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312" r:id="rId4"/>
    <p:sldId id="256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93" r:id="rId13"/>
    <p:sldId id="284" r:id="rId14"/>
    <p:sldId id="263" r:id="rId15"/>
    <p:sldId id="271" r:id="rId16"/>
    <p:sldId id="272" r:id="rId17"/>
    <p:sldId id="273" r:id="rId18"/>
    <p:sldId id="274" r:id="rId19"/>
    <p:sldId id="275" r:id="rId20"/>
    <p:sldId id="285" r:id="rId21"/>
    <p:sldId id="281" r:id="rId22"/>
    <p:sldId id="282" r:id="rId23"/>
    <p:sldId id="283" r:id="rId24"/>
    <p:sldId id="296" r:id="rId25"/>
    <p:sldId id="297" r:id="rId26"/>
    <p:sldId id="315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13" r:id="rId36"/>
    <p:sldId id="314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26171"/>
    <a:srgbClr val="62617B"/>
    <a:srgbClr val="FF9900"/>
    <a:srgbClr val="003366"/>
    <a:srgbClr val="00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3837" autoAdjust="0"/>
  </p:normalViewPr>
  <p:slideViewPr>
    <p:cSldViewPr>
      <p:cViewPr varScale="1">
        <p:scale>
          <a:sx n="59" d="100"/>
          <a:sy n="59" d="100"/>
        </p:scale>
        <p:origin x="1626" y="60"/>
      </p:cViewPr>
      <p:guideLst>
        <p:guide orient="horz" pos="2160"/>
        <p:guide orient="horz" pos="576"/>
        <p:guide orient="horz" pos="3744"/>
        <p:guide pos="2880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AB214F-6D05-430A-89B6-AE5432685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fld id="{5D3EC5BF-DA96-4315-A965-A33FEB849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4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F59D-4EF1-49BC-B431-243721237F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 James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EC5BF-DA96-4315-A965-A33FEB84990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30A1A-70F4-4281-82DA-74EC4CC19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BFCEA-F37D-4262-9677-4F1121830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0997-EB0B-401D-879B-2232C87D0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8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6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7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E7646-91F7-42C6-AD5E-03483775C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3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20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2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7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95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39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77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33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3AAF1-5ACA-4E7A-AB71-DA05E0EE1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48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7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9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9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D330-DF54-4E26-80B3-30F8D4A5B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4485D-3503-472A-A5CA-9EBD98436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9D83B-D1B2-4E6F-BBE7-C7B1CC193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BF848-16CF-44D2-B9D6-23E8A5C09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20C05-3E49-4F4F-850A-7E052B1AE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7CFC-9B70-4077-8052-893E858E7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30C7B-38D0-4A1D-978A-F00A41EADC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11/11/2015</a:t>
            </a:fld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296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CE75-8734-4381-BCCE-E449A688B2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11/11/2015</a:t>
            </a:fld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496246-F99C-4B75-BACF-E6D9334B91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218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esse_James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5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r="13043"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G5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1538" r="67392" b="67233"/>
          <a:stretch>
            <a:fillRect/>
          </a:stretch>
        </p:blipFill>
        <p:spPr bwMode="auto">
          <a:xfrm>
            <a:off x="8763000" y="0"/>
            <a:ext cx="38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G1op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r="75362" b="69032"/>
          <a:stretch>
            <a:fillRect/>
          </a:stretch>
        </p:blipFill>
        <p:spPr bwMode="auto">
          <a:xfrm>
            <a:off x="0" y="6648450"/>
            <a:ext cx="9144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14400" y="1857383"/>
            <a:ext cx="7924800" cy="37487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5000"/>
              </a:spcBef>
            </a:pPr>
            <a:r>
              <a:rPr lang="en-US" sz="14400" b="1" dirty="0">
                <a:solidFill>
                  <a:srgbClr val="BD6633"/>
                </a:solidFill>
                <a:latin typeface="Paddington" pitchFamily="2" charset="0"/>
              </a:rPr>
              <a:t>Adjectives &amp; </a:t>
            </a:r>
            <a:r>
              <a:rPr lang="en-US" sz="14400" b="1" dirty="0" smtClean="0">
                <a:solidFill>
                  <a:srgbClr val="BD6633"/>
                </a:solidFill>
                <a:latin typeface="Paddington" pitchFamily="2" charset="0"/>
              </a:rPr>
              <a:t>Adverbs</a:t>
            </a:r>
            <a:endParaRPr lang="en-US" sz="14400" b="1" dirty="0">
              <a:solidFill>
                <a:srgbClr val="BD6633"/>
              </a:solidFill>
              <a:latin typeface="Paddington" pitchFamily="2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1295404"/>
            <a:ext cx="3352800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1" dirty="0">
                <a:solidFill>
                  <a:srgbClr val="661315"/>
                </a:solidFill>
                <a:latin typeface="Paddington" pitchFamily="2" charset="0"/>
              </a:rPr>
              <a:t>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utoUpdateAnimBg="0"/>
      <p:bldP spid="686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4400" y="4784725"/>
            <a:ext cx="5024452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CFFCC"/>
                </a:solidFill>
                <a:latin typeface="VAGRounded BT" pitchFamily="34" charset="0"/>
              </a:rPr>
              <a:t>the </a:t>
            </a:r>
            <a:r>
              <a:rPr lang="en-US" sz="4000" dirty="0" smtClean="0">
                <a:solidFill>
                  <a:srgbClr val="CCFFCC"/>
                </a:solidFill>
                <a:latin typeface="VAGRounded BT" pitchFamily="34" charset="0"/>
              </a:rPr>
              <a:t>old </a:t>
            </a:r>
            <a:r>
              <a:rPr lang="en-US" sz="4000" dirty="0">
                <a:solidFill>
                  <a:srgbClr val="CCFFCC"/>
                </a:solidFill>
                <a:latin typeface="VAGRounded BT" pitchFamily="34" charset="0"/>
              </a:rPr>
              <a:t>dress’s owner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1382713" y="4418025"/>
            <a:ext cx="2517775" cy="579437"/>
          </a:xfrm>
          <a:custGeom>
            <a:avLst/>
            <a:gdLst>
              <a:gd name="T0" fmla="*/ 0 w 1586"/>
              <a:gd name="T1" fmla="*/ 365 h 365"/>
              <a:gd name="T2" fmla="*/ 773 w 1586"/>
              <a:gd name="T3" fmla="*/ 3 h 365"/>
              <a:gd name="T4" fmla="*/ 1586 w 1586"/>
              <a:gd name="T5" fmla="*/ 34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6" h="365">
                <a:moveTo>
                  <a:pt x="0" y="365"/>
                </a:moveTo>
                <a:cubicBezTo>
                  <a:pt x="127" y="305"/>
                  <a:pt x="509" y="6"/>
                  <a:pt x="773" y="3"/>
                </a:cubicBezTo>
                <a:cubicBezTo>
                  <a:pt x="1037" y="0"/>
                  <a:pt x="1417" y="276"/>
                  <a:pt x="1586" y="348"/>
                </a:cubicBezTo>
              </a:path>
            </a:pathLst>
          </a:custGeom>
          <a:noFill/>
          <a:ln w="76200" cmpd="sng">
            <a:solidFill>
              <a:srgbClr val="33CC33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2209806" y="4646625"/>
            <a:ext cx="1090613" cy="352425"/>
          </a:xfrm>
          <a:custGeom>
            <a:avLst/>
            <a:gdLst>
              <a:gd name="T0" fmla="*/ 0 w 687"/>
              <a:gd name="T1" fmla="*/ 222 h 222"/>
              <a:gd name="T2" fmla="*/ 309 w 687"/>
              <a:gd name="T3" fmla="*/ 7 h 222"/>
              <a:gd name="T4" fmla="*/ 687 w 687"/>
              <a:gd name="T5" fmla="*/ 17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7" h="222">
                <a:moveTo>
                  <a:pt x="0" y="222"/>
                </a:moveTo>
                <a:cubicBezTo>
                  <a:pt x="51" y="186"/>
                  <a:pt x="195" y="14"/>
                  <a:pt x="309" y="7"/>
                </a:cubicBezTo>
                <a:cubicBezTo>
                  <a:pt x="423" y="0"/>
                  <a:pt x="608" y="143"/>
                  <a:pt x="687" y="179"/>
                </a:cubicBezTo>
              </a:path>
            </a:pathLst>
          </a:custGeom>
          <a:noFill/>
          <a:ln w="76200" cmpd="sng">
            <a:solidFill>
              <a:srgbClr val="33CC33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3940181" y="4430713"/>
            <a:ext cx="1344613" cy="552450"/>
          </a:xfrm>
          <a:custGeom>
            <a:avLst/>
            <a:gdLst>
              <a:gd name="T0" fmla="*/ 0 w 847"/>
              <a:gd name="T1" fmla="*/ 225 h 348"/>
              <a:gd name="T2" fmla="*/ 485 w 847"/>
              <a:gd name="T3" fmla="*/ 20 h 348"/>
              <a:gd name="T4" fmla="*/ 847 w 847"/>
              <a:gd name="T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348">
                <a:moveTo>
                  <a:pt x="0" y="225"/>
                </a:moveTo>
                <a:cubicBezTo>
                  <a:pt x="80" y="191"/>
                  <a:pt x="344" y="0"/>
                  <a:pt x="485" y="20"/>
                </a:cubicBezTo>
                <a:cubicBezTo>
                  <a:pt x="626" y="40"/>
                  <a:pt x="772" y="280"/>
                  <a:pt x="847" y="348"/>
                </a:cubicBezTo>
              </a:path>
            </a:pathLst>
          </a:custGeom>
          <a:noFill/>
          <a:ln w="57150" cmpd="sng">
            <a:solidFill>
              <a:srgbClr val="99CC00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931864" y="4827597"/>
            <a:ext cx="3483431" cy="754827"/>
            <a:chOff x="587" y="3041"/>
            <a:chExt cx="2422" cy="415"/>
          </a:xfrm>
        </p:grpSpPr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587" y="3041"/>
              <a:ext cx="2422" cy="389"/>
            </a:xfrm>
            <a:prstGeom prst="rect">
              <a:avLst/>
            </a:prstGeom>
            <a:noFill/>
            <a:ln>
              <a:noFill/>
            </a:ln>
            <a:effectLst>
              <a:outerShdw dist="25400" dir="5400000" algn="ctr" rotWithShape="0">
                <a:srgbClr val="33333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99CC00"/>
                  </a:solidFill>
                  <a:latin typeface="VAGRounded BT" pitchFamily="34" charset="0"/>
                </a:rPr>
                <a:t>the </a:t>
              </a:r>
              <a:r>
                <a:rPr lang="en-US" sz="4000" dirty="0" smtClean="0">
                  <a:solidFill>
                    <a:srgbClr val="99CC00"/>
                  </a:solidFill>
                  <a:latin typeface="VAGRounded BT" pitchFamily="34" charset="0"/>
                </a:rPr>
                <a:t>old </a:t>
              </a:r>
              <a:r>
                <a:rPr lang="en-US" sz="4000" dirty="0">
                  <a:solidFill>
                    <a:srgbClr val="99CC00"/>
                  </a:solidFill>
                  <a:latin typeface="VAGRounded BT" pitchFamily="34" charset="0"/>
                </a:rPr>
                <a:t>dress’s</a:t>
              </a:r>
            </a:p>
          </p:txBody>
        </p:sp>
        <p:grpSp>
          <p:nvGrpSpPr>
            <p:cNvPr id="49165" name="Group 13"/>
            <p:cNvGrpSpPr>
              <a:grpSpLocks/>
            </p:cNvGrpSpPr>
            <p:nvPr/>
          </p:nvGrpSpPr>
          <p:grpSpPr bwMode="auto">
            <a:xfrm flipV="1">
              <a:off x="592" y="3264"/>
              <a:ext cx="2352" cy="192"/>
              <a:chOff x="576" y="2680"/>
              <a:chExt cx="2304" cy="192"/>
            </a:xfrm>
          </p:grpSpPr>
          <p:sp>
            <p:nvSpPr>
              <p:cNvPr id="49162" name="Line 10"/>
              <p:cNvSpPr>
                <a:spLocks noChangeShapeType="1"/>
              </p:cNvSpPr>
              <p:nvPr/>
            </p:nvSpPr>
            <p:spPr bwMode="auto">
              <a:xfrm>
                <a:off x="576" y="2688"/>
                <a:ext cx="2304" cy="0"/>
              </a:xfrm>
              <a:prstGeom prst="line">
                <a:avLst/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3333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592" y="2680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3333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>
                <a:off x="2872" y="2680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3333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  <p:bldP spid="49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588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105412"/>
            <a:ext cx="8915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4800" dirty="0">
                <a:solidFill>
                  <a:srgbClr val="4D4C58"/>
                </a:solidFill>
                <a:latin typeface="Arial" charset="0"/>
              </a:rPr>
              <a:t>The window, </a:t>
            </a:r>
            <a:r>
              <a:rPr lang="en-US" sz="4800" dirty="0">
                <a:solidFill>
                  <a:schemeClr val="accent2"/>
                </a:solidFill>
                <a:latin typeface="Arial" charset="0"/>
              </a:rPr>
              <a:t>large and grimy</a:t>
            </a:r>
            <a:r>
              <a:rPr lang="en-US" sz="4800" dirty="0">
                <a:solidFill>
                  <a:srgbClr val="4D4C58"/>
                </a:solidFill>
                <a:latin typeface="Arial" charset="0"/>
              </a:rPr>
              <a:t>, overlooks the parking 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5181600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5368937"/>
            <a:ext cx="7315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ech" pitchFamily="34" charset="0"/>
              </a:rPr>
              <a:t>Practice the Skill 5-1, p. 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6"/>
          <a:stretch>
            <a:fillRect/>
          </a:stretch>
        </p:blipFill>
        <p:spPr bwMode="auto">
          <a:xfrm>
            <a:off x="0" y="5105412"/>
            <a:ext cx="91440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24327"/>
          <a:stretch>
            <a:fillRect/>
          </a:stretch>
        </p:blipFill>
        <p:spPr bwMode="auto">
          <a:xfrm>
            <a:off x="5548319" y="-76200"/>
            <a:ext cx="3443287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1295406"/>
            <a:ext cx="4953000" cy="32932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1. Different countries have always competed in various areas.</a:t>
            </a: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2505081" y="1295412"/>
            <a:ext cx="2219325" cy="322263"/>
          </a:xfrm>
          <a:custGeom>
            <a:avLst/>
            <a:gdLst>
              <a:gd name="T0" fmla="*/ 0 w 1398"/>
              <a:gd name="T1" fmla="*/ 203 h 203"/>
              <a:gd name="T2" fmla="*/ 606 w 1398"/>
              <a:gd name="T3" fmla="*/ 2 h 203"/>
              <a:gd name="T4" fmla="*/ 1398 w 1398"/>
              <a:gd name="T5" fmla="*/ 19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8" h="203">
                <a:moveTo>
                  <a:pt x="0" y="203"/>
                </a:moveTo>
                <a:cubicBezTo>
                  <a:pt x="100" y="169"/>
                  <a:pt x="373" y="4"/>
                  <a:pt x="606" y="2"/>
                </a:cubicBezTo>
                <a:cubicBezTo>
                  <a:pt x="839" y="0"/>
                  <a:pt x="1233" y="153"/>
                  <a:pt x="1398" y="192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 rot="7708812">
            <a:off x="3414718" y="3900488"/>
            <a:ext cx="1019175" cy="381000"/>
          </a:xfrm>
          <a:custGeom>
            <a:avLst/>
            <a:gdLst>
              <a:gd name="T0" fmla="*/ 0 w 1194"/>
              <a:gd name="T1" fmla="*/ 91 h 102"/>
              <a:gd name="T2" fmla="*/ 569 w 1194"/>
              <a:gd name="T3" fmla="*/ 2 h 102"/>
              <a:gd name="T4" fmla="*/ 1194 w 1194"/>
              <a:gd name="T5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4" h="102">
                <a:moveTo>
                  <a:pt x="0" y="91"/>
                </a:moveTo>
                <a:cubicBezTo>
                  <a:pt x="95" y="76"/>
                  <a:pt x="370" y="0"/>
                  <a:pt x="569" y="2"/>
                </a:cubicBezTo>
                <a:cubicBezTo>
                  <a:pt x="768" y="4"/>
                  <a:pt x="1064" y="81"/>
                  <a:pt x="1194" y="102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600200" y="2057400"/>
            <a:ext cx="2057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038600" y="3657600"/>
            <a:ext cx="16002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6"/>
          <a:stretch>
            <a:fillRect/>
          </a:stretch>
        </p:blipFill>
        <p:spPr bwMode="auto">
          <a:xfrm>
            <a:off x="0" y="5105412"/>
            <a:ext cx="91440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24327"/>
          <a:stretch>
            <a:fillRect/>
          </a:stretch>
        </p:blipFill>
        <p:spPr bwMode="auto">
          <a:xfrm>
            <a:off x="5548319" y="-76200"/>
            <a:ext cx="3443287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1295412"/>
            <a:ext cx="4953000" cy="29854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2. One area of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fierce competition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was the race to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space.</a:t>
            </a: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2817813" y="1195388"/>
            <a:ext cx="1069975" cy="239712"/>
          </a:xfrm>
          <a:custGeom>
            <a:avLst/>
            <a:gdLst>
              <a:gd name="T0" fmla="*/ 0 w 674"/>
              <a:gd name="T1" fmla="*/ 135 h 151"/>
              <a:gd name="T2" fmla="*/ 337 w 674"/>
              <a:gd name="T3" fmla="*/ 3 h 151"/>
              <a:gd name="T4" fmla="*/ 674 w 674"/>
              <a:gd name="T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151">
                <a:moveTo>
                  <a:pt x="0" y="135"/>
                </a:moveTo>
                <a:cubicBezTo>
                  <a:pt x="56" y="113"/>
                  <a:pt x="225" y="0"/>
                  <a:pt x="337" y="3"/>
                </a:cubicBezTo>
                <a:cubicBezTo>
                  <a:pt x="449" y="6"/>
                  <a:pt x="604" y="120"/>
                  <a:pt x="674" y="151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3079750" y="2778125"/>
            <a:ext cx="977900" cy="209550"/>
          </a:xfrm>
          <a:custGeom>
            <a:avLst/>
            <a:gdLst>
              <a:gd name="T0" fmla="*/ 0 w 616"/>
              <a:gd name="T1" fmla="*/ 132 h 132"/>
              <a:gd name="T2" fmla="*/ 271 w 616"/>
              <a:gd name="T3" fmla="*/ 0 h 132"/>
              <a:gd name="T4" fmla="*/ 616 w 616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132">
                <a:moveTo>
                  <a:pt x="0" y="132"/>
                </a:moveTo>
                <a:cubicBezTo>
                  <a:pt x="45" y="110"/>
                  <a:pt x="168" y="0"/>
                  <a:pt x="271" y="0"/>
                </a:cubicBezTo>
                <a:cubicBezTo>
                  <a:pt x="374" y="0"/>
                  <a:pt x="544" y="105"/>
                  <a:pt x="616" y="132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074863" y="1979625"/>
            <a:ext cx="1878012" cy="238125"/>
          </a:xfrm>
          <a:custGeom>
            <a:avLst/>
            <a:gdLst>
              <a:gd name="T0" fmla="*/ 0 w 1183"/>
              <a:gd name="T1" fmla="*/ 150 h 150"/>
              <a:gd name="T2" fmla="*/ 630 w 1183"/>
              <a:gd name="T3" fmla="*/ 1 h 150"/>
              <a:gd name="T4" fmla="*/ 1183 w 1183"/>
              <a:gd name="T5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3" h="150">
                <a:moveTo>
                  <a:pt x="0" y="150"/>
                </a:moveTo>
                <a:cubicBezTo>
                  <a:pt x="106" y="125"/>
                  <a:pt x="433" y="2"/>
                  <a:pt x="630" y="1"/>
                </a:cubicBezTo>
                <a:cubicBezTo>
                  <a:pt x="827" y="0"/>
                  <a:pt x="1068" y="113"/>
                  <a:pt x="1183" y="142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438400" y="1828800"/>
            <a:ext cx="762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47800" y="2667000"/>
            <a:ext cx="1143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667000" y="3429000"/>
            <a:ext cx="762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6"/>
          <a:stretch>
            <a:fillRect/>
          </a:stretch>
        </p:blipFill>
        <p:spPr bwMode="auto">
          <a:xfrm>
            <a:off x="0" y="5105412"/>
            <a:ext cx="91440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24327"/>
          <a:stretch>
            <a:fillRect/>
          </a:stretch>
        </p:blipFill>
        <p:spPr bwMode="auto">
          <a:xfrm>
            <a:off x="5548319" y="-76200"/>
            <a:ext cx="3443287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4953000" cy="2308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3. Many countries have explored the universe.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2557463" y="1381125"/>
            <a:ext cx="1565275" cy="211138"/>
          </a:xfrm>
          <a:custGeom>
            <a:avLst/>
            <a:gdLst>
              <a:gd name="T0" fmla="*/ 0 w 986"/>
              <a:gd name="T1" fmla="*/ 124 h 133"/>
              <a:gd name="T2" fmla="*/ 493 w 986"/>
              <a:gd name="T3" fmla="*/ 1 h 133"/>
              <a:gd name="T4" fmla="*/ 986 w 98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133">
                <a:moveTo>
                  <a:pt x="0" y="124"/>
                </a:moveTo>
                <a:cubicBezTo>
                  <a:pt x="82" y="104"/>
                  <a:pt x="329" y="0"/>
                  <a:pt x="493" y="1"/>
                </a:cubicBezTo>
                <a:cubicBezTo>
                  <a:pt x="657" y="2"/>
                  <a:pt x="883" y="106"/>
                  <a:pt x="986" y="133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3581400" y="2763838"/>
            <a:ext cx="1362075" cy="284162"/>
          </a:xfrm>
          <a:custGeom>
            <a:avLst/>
            <a:gdLst>
              <a:gd name="T0" fmla="*/ 858 w 858"/>
              <a:gd name="T1" fmla="*/ 0 h 179"/>
              <a:gd name="T2" fmla="*/ 534 w 858"/>
              <a:gd name="T3" fmla="*/ 67 h 179"/>
              <a:gd name="T4" fmla="*/ 0 w 858"/>
              <a:gd name="T5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179">
                <a:moveTo>
                  <a:pt x="858" y="0"/>
                </a:moveTo>
                <a:cubicBezTo>
                  <a:pt x="804" y="11"/>
                  <a:pt x="677" y="37"/>
                  <a:pt x="534" y="67"/>
                </a:cubicBezTo>
                <a:cubicBezTo>
                  <a:pt x="391" y="97"/>
                  <a:pt x="111" y="156"/>
                  <a:pt x="0" y="179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905000" y="2057400"/>
            <a:ext cx="12192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724400" y="2743200"/>
            <a:ext cx="6858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6"/>
          <a:stretch>
            <a:fillRect/>
          </a:stretch>
        </p:blipFill>
        <p:spPr bwMode="auto">
          <a:xfrm>
            <a:off x="0" y="5105412"/>
            <a:ext cx="91440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24327"/>
          <a:stretch>
            <a:fillRect/>
          </a:stretch>
        </p:blipFill>
        <p:spPr bwMode="auto">
          <a:xfrm>
            <a:off x="5548319" y="-76200"/>
            <a:ext cx="3443287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400" y="1295411"/>
            <a:ext cx="4953000" cy="34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rgbClr val="CCFFCC"/>
                </a:solidFill>
                <a:latin typeface="Tech" pitchFamily="34" charset="0"/>
              </a:rPr>
              <a:t>4. However, the United States and the Soviet Union were in particularly intense competition.</a:t>
            </a:r>
            <a:endParaRPr lang="en-US" sz="4000" dirty="0">
              <a:solidFill>
                <a:srgbClr val="CCFFCC"/>
              </a:solidFill>
              <a:latin typeface="Tech" pitchFamily="34" charset="0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rot="21255436">
            <a:off x="1706104" y="2486756"/>
            <a:ext cx="1007392" cy="431004"/>
          </a:xfrm>
          <a:custGeom>
            <a:avLst/>
            <a:gdLst>
              <a:gd name="T0" fmla="*/ 0 w 764"/>
              <a:gd name="T1" fmla="*/ 148 h 148"/>
              <a:gd name="T2" fmla="*/ 370 w 764"/>
              <a:gd name="T3" fmla="*/ 0 h 148"/>
              <a:gd name="T4" fmla="*/ 764 w 764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148">
                <a:moveTo>
                  <a:pt x="0" y="148"/>
                </a:moveTo>
                <a:cubicBezTo>
                  <a:pt x="62" y="123"/>
                  <a:pt x="243" y="0"/>
                  <a:pt x="370" y="0"/>
                </a:cubicBezTo>
                <a:cubicBezTo>
                  <a:pt x="497" y="0"/>
                  <a:pt x="682" y="117"/>
                  <a:pt x="764" y="148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419600" y="1981200"/>
            <a:ext cx="762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447800" y="3352800"/>
            <a:ext cx="762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143000" y="4724400"/>
            <a:ext cx="1524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 rot="18576540" flipH="1">
            <a:off x="3725109" y="1486331"/>
            <a:ext cx="766763" cy="576263"/>
          </a:xfrm>
          <a:custGeom>
            <a:avLst/>
            <a:gdLst>
              <a:gd name="T0" fmla="*/ 0 w 764"/>
              <a:gd name="T1" fmla="*/ 148 h 148"/>
              <a:gd name="T2" fmla="*/ 370 w 764"/>
              <a:gd name="T3" fmla="*/ 0 h 148"/>
              <a:gd name="T4" fmla="*/ 764 w 764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148">
                <a:moveTo>
                  <a:pt x="0" y="148"/>
                </a:moveTo>
                <a:cubicBezTo>
                  <a:pt x="62" y="123"/>
                  <a:pt x="243" y="0"/>
                  <a:pt x="370" y="0"/>
                </a:cubicBezTo>
                <a:cubicBezTo>
                  <a:pt x="497" y="0"/>
                  <a:pt x="682" y="117"/>
                  <a:pt x="764" y="148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1255436">
            <a:off x="1994140" y="3859320"/>
            <a:ext cx="1007392" cy="431004"/>
          </a:xfrm>
          <a:custGeom>
            <a:avLst/>
            <a:gdLst>
              <a:gd name="T0" fmla="*/ 0 w 764"/>
              <a:gd name="T1" fmla="*/ 148 h 148"/>
              <a:gd name="T2" fmla="*/ 370 w 764"/>
              <a:gd name="T3" fmla="*/ 0 h 148"/>
              <a:gd name="T4" fmla="*/ 764 w 764"/>
              <a:gd name="T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148">
                <a:moveTo>
                  <a:pt x="0" y="148"/>
                </a:moveTo>
                <a:cubicBezTo>
                  <a:pt x="62" y="123"/>
                  <a:pt x="243" y="0"/>
                  <a:pt x="370" y="0"/>
                </a:cubicBezTo>
                <a:cubicBezTo>
                  <a:pt x="497" y="0"/>
                  <a:pt x="682" y="117"/>
                  <a:pt x="764" y="148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09" grpId="0" animBg="1"/>
      <p:bldP spid="256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6"/>
          <a:stretch>
            <a:fillRect/>
          </a:stretch>
        </p:blipFill>
        <p:spPr bwMode="auto">
          <a:xfrm>
            <a:off x="0" y="5105412"/>
            <a:ext cx="914400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24327"/>
          <a:stretch>
            <a:fillRect/>
          </a:stretch>
        </p:blipFill>
        <p:spPr bwMode="auto">
          <a:xfrm>
            <a:off x="5548319" y="-76200"/>
            <a:ext cx="3443287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14400" y="1069976"/>
            <a:ext cx="4953000" cy="48320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CC"/>
                </a:solidFill>
                <a:latin typeface="Tech" pitchFamily="34" charset="0"/>
              </a:rPr>
              <a:t>5. In the early years, accomplishments in space determined a country’s leadership in science, engineering, and national defense.</a:t>
            </a: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2674938" y="1009662"/>
            <a:ext cx="2201862" cy="295275"/>
          </a:xfrm>
          <a:custGeom>
            <a:avLst/>
            <a:gdLst>
              <a:gd name="T0" fmla="*/ 0 w 1387"/>
              <a:gd name="T1" fmla="*/ 186 h 186"/>
              <a:gd name="T2" fmla="*/ 353 w 1387"/>
              <a:gd name="T3" fmla="*/ 54 h 186"/>
              <a:gd name="T4" fmla="*/ 1019 w 1387"/>
              <a:gd name="T5" fmla="*/ 21 h 186"/>
              <a:gd name="T6" fmla="*/ 1387 w 1387"/>
              <a:gd name="T7" fmla="*/ 1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7" h="186">
                <a:moveTo>
                  <a:pt x="0" y="186"/>
                </a:moveTo>
                <a:cubicBezTo>
                  <a:pt x="59" y="164"/>
                  <a:pt x="183" y="81"/>
                  <a:pt x="353" y="54"/>
                </a:cubicBezTo>
                <a:cubicBezTo>
                  <a:pt x="523" y="27"/>
                  <a:pt x="847" y="0"/>
                  <a:pt x="1019" y="21"/>
                </a:cubicBezTo>
                <a:cubicBezTo>
                  <a:pt x="1191" y="42"/>
                  <a:pt x="1310" y="148"/>
                  <a:pt x="1387" y="182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3276600" y="1146175"/>
            <a:ext cx="1371600" cy="228600"/>
          </a:xfrm>
          <a:custGeom>
            <a:avLst/>
            <a:gdLst>
              <a:gd name="T0" fmla="*/ 0 w 1492"/>
              <a:gd name="T1" fmla="*/ 101 h 201"/>
              <a:gd name="T2" fmla="*/ 410 w 1492"/>
              <a:gd name="T3" fmla="*/ 12 h 201"/>
              <a:gd name="T4" fmla="*/ 622 w 1492"/>
              <a:gd name="T5" fmla="*/ 0 h 201"/>
              <a:gd name="T6" fmla="*/ 856 w 1492"/>
              <a:gd name="T7" fmla="*/ 0 h 201"/>
              <a:gd name="T8" fmla="*/ 1035 w 1492"/>
              <a:gd name="T9" fmla="*/ 12 h 201"/>
              <a:gd name="T10" fmla="*/ 1213 w 1492"/>
              <a:gd name="T11" fmla="*/ 56 h 201"/>
              <a:gd name="T12" fmla="*/ 1492 w 1492"/>
              <a:gd name="T13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2" h="201">
                <a:moveTo>
                  <a:pt x="0" y="101"/>
                </a:moveTo>
                <a:lnTo>
                  <a:pt x="410" y="12"/>
                </a:lnTo>
                <a:lnTo>
                  <a:pt x="622" y="0"/>
                </a:lnTo>
                <a:lnTo>
                  <a:pt x="856" y="0"/>
                </a:lnTo>
                <a:lnTo>
                  <a:pt x="1035" y="12"/>
                </a:lnTo>
                <a:lnTo>
                  <a:pt x="1213" y="56"/>
                </a:lnTo>
                <a:lnTo>
                  <a:pt x="1492" y="201"/>
                </a:ln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1892300" y="2994037"/>
            <a:ext cx="3432175" cy="346075"/>
          </a:xfrm>
          <a:custGeom>
            <a:avLst/>
            <a:gdLst>
              <a:gd name="T0" fmla="*/ 2090 w 2162"/>
              <a:gd name="T1" fmla="*/ 60 h 218"/>
              <a:gd name="T2" fmla="*/ 1964 w 2162"/>
              <a:gd name="T3" fmla="*/ 144 h 218"/>
              <a:gd name="T4" fmla="*/ 904 w 2162"/>
              <a:gd name="T5" fmla="*/ 12 h 218"/>
              <a:gd name="T6" fmla="*/ 0 w 2162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2" h="218">
                <a:moveTo>
                  <a:pt x="2090" y="60"/>
                </a:moveTo>
                <a:cubicBezTo>
                  <a:pt x="2069" y="74"/>
                  <a:pt x="2162" y="152"/>
                  <a:pt x="1964" y="144"/>
                </a:cubicBezTo>
                <a:cubicBezTo>
                  <a:pt x="1766" y="136"/>
                  <a:pt x="1231" y="0"/>
                  <a:pt x="904" y="12"/>
                </a:cubicBezTo>
                <a:cubicBezTo>
                  <a:pt x="577" y="24"/>
                  <a:pt x="188" y="175"/>
                  <a:pt x="0" y="218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2438400" y="3143262"/>
            <a:ext cx="2057400" cy="138113"/>
          </a:xfrm>
          <a:custGeom>
            <a:avLst/>
            <a:gdLst>
              <a:gd name="T0" fmla="*/ 0 w 1296"/>
              <a:gd name="T1" fmla="*/ 86 h 87"/>
              <a:gd name="T2" fmla="*/ 261 w 1296"/>
              <a:gd name="T3" fmla="*/ 33 h 87"/>
              <a:gd name="T4" fmla="*/ 641 w 1296"/>
              <a:gd name="T5" fmla="*/ 0 h 87"/>
              <a:gd name="T6" fmla="*/ 886 w 1296"/>
              <a:gd name="T7" fmla="*/ 11 h 87"/>
              <a:gd name="T8" fmla="*/ 1296 w 1296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87">
                <a:moveTo>
                  <a:pt x="0" y="86"/>
                </a:moveTo>
                <a:lnTo>
                  <a:pt x="261" y="33"/>
                </a:lnTo>
                <a:lnTo>
                  <a:pt x="641" y="0"/>
                </a:lnTo>
                <a:lnTo>
                  <a:pt x="886" y="11"/>
                </a:lnTo>
                <a:lnTo>
                  <a:pt x="1296" y="87"/>
                </a:ln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2819400" y="5105412"/>
            <a:ext cx="1435100" cy="252413"/>
          </a:xfrm>
          <a:custGeom>
            <a:avLst/>
            <a:gdLst>
              <a:gd name="T0" fmla="*/ 0 w 904"/>
              <a:gd name="T1" fmla="*/ 159 h 159"/>
              <a:gd name="T2" fmla="*/ 444 w 904"/>
              <a:gd name="T3" fmla="*/ 3 h 159"/>
              <a:gd name="T4" fmla="*/ 904 w 904"/>
              <a:gd name="T5" fmla="*/ 14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159">
                <a:moveTo>
                  <a:pt x="0" y="159"/>
                </a:moveTo>
                <a:cubicBezTo>
                  <a:pt x="74" y="133"/>
                  <a:pt x="293" y="6"/>
                  <a:pt x="444" y="3"/>
                </a:cubicBezTo>
                <a:cubicBezTo>
                  <a:pt x="595" y="0"/>
                  <a:pt x="808" y="114"/>
                  <a:pt x="904" y="143"/>
                </a:cubicBezTo>
              </a:path>
            </a:pathLst>
          </a:custGeom>
          <a:noFill/>
          <a:ln w="38100">
            <a:solidFill>
              <a:srgbClr val="FFFFCC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048000" y="1752600"/>
            <a:ext cx="9906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209800" y="1752600"/>
            <a:ext cx="6858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143000" y="3733800"/>
            <a:ext cx="19050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447800" y="5791200"/>
            <a:ext cx="17526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50000">
                <a:srgbClr val="0099FF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5181600"/>
            <a:ext cx="80772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14400" y="5368937"/>
            <a:ext cx="7315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ech" pitchFamily="34" charset="0"/>
              </a:rPr>
              <a:t>Review the Skill 5-2, p.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152400" y="57912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CC"/>
                </a:solidFill>
                <a:latin typeface="Keypunch" pitchFamily="82" charset="0"/>
              </a:rPr>
              <a:t>1000000000000000 . . .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00200" y="1676406"/>
            <a:ext cx="6477000" cy="4093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FF"/>
                </a:solidFill>
                <a:latin typeface="Tech" pitchFamily="34" charset="0"/>
              </a:rPr>
              <a:t>  Space provides a unique opportunity for study.  Our human curiosity about the universe is a natural inclination.  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562600" y="24384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248400" y="2438400"/>
            <a:ext cx="1219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781800" y="3200400"/>
            <a:ext cx="762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752600" y="40386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781800" y="40386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267200" y="48006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724400" y="48006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3429000" y="2438412"/>
            <a:ext cx="2209800" cy="352425"/>
          </a:xfrm>
          <a:custGeom>
            <a:avLst/>
            <a:gdLst>
              <a:gd name="T0" fmla="*/ 1200 w 1269"/>
              <a:gd name="T1" fmla="*/ 0 h 222"/>
              <a:gd name="T2" fmla="*/ 1118 w 1269"/>
              <a:gd name="T3" fmla="*/ 58 h 222"/>
              <a:gd name="T4" fmla="*/ 296 w 1269"/>
              <a:gd name="T5" fmla="*/ 74 h 222"/>
              <a:gd name="T6" fmla="*/ 0 w 1269"/>
              <a:gd name="T7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9" h="222">
                <a:moveTo>
                  <a:pt x="1200" y="0"/>
                </a:moveTo>
                <a:cubicBezTo>
                  <a:pt x="1186" y="10"/>
                  <a:pt x="1269" y="46"/>
                  <a:pt x="1118" y="58"/>
                </a:cubicBezTo>
                <a:cubicBezTo>
                  <a:pt x="967" y="70"/>
                  <a:pt x="482" y="47"/>
                  <a:pt x="296" y="74"/>
                </a:cubicBezTo>
                <a:cubicBezTo>
                  <a:pt x="110" y="101"/>
                  <a:pt x="62" y="191"/>
                  <a:pt x="0" y="22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3962400" y="2514600"/>
            <a:ext cx="2667000" cy="350838"/>
          </a:xfrm>
          <a:custGeom>
            <a:avLst/>
            <a:gdLst>
              <a:gd name="T0" fmla="*/ 1288 w 1341"/>
              <a:gd name="T1" fmla="*/ 0 h 221"/>
              <a:gd name="T2" fmla="*/ 1167 w 1341"/>
              <a:gd name="T3" fmla="*/ 98 h 221"/>
              <a:gd name="T4" fmla="*/ 246 w 1341"/>
              <a:gd name="T5" fmla="*/ 123 h 221"/>
              <a:gd name="T6" fmla="*/ 0 w 1341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1" h="221">
                <a:moveTo>
                  <a:pt x="1288" y="0"/>
                </a:moveTo>
                <a:cubicBezTo>
                  <a:pt x="1268" y="16"/>
                  <a:pt x="1341" y="78"/>
                  <a:pt x="1167" y="98"/>
                </a:cubicBezTo>
                <a:cubicBezTo>
                  <a:pt x="993" y="118"/>
                  <a:pt x="440" y="103"/>
                  <a:pt x="246" y="123"/>
                </a:cubicBezTo>
                <a:cubicBezTo>
                  <a:pt x="52" y="143"/>
                  <a:pt x="51" y="201"/>
                  <a:pt x="0" y="221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4149725" y="3287713"/>
            <a:ext cx="2874963" cy="300037"/>
          </a:xfrm>
          <a:custGeom>
            <a:avLst/>
            <a:gdLst>
              <a:gd name="T0" fmla="*/ 1783 w 1811"/>
              <a:gd name="T1" fmla="*/ 0 h 189"/>
              <a:gd name="T2" fmla="*/ 1586 w 1811"/>
              <a:gd name="T3" fmla="*/ 107 h 189"/>
              <a:gd name="T4" fmla="*/ 435 w 1811"/>
              <a:gd name="T5" fmla="*/ 74 h 189"/>
              <a:gd name="T6" fmla="*/ 0 w 1811"/>
              <a:gd name="T7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1" h="189">
                <a:moveTo>
                  <a:pt x="1783" y="0"/>
                </a:moveTo>
                <a:cubicBezTo>
                  <a:pt x="1750" y="18"/>
                  <a:pt x="1811" y="95"/>
                  <a:pt x="1586" y="107"/>
                </a:cubicBezTo>
                <a:cubicBezTo>
                  <a:pt x="1361" y="119"/>
                  <a:pt x="699" y="60"/>
                  <a:pt x="435" y="74"/>
                </a:cubicBezTo>
                <a:cubicBezTo>
                  <a:pt x="171" y="88"/>
                  <a:pt x="91" y="165"/>
                  <a:pt x="0" y="189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2413006" y="3398838"/>
            <a:ext cx="1279525" cy="228600"/>
          </a:xfrm>
          <a:custGeom>
            <a:avLst/>
            <a:gdLst>
              <a:gd name="T0" fmla="*/ 0 w 806"/>
              <a:gd name="T1" fmla="*/ 144 h 144"/>
              <a:gd name="T2" fmla="*/ 362 w 806"/>
              <a:gd name="T3" fmla="*/ 4 h 144"/>
              <a:gd name="T4" fmla="*/ 806 w 806"/>
              <a:gd name="T5" fmla="*/ 11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6" h="144">
                <a:moveTo>
                  <a:pt x="0" y="144"/>
                </a:moveTo>
                <a:cubicBezTo>
                  <a:pt x="60" y="121"/>
                  <a:pt x="228" y="8"/>
                  <a:pt x="362" y="4"/>
                </a:cubicBezTo>
                <a:cubicBezTo>
                  <a:pt x="496" y="0"/>
                  <a:pt x="713" y="95"/>
                  <a:pt x="806" y="119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2971802" y="4038612"/>
            <a:ext cx="4348163" cy="396875"/>
          </a:xfrm>
          <a:custGeom>
            <a:avLst/>
            <a:gdLst>
              <a:gd name="T0" fmla="*/ 2584 w 2739"/>
              <a:gd name="T1" fmla="*/ 0 h 250"/>
              <a:gd name="T2" fmla="*/ 2392 w 2739"/>
              <a:gd name="T3" fmla="*/ 110 h 250"/>
              <a:gd name="T4" fmla="*/ 501 w 2739"/>
              <a:gd name="T5" fmla="*/ 94 h 250"/>
              <a:gd name="T6" fmla="*/ 0 w 2739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9" h="250">
                <a:moveTo>
                  <a:pt x="2584" y="0"/>
                </a:moveTo>
                <a:cubicBezTo>
                  <a:pt x="2552" y="18"/>
                  <a:pt x="2739" y="94"/>
                  <a:pt x="2392" y="110"/>
                </a:cubicBezTo>
                <a:cubicBezTo>
                  <a:pt x="2045" y="126"/>
                  <a:pt x="900" y="71"/>
                  <a:pt x="501" y="94"/>
                </a:cubicBezTo>
                <a:cubicBezTo>
                  <a:pt x="102" y="117"/>
                  <a:pt x="104" y="218"/>
                  <a:pt x="0" y="25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2590800" y="4724412"/>
            <a:ext cx="1905000" cy="423863"/>
          </a:xfrm>
          <a:custGeom>
            <a:avLst/>
            <a:gdLst>
              <a:gd name="T0" fmla="*/ 949 w 949"/>
              <a:gd name="T1" fmla="*/ 0 h 194"/>
              <a:gd name="T2" fmla="*/ 834 w 949"/>
              <a:gd name="T3" fmla="*/ 49 h 194"/>
              <a:gd name="T4" fmla="*/ 308 w 949"/>
              <a:gd name="T5" fmla="*/ 82 h 194"/>
              <a:gd name="T6" fmla="*/ 0 w 949"/>
              <a:gd name="T7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9" h="194">
                <a:moveTo>
                  <a:pt x="949" y="0"/>
                </a:moveTo>
                <a:cubicBezTo>
                  <a:pt x="930" y="8"/>
                  <a:pt x="941" y="35"/>
                  <a:pt x="834" y="49"/>
                </a:cubicBezTo>
                <a:cubicBezTo>
                  <a:pt x="727" y="63"/>
                  <a:pt x="447" y="58"/>
                  <a:pt x="308" y="82"/>
                </a:cubicBezTo>
                <a:cubicBezTo>
                  <a:pt x="169" y="106"/>
                  <a:pt x="64" y="171"/>
                  <a:pt x="0" y="19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3429000" y="4876800"/>
            <a:ext cx="1582738" cy="304800"/>
          </a:xfrm>
          <a:custGeom>
            <a:avLst/>
            <a:gdLst>
              <a:gd name="T0" fmla="*/ 960 w 997"/>
              <a:gd name="T1" fmla="*/ 0 h 192"/>
              <a:gd name="T2" fmla="*/ 881 w 997"/>
              <a:gd name="T3" fmla="*/ 100 h 192"/>
              <a:gd name="T4" fmla="*/ 265 w 997"/>
              <a:gd name="T5" fmla="*/ 117 h 192"/>
              <a:gd name="T6" fmla="*/ 0 w 997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7" h="192">
                <a:moveTo>
                  <a:pt x="960" y="0"/>
                </a:moveTo>
                <a:cubicBezTo>
                  <a:pt x="947" y="17"/>
                  <a:pt x="997" y="80"/>
                  <a:pt x="881" y="100"/>
                </a:cubicBezTo>
                <a:cubicBezTo>
                  <a:pt x="765" y="120"/>
                  <a:pt x="412" y="102"/>
                  <a:pt x="265" y="117"/>
                </a:cubicBezTo>
                <a:cubicBezTo>
                  <a:pt x="118" y="132"/>
                  <a:pt x="55" y="177"/>
                  <a:pt x="0" y="19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 b="1067"/>
          <a:stretch>
            <a:fillRect/>
          </a:stretch>
        </p:blipFill>
        <p:spPr bwMode="auto">
          <a:xfrm>
            <a:off x="0" y="1593"/>
            <a:ext cx="9170988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914400"/>
            <a:ext cx="7543800" cy="1676400"/>
            <a:chOff x="0" y="576"/>
            <a:chExt cx="4416" cy="1056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3840" cy="1056"/>
            </a:xfrm>
            <a:prstGeom prst="rect">
              <a:avLst/>
            </a:prstGeom>
            <a:solidFill>
              <a:srgbClr val="6666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056" y="648"/>
              <a:ext cx="3360" cy="91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chemeClr val="bg1"/>
                  </a:solidFill>
                  <a:latin typeface="Arial" charset="0"/>
                </a:rPr>
                <a:t>modifies nouns 	and pronouns</a:t>
              </a:r>
            </a:p>
          </p:txBody>
        </p:sp>
      </p:grp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2971800" y="4397376"/>
            <a:ext cx="6248400" cy="1684338"/>
            <a:chOff x="1872" y="2770"/>
            <a:chExt cx="3936" cy="1061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872" y="2770"/>
              <a:ext cx="3936" cy="1056"/>
            </a:xfrm>
            <a:prstGeom prst="rect">
              <a:avLst/>
            </a:prstGeom>
            <a:solidFill>
              <a:srgbClr val="00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920" y="2842"/>
              <a:ext cx="2736" cy="9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4000" b="1">
                  <a:solidFill>
                    <a:schemeClr val="bg1"/>
                  </a:solidFill>
                  <a:latin typeface="Arial" charset="0"/>
                </a:rPr>
                <a:t>modifies verbs, adjectives, and other adverbs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685800" y="0"/>
            <a:ext cx="1143000" cy="6858000"/>
            <a:chOff x="432" y="0"/>
            <a:chExt cx="720" cy="4320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720" cy="4320"/>
            </a:xfrm>
            <a:prstGeom prst="rect">
              <a:avLst/>
            </a:prstGeom>
            <a:solidFill>
              <a:srgbClr val="6666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-811" y="1974"/>
              <a:ext cx="3205" cy="43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28575">
                    <a:solidFill>
                      <a:srgbClr val="2A547E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ADJECTIVE</a:t>
              </a:r>
            </a:p>
          </p:txBody>
        </p:sp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7315200" y="0"/>
            <a:ext cx="1143000" cy="6858000"/>
            <a:chOff x="4608" y="0"/>
            <a:chExt cx="720" cy="4320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608" y="0"/>
              <a:ext cx="720" cy="4320"/>
            </a:xfrm>
            <a:prstGeom prst="rect">
              <a:avLst/>
            </a:prstGeom>
            <a:solidFill>
              <a:srgbClr val="00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WordArt 9"/>
            <p:cNvSpPr>
              <a:spLocks noChangeArrowheads="1" noChangeShapeType="1" noTextEdit="1"/>
            </p:cNvSpPr>
            <p:nvPr/>
          </p:nvSpPr>
          <p:spPr bwMode="auto">
            <a:xfrm rot="5400000">
              <a:off x="3816" y="2376"/>
              <a:ext cx="2304" cy="432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28575">
                    <a:solidFill>
                      <a:srgbClr val="2A547E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ADVERB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-152400" y="57912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CC"/>
                </a:solidFill>
                <a:latin typeface="Keypunch" pitchFamily="82" charset="0"/>
              </a:rPr>
              <a:t>1000000000000000 . . .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00200" y="1828801"/>
            <a:ext cx="7010400" cy="415498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FF"/>
                </a:solidFill>
                <a:latin typeface="Tech" pitchFamily="34" charset="0"/>
              </a:rPr>
              <a:t>Planets, stars, and galaxies are tiny dots within the vast expanse of space.  For example, the great distances between stars can be measured only in light-years.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514600" y="3200400"/>
            <a:ext cx="838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096000" y="31242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781800" y="31242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886200" y="44958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800600" y="4495800"/>
            <a:ext cx="114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2962275" y="2584462"/>
            <a:ext cx="977900" cy="168275"/>
          </a:xfrm>
          <a:custGeom>
            <a:avLst/>
            <a:gdLst>
              <a:gd name="T0" fmla="*/ 0 w 616"/>
              <a:gd name="T1" fmla="*/ 106 h 106"/>
              <a:gd name="T2" fmla="*/ 311 w 616"/>
              <a:gd name="T3" fmla="*/ 0 h 106"/>
              <a:gd name="T4" fmla="*/ 616 w 616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106">
                <a:moveTo>
                  <a:pt x="0" y="106"/>
                </a:moveTo>
                <a:cubicBezTo>
                  <a:pt x="50" y="88"/>
                  <a:pt x="208" y="0"/>
                  <a:pt x="311" y="0"/>
                </a:cubicBezTo>
                <a:cubicBezTo>
                  <a:pt x="414" y="0"/>
                  <a:pt x="553" y="84"/>
                  <a:pt x="616" y="10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2557464" y="3105150"/>
            <a:ext cx="3852862" cy="300038"/>
          </a:xfrm>
          <a:custGeom>
            <a:avLst/>
            <a:gdLst>
              <a:gd name="T0" fmla="*/ 2350 w 2427"/>
              <a:gd name="T1" fmla="*/ 0 h 189"/>
              <a:gd name="T2" fmla="*/ 2120 w 2427"/>
              <a:gd name="T3" fmla="*/ 66 h 189"/>
              <a:gd name="T4" fmla="*/ 510 w 2427"/>
              <a:gd name="T5" fmla="*/ 58 h 189"/>
              <a:gd name="T6" fmla="*/ 0 w 2427"/>
              <a:gd name="T7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7" h="189">
                <a:moveTo>
                  <a:pt x="2350" y="0"/>
                </a:moveTo>
                <a:cubicBezTo>
                  <a:pt x="2312" y="11"/>
                  <a:pt x="2427" y="56"/>
                  <a:pt x="2120" y="66"/>
                </a:cubicBezTo>
                <a:cubicBezTo>
                  <a:pt x="1813" y="76"/>
                  <a:pt x="863" y="38"/>
                  <a:pt x="510" y="58"/>
                </a:cubicBezTo>
                <a:cubicBezTo>
                  <a:pt x="157" y="78"/>
                  <a:pt x="106" y="162"/>
                  <a:pt x="0" y="189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3197227" y="3170250"/>
            <a:ext cx="4273550" cy="312737"/>
          </a:xfrm>
          <a:custGeom>
            <a:avLst/>
            <a:gdLst>
              <a:gd name="T0" fmla="*/ 2551 w 2692"/>
              <a:gd name="T1" fmla="*/ 0 h 197"/>
              <a:gd name="T2" fmla="*/ 2342 w 2692"/>
              <a:gd name="T3" fmla="*/ 115 h 197"/>
              <a:gd name="T4" fmla="*/ 452 w 2692"/>
              <a:gd name="T5" fmla="*/ 90 h 197"/>
              <a:gd name="T6" fmla="*/ 0 w 2692"/>
              <a:gd name="T7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92" h="197">
                <a:moveTo>
                  <a:pt x="2551" y="0"/>
                </a:moveTo>
                <a:cubicBezTo>
                  <a:pt x="2516" y="19"/>
                  <a:pt x="2692" y="100"/>
                  <a:pt x="2342" y="115"/>
                </a:cubicBezTo>
                <a:cubicBezTo>
                  <a:pt x="1992" y="130"/>
                  <a:pt x="842" y="76"/>
                  <a:pt x="452" y="90"/>
                </a:cubicBezTo>
                <a:cubicBezTo>
                  <a:pt x="62" y="104"/>
                  <a:pt x="94" y="175"/>
                  <a:pt x="0" y="197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070356" y="3783019"/>
            <a:ext cx="2767013" cy="300037"/>
          </a:xfrm>
          <a:custGeom>
            <a:avLst/>
            <a:gdLst>
              <a:gd name="T0" fmla="*/ 0 w 1743"/>
              <a:gd name="T1" fmla="*/ 189 h 189"/>
              <a:gd name="T2" fmla="*/ 1064 w 1743"/>
              <a:gd name="T3" fmla="*/ 4 h 189"/>
              <a:gd name="T4" fmla="*/ 1743 w 1743"/>
              <a:gd name="T5" fmla="*/ 16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3" h="189">
                <a:moveTo>
                  <a:pt x="0" y="189"/>
                </a:moveTo>
                <a:cubicBezTo>
                  <a:pt x="177" y="159"/>
                  <a:pt x="774" y="8"/>
                  <a:pt x="1064" y="4"/>
                </a:cubicBezTo>
                <a:cubicBezTo>
                  <a:pt x="1354" y="0"/>
                  <a:pt x="1602" y="131"/>
                  <a:pt x="1743" y="165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5114927" y="3951288"/>
            <a:ext cx="1212850" cy="144462"/>
          </a:xfrm>
          <a:custGeom>
            <a:avLst/>
            <a:gdLst>
              <a:gd name="T0" fmla="*/ 0 w 764"/>
              <a:gd name="T1" fmla="*/ 91 h 91"/>
              <a:gd name="T2" fmla="*/ 435 w 764"/>
              <a:gd name="T3" fmla="*/ 1 h 91"/>
              <a:gd name="T4" fmla="*/ 764 w 764"/>
              <a:gd name="T5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91">
                <a:moveTo>
                  <a:pt x="0" y="91"/>
                </a:moveTo>
                <a:cubicBezTo>
                  <a:pt x="72" y="76"/>
                  <a:pt x="308" y="2"/>
                  <a:pt x="435" y="1"/>
                </a:cubicBezTo>
                <a:cubicBezTo>
                  <a:pt x="562" y="0"/>
                  <a:pt x="696" y="66"/>
                  <a:pt x="764" y="83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152400" y="57912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CC"/>
                </a:solidFill>
                <a:latin typeface="Keypunch" pitchFamily="82" charset="0"/>
              </a:rPr>
              <a:t>1000000000000000 . . .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00200" y="2209807"/>
            <a:ext cx="6477000" cy="249299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CCFFFF"/>
                </a:solidFill>
                <a:latin typeface="Tech" pitchFamily="34" charset="0"/>
              </a:rPr>
              <a:t>A light-year equals the distance that light travels in one year.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676400" y="29718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19800" y="29718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676400" y="4572000"/>
            <a:ext cx="762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1905000" y="2284413"/>
            <a:ext cx="1460500" cy="246062"/>
          </a:xfrm>
          <a:custGeom>
            <a:avLst/>
            <a:gdLst>
              <a:gd name="T0" fmla="*/ 0 w 920"/>
              <a:gd name="T1" fmla="*/ 147 h 155"/>
              <a:gd name="T2" fmla="*/ 550 w 920"/>
              <a:gd name="T3" fmla="*/ 1 h 155"/>
              <a:gd name="T4" fmla="*/ 920 w 920"/>
              <a:gd name="T5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0" h="155">
                <a:moveTo>
                  <a:pt x="0" y="147"/>
                </a:moveTo>
                <a:cubicBezTo>
                  <a:pt x="92" y="124"/>
                  <a:pt x="397" y="0"/>
                  <a:pt x="550" y="1"/>
                </a:cubicBezTo>
                <a:cubicBezTo>
                  <a:pt x="703" y="2"/>
                  <a:pt x="843" y="123"/>
                  <a:pt x="920" y="155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2857506" y="2971800"/>
            <a:ext cx="3262313" cy="368300"/>
          </a:xfrm>
          <a:custGeom>
            <a:avLst/>
            <a:gdLst>
              <a:gd name="T0" fmla="*/ 1992 w 2055"/>
              <a:gd name="T1" fmla="*/ 0 h 232"/>
              <a:gd name="T2" fmla="*/ 1800 w 2055"/>
              <a:gd name="T3" fmla="*/ 100 h 232"/>
              <a:gd name="T4" fmla="*/ 460 w 2055"/>
              <a:gd name="T5" fmla="*/ 117 h 232"/>
              <a:gd name="T6" fmla="*/ 0 w 2055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5" h="232">
                <a:moveTo>
                  <a:pt x="1992" y="0"/>
                </a:moveTo>
                <a:cubicBezTo>
                  <a:pt x="1960" y="17"/>
                  <a:pt x="2055" y="80"/>
                  <a:pt x="1800" y="100"/>
                </a:cubicBezTo>
                <a:cubicBezTo>
                  <a:pt x="1545" y="120"/>
                  <a:pt x="760" y="95"/>
                  <a:pt x="460" y="117"/>
                </a:cubicBezTo>
                <a:cubicBezTo>
                  <a:pt x="160" y="139"/>
                  <a:pt x="96" y="208"/>
                  <a:pt x="0" y="23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2047875" y="4016375"/>
            <a:ext cx="1084263" cy="146050"/>
          </a:xfrm>
          <a:custGeom>
            <a:avLst/>
            <a:gdLst>
              <a:gd name="T0" fmla="*/ 0 w 683"/>
              <a:gd name="T1" fmla="*/ 92 h 92"/>
              <a:gd name="T2" fmla="*/ 337 w 683"/>
              <a:gd name="T3" fmla="*/ 1 h 92"/>
              <a:gd name="T4" fmla="*/ 683 w 683"/>
              <a:gd name="T5" fmla="*/ 8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3" h="92">
                <a:moveTo>
                  <a:pt x="0" y="92"/>
                </a:moveTo>
                <a:cubicBezTo>
                  <a:pt x="56" y="77"/>
                  <a:pt x="223" y="2"/>
                  <a:pt x="337" y="1"/>
                </a:cubicBezTo>
                <a:cubicBezTo>
                  <a:pt x="451" y="0"/>
                  <a:pt x="611" y="66"/>
                  <a:pt x="683" y="83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7312027" y="533400"/>
            <a:ext cx="1479550" cy="2057400"/>
            <a:chOff x="1358" y="12"/>
            <a:chExt cx="2874" cy="3997"/>
          </a:xfrm>
        </p:grpSpPr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7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8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1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2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3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4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2267" name="WordArt 43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Determiner</a:t>
            </a: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2895600" y="2514600"/>
            <a:ext cx="6400800" cy="286232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signals that a </a:t>
            </a:r>
            <a:r>
              <a:rPr lang="en-US" sz="4000" dirty="0">
                <a:solidFill>
                  <a:srgbClr val="00B0F0"/>
                </a:solidFill>
                <a:latin typeface="VAGRounded BT" pitchFamily="34" charset="0"/>
              </a:rPr>
              <a:t>noun</a:t>
            </a: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 is 		coming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always </a:t>
            </a:r>
            <a:r>
              <a:rPr lang="en-US" sz="4000" dirty="0">
                <a:solidFill>
                  <a:srgbClr val="00B0F0"/>
                </a:solidFill>
                <a:latin typeface="VAGRounded BT" pitchFamily="34" charset="0"/>
              </a:rPr>
              <a:t>before</a:t>
            </a: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 the noun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always </a:t>
            </a:r>
            <a:r>
              <a:rPr lang="en-US" sz="4000" dirty="0">
                <a:solidFill>
                  <a:srgbClr val="00B0F0"/>
                </a:solidFill>
                <a:latin typeface="VAGRounded BT" pitchFamily="34" charset="0"/>
              </a:rPr>
              <a:t>before</a:t>
            </a:r>
            <a:r>
              <a:rPr lang="en-US" sz="4000" dirty="0">
                <a:solidFill>
                  <a:srgbClr val="FFFF00"/>
                </a:solidFill>
                <a:latin typeface="VAGRounded BT" pitchFamily="34" charset="0"/>
              </a:rPr>
              <a:t> descriptive           	adjectives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7312027" y="533400"/>
            <a:ext cx="1479550" cy="2057400"/>
            <a:chOff x="1358" y="12"/>
            <a:chExt cx="2874" cy="3997"/>
          </a:xfrm>
        </p:grpSpPr>
        <p:sp>
          <p:nvSpPr>
            <p:cNvPr id="53252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6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3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6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7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89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90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3291" name="WordArt 43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Articles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2590800" y="2590800"/>
            <a:ext cx="4648200" cy="8969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800" i="1" dirty="0">
                <a:solidFill>
                  <a:srgbClr val="FFFF00"/>
                </a:solidFill>
                <a:latin typeface="VAGRounded BT" pitchFamily="34" charset="0"/>
              </a:rPr>
              <a:t>a</a:t>
            </a:r>
            <a:r>
              <a:rPr lang="en-US" sz="4800" dirty="0">
                <a:solidFill>
                  <a:srgbClr val="FFFF00"/>
                </a:solidFill>
                <a:latin typeface="VAGRounded BT" pitchFamily="34" charset="0"/>
              </a:rPr>
              <a:t>, </a:t>
            </a:r>
            <a:r>
              <a:rPr lang="en-US" sz="4800" i="1" dirty="0">
                <a:solidFill>
                  <a:srgbClr val="FFFF00"/>
                </a:solidFill>
                <a:latin typeface="VAGRounded BT" pitchFamily="34" charset="0"/>
              </a:rPr>
              <a:t>an</a:t>
            </a:r>
            <a:r>
              <a:rPr lang="en-US" sz="4800" dirty="0">
                <a:solidFill>
                  <a:srgbClr val="FFFF00"/>
                </a:solidFill>
                <a:latin typeface="VAGRounded BT" pitchFamily="34" charset="0"/>
              </a:rPr>
              <a:t>, </a:t>
            </a:r>
            <a:r>
              <a:rPr lang="en-US" sz="4800" i="1" dirty="0">
                <a:solidFill>
                  <a:srgbClr val="FFFF00"/>
                </a:solidFill>
                <a:latin typeface="VAGRounded BT" pitchFamily="34" charset="0"/>
              </a:rPr>
              <a:t>the</a:t>
            </a:r>
            <a:endParaRPr lang="en-US" sz="4800" dirty="0">
              <a:solidFill>
                <a:srgbClr val="FFFF00"/>
              </a:solidFill>
              <a:latin typeface="VAGRounde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6" name="Picture 46" descr="200px-Jesse_James">
            <a:hlinkClick r:id="rId3" tooltip="Jesse James.jpg"/>
          </p:cNvPr>
          <p:cNvPicPr>
            <a:picLocks noChangeAspect="1" noChangeArrowheads="1"/>
          </p:cNvPicPr>
          <p:nvPr/>
        </p:nvPicPr>
        <p:blipFill>
          <a:blip r:embed="rId4">
            <a:lum bright="-1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78338" cy="624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7341598" y="396995"/>
            <a:ext cx="1479550" cy="2057400"/>
            <a:chOff x="1358" y="12"/>
            <a:chExt cx="2874" cy="3997"/>
          </a:xfrm>
        </p:grpSpPr>
        <p:sp>
          <p:nvSpPr>
            <p:cNvPr id="54276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0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1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2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3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1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3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4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4315" name="WordArt 43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Indefinite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2819400" y="2819408"/>
            <a:ext cx="6096000" cy="14335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4000" i="1" dirty="0">
                <a:solidFill>
                  <a:srgbClr val="FFFF00"/>
                </a:solidFill>
                <a:latin typeface="VAGRounded BT" pitchFamily="34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VAGRounded BT" pitchFamily="34" charset="0"/>
              </a:rPr>
              <a:t>a</a:t>
            </a: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, </a:t>
            </a:r>
            <a:r>
              <a:rPr lang="en-US" sz="4000" b="1" i="1" dirty="0">
                <a:solidFill>
                  <a:srgbClr val="FFFF00"/>
                </a:solidFill>
                <a:latin typeface="VAGRounded BT" pitchFamily="34" charset="0"/>
              </a:rPr>
              <a:t>an</a:t>
            </a:r>
          </a:p>
          <a:p>
            <a:pPr>
              <a:lnSpc>
                <a:spcPct val="70000"/>
              </a:lnSpc>
              <a:spcBef>
                <a:spcPct val="10000"/>
              </a:spcBef>
              <a:buFontTx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modify </a:t>
            </a:r>
            <a:r>
              <a:rPr lang="en-US" sz="4000" b="1" dirty="0">
                <a:solidFill>
                  <a:schemeClr val="bg1"/>
                </a:solidFill>
                <a:latin typeface="VAGRounded BT" pitchFamily="34" charset="0"/>
              </a:rPr>
              <a:t>nonspecific</a:t>
            </a: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 					nouns</a:t>
            </a:r>
          </a:p>
        </p:txBody>
      </p:sp>
      <p:sp>
        <p:nvSpPr>
          <p:cNvPr id="54317" name="WordArt 45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Articles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2743200" y="4203700"/>
            <a:ext cx="6400800" cy="2133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4000" dirty="0">
                <a:solidFill>
                  <a:srgbClr val="33CC33"/>
                </a:solidFill>
                <a:latin typeface="Benguiat Frisky" pitchFamily="66" charset="0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I want to read </a:t>
            </a: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a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 book about Jesse James.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	</a:t>
            </a: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An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 unbiased biography of him is hard to find.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6" grpId="0" build="p" autoUpdateAnimBg="0"/>
      <p:bldP spid="5431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7312027" y="533400"/>
            <a:ext cx="1479550" cy="2057400"/>
            <a:chOff x="1358" y="12"/>
            <a:chExt cx="2874" cy="3997"/>
          </a:xfrm>
        </p:grpSpPr>
        <p:sp>
          <p:nvSpPr>
            <p:cNvPr id="55300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8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19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3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4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5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6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7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9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0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1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2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4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5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6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7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38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5339" name="WordArt 43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Definite</a:t>
            </a: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2743200" y="2743212"/>
            <a:ext cx="6629400" cy="1006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4000" i="1" dirty="0">
                <a:solidFill>
                  <a:srgbClr val="FFFF00"/>
                </a:solidFill>
                <a:latin typeface="VAGRounded BT" pitchFamily="34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VAGRounded BT" pitchFamily="34" charset="0"/>
              </a:rPr>
              <a:t>the</a:t>
            </a:r>
          </a:p>
          <a:p>
            <a:pPr>
              <a:lnSpc>
                <a:spcPct val="70000"/>
              </a:lnSpc>
              <a:spcBef>
                <a:spcPct val="10000"/>
              </a:spcBef>
              <a:buFontTx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modifies </a:t>
            </a:r>
            <a:r>
              <a:rPr lang="en-US" sz="4000" b="1" dirty="0">
                <a:solidFill>
                  <a:schemeClr val="bg1"/>
                </a:solidFill>
                <a:latin typeface="VAGRounded BT" pitchFamily="34" charset="0"/>
              </a:rPr>
              <a:t>specific </a:t>
            </a: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nouns</a:t>
            </a:r>
          </a:p>
        </p:txBody>
      </p:sp>
      <p:sp>
        <p:nvSpPr>
          <p:cNvPr id="55341" name="WordArt 45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Article</a:t>
            </a: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2819400" y="3873506"/>
            <a:ext cx="6172200" cy="215443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book I found is by Jesse James’s grandson.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He wrote </a:t>
            </a: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the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 biography in first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0" grpId="0" build="p" autoUpdateAnimBg="0"/>
      <p:bldP spid="5534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7312027" y="533400"/>
            <a:ext cx="1479550" cy="2057400"/>
            <a:chOff x="1358" y="12"/>
            <a:chExt cx="2874" cy="3997"/>
          </a:xfrm>
        </p:grpSpPr>
        <p:sp>
          <p:nvSpPr>
            <p:cNvPr id="56324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1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3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8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0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2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4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5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8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9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60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61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62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6363" name="WordArt 43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Posssives</a:t>
            </a:r>
            <a:endParaRPr lang="en-US" sz="3600" b="1" kern="10" dirty="0">
              <a:ln w="28575">
                <a:solidFill>
                  <a:srgbClr val="4D4D4D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folHlink"/>
                </a:outerShdw>
              </a:effectLst>
              <a:latin typeface="Benguiat Frisky"/>
            </a:endParaRP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2743200" y="2590812"/>
            <a:ext cx="60960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  <a:buFontTx/>
              <a:buChar char="•"/>
            </a:pPr>
            <a:r>
              <a:rPr lang="en-US" sz="4000" b="1">
                <a:solidFill>
                  <a:srgbClr val="FFFF00"/>
                </a:solidFill>
                <a:latin typeface="VAGRounded BT" pitchFamily="34" charset="0"/>
              </a:rPr>
              <a:t>possessive pronouns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2819400" y="3124200"/>
            <a:ext cx="5410200" cy="16619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Jesse James left a sad legacy for </a:t>
            </a: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his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 grandson to record.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2743200" y="4648212"/>
            <a:ext cx="60960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10000"/>
              </a:spcBef>
              <a:buFontTx/>
              <a:buChar char="•"/>
            </a:pPr>
            <a:r>
              <a:rPr lang="en-US" sz="4000" b="1">
                <a:solidFill>
                  <a:srgbClr val="FFFF00"/>
                </a:solidFill>
                <a:latin typeface="VAGRounded BT" pitchFamily="34" charset="0"/>
              </a:rPr>
              <a:t>possessive noun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2830513" y="5178437"/>
            <a:ext cx="5410200" cy="16619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The grandson’s story tried to explain </a:t>
            </a: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James’s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 motives.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4" grpId="0" build="p" autoUpdateAnimBg="0"/>
      <p:bldP spid="56365" grpId="0" autoUpdateAnimBg="0"/>
      <p:bldP spid="56366" grpId="0" build="p" autoUpdateAnimBg="0"/>
      <p:bldP spid="5636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7312027" y="533400"/>
            <a:ext cx="1479550" cy="2057400"/>
            <a:chOff x="1358" y="12"/>
            <a:chExt cx="2874" cy="3997"/>
          </a:xfrm>
        </p:grpSpPr>
        <p:sp>
          <p:nvSpPr>
            <p:cNvPr id="57348" name="Freeform 4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51 w 1390"/>
                <a:gd name="T3" fmla="*/ 902 h 906"/>
                <a:gd name="T4" fmla="*/ 1370 w 1390"/>
                <a:gd name="T5" fmla="*/ 886 h 906"/>
                <a:gd name="T6" fmla="*/ 1386 w 1390"/>
                <a:gd name="T7" fmla="*/ 867 h 906"/>
                <a:gd name="T8" fmla="*/ 1390 w 1390"/>
                <a:gd name="T9" fmla="*/ 843 h 906"/>
                <a:gd name="T10" fmla="*/ 1390 w 1390"/>
                <a:gd name="T11" fmla="*/ 63 h 906"/>
                <a:gd name="T12" fmla="*/ 1386 w 1390"/>
                <a:gd name="T13" fmla="*/ 40 h 906"/>
                <a:gd name="T14" fmla="*/ 1370 w 1390"/>
                <a:gd name="T15" fmla="*/ 20 h 906"/>
                <a:gd name="T16" fmla="*/ 1351 w 1390"/>
                <a:gd name="T17" fmla="*/ 4 h 906"/>
                <a:gd name="T18" fmla="*/ 1327 w 1390"/>
                <a:gd name="T19" fmla="*/ 0 h 906"/>
                <a:gd name="T20" fmla="*/ 64 w 1390"/>
                <a:gd name="T21" fmla="*/ 0 h 906"/>
                <a:gd name="T22" fmla="*/ 40 w 1390"/>
                <a:gd name="T23" fmla="*/ 4 h 906"/>
                <a:gd name="T24" fmla="*/ 20 w 1390"/>
                <a:gd name="T25" fmla="*/ 20 h 906"/>
                <a:gd name="T26" fmla="*/ 4 w 1390"/>
                <a:gd name="T27" fmla="*/ 40 h 906"/>
                <a:gd name="T28" fmla="*/ 0 w 1390"/>
                <a:gd name="T29" fmla="*/ 63 h 906"/>
                <a:gd name="T30" fmla="*/ 0 w 1390"/>
                <a:gd name="T31" fmla="*/ 843 h 906"/>
                <a:gd name="T32" fmla="*/ 4 w 1390"/>
                <a:gd name="T33" fmla="*/ 867 h 906"/>
                <a:gd name="T34" fmla="*/ 20 w 1390"/>
                <a:gd name="T35" fmla="*/ 886 h 906"/>
                <a:gd name="T36" fmla="*/ 40 w 1390"/>
                <a:gd name="T37" fmla="*/ 902 h 906"/>
                <a:gd name="T38" fmla="*/ 64 w 1390"/>
                <a:gd name="T39" fmla="*/ 906 h 906"/>
                <a:gd name="T40" fmla="*/ 1327 w 1390"/>
                <a:gd name="T41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auto">
            <a:xfrm>
              <a:off x="2086" y="3103"/>
              <a:ext cx="1390" cy="906"/>
            </a:xfrm>
            <a:custGeom>
              <a:avLst/>
              <a:gdLst>
                <a:gd name="T0" fmla="*/ 1327 w 1390"/>
                <a:gd name="T1" fmla="*/ 906 h 906"/>
                <a:gd name="T2" fmla="*/ 1327 w 1390"/>
                <a:gd name="T3" fmla="*/ 906 h 906"/>
                <a:gd name="T4" fmla="*/ 1351 w 1390"/>
                <a:gd name="T5" fmla="*/ 902 h 906"/>
                <a:gd name="T6" fmla="*/ 1370 w 1390"/>
                <a:gd name="T7" fmla="*/ 886 h 906"/>
                <a:gd name="T8" fmla="*/ 1386 w 1390"/>
                <a:gd name="T9" fmla="*/ 867 h 906"/>
                <a:gd name="T10" fmla="*/ 1390 w 1390"/>
                <a:gd name="T11" fmla="*/ 843 h 906"/>
                <a:gd name="T12" fmla="*/ 1390 w 1390"/>
                <a:gd name="T13" fmla="*/ 63 h 906"/>
                <a:gd name="T14" fmla="*/ 1390 w 1390"/>
                <a:gd name="T15" fmla="*/ 63 h 906"/>
                <a:gd name="T16" fmla="*/ 1386 w 1390"/>
                <a:gd name="T17" fmla="*/ 40 h 906"/>
                <a:gd name="T18" fmla="*/ 1370 w 1390"/>
                <a:gd name="T19" fmla="*/ 20 h 906"/>
                <a:gd name="T20" fmla="*/ 1351 w 1390"/>
                <a:gd name="T21" fmla="*/ 4 h 906"/>
                <a:gd name="T22" fmla="*/ 1327 w 1390"/>
                <a:gd name="T23" fmla="*/ 0 h 906"/>
                <a:gd name="T24" fmla="*/ 64 w 1390"/>
                <a:gd name="T25" fmla="*/ 0 h 906"/>
                <a:gd name="T26" fmla="*/ 64 w 1390"/>
                <a:gd name="T27" fmla="*/ 0 h 906"/>
                <a:gd name="T28" fmla="*/ 40 w 1390"/>
                <a:gd name="T29" fmla="*/ 4 h 906"/>
                <a:gd name="T30" fmla="*/ 20 w 1390"/>
                <a:gd name="T31" fmla="*/ 20 h 906"/>
                <a:gd name="T32" fmla="*/ 4 w 1390"/>
                <a:gd name="T33" fmla="*/ 40 h 906"/>
                <a:gd name="T34" fmla="*/ 0 w 1390"/>
                <a:gd name="T35" fmla="*/ 63 h 906"/>
                <a:gd name="T36" fmla="*/ 0 w 1390"/>
                <a:gd name="T37" fmla="*/ 843 h 906"/>
                <a:gd name="T38" fmla="*/ 0 w 1390"/>
                <a:gd name="T39" fmla="*/ 843 h 906"/>
                <a:gd name="T40" fmla="*/ 4 w 1390"/>
                <a:gd name="T41" fmla="*/ 867 h 906"/>
                <a:gd name="T42" fmla="*/ 20 w 1390"/>
                <a:gd name="T43" fmla="*/ 886 h 906"/>
                <a:gd name="T44" fmla="*/ 40 w 1390"/>
                <a:gd name="T45" fmla="*/ 902 h 906"/>
                <a:gd name="T46" fmla="*/ 64 w 1390"/>
                <a:gd name="T47" fmla="*/ 906 h 906"/>
                <a:gd name="T48" fmla="*/ 1327 w 1390"/>
                <a:gd name="T4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0" h="906">
                  <a:moveTo>
                    <a:pt x="1327" y="906"/>
                  </a:moveTo>
                  <a:lnTo>
                    <a:pt x="1327" y="906"/>
                  </a:lnTo>
                  <a:lnTo>
                    <a:pt x="1351" y="902"/>
                  </a:lnTo>
                  <a:lnTo>
                    <a:pt x="1370" y="886"/>
                  </a:lnTo>
                  <a:lnTo>
                    <a:pt x="1386" y="867"/>
                  </a:lnTo>
                  <a:lnTo>
                    <a:pt x="1390" y="843"/>
                  </a:lnTo>
                  <a:lnTo>
                    <a:pt x="1390" y="63"/>
                  </a:lnTo>
                  <a:lnTo>
                    <a:pt x="1390" y="63"/>
                  </a:lnTo>
                  <a:lnTo>
                    <a:pt x="1386" y="40"/>
                  </a:lnTo>
                  <a:lnTo>
                    <a:pt x="1370" y="20"/>
                  </a:lnTo>
                  <a:lnTo>
                    <a:pt x="1351" y="4"/>
                  </a:lnTo>
                  <a:lnTo>
                    <a:pt x="132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20"/>
                  </a:lnTo>
                  <a:lnTo>
                    <a:pt x="4" y="40"/>
                  </a:lnTo>
                  <a:lnTo>
                    <a:pt x="0" y="63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4" y="867"/>
                  </a:lnTo>
                  <a:lnTo>
                    <a:pt x="20" y="886"/>
                  </a:lnTo>
                  <a:lnTo>
                    <a:pt x="40" y="902"/>
                  </a:lnTo>
                  <a:lnTo>
                    <a:pt x="64" y="906"/>
                  </a:lnTo>
                  <a:lnTo>
                    <a:pt x="1327" y="9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08 w 2874"/>
                <a:gd name="T3" fmla="*/ 2849 h 2873"/>
                <a:gd name="T4" fmla="*/ 1485 w 2874"/>
                <a:gd name="T5" fmla="*/ 2861 h 2873"/>
                <a:gd name="T6" fmla="*/ 1461 w 2874"/>
                <a:gd name="T7" fmla="*/ 2869 h 2873"/>
                <a:gd name="T8" fmla="*/ 1433 w 2874"/>
                <a:gd name="T9" fmla="*/ 2873 h 2873"/>
                <a:gd name="T10" fmla="*/ 1409 w 2874"/>
                <a:gd name="T11" fmla="*/ 2869 h 2873"/>
                <a:gd name="T12" fmla="*/ 1386 w 2874"/>
                <a:gd name="T13" fmla="*/ 2861 h 2873"/>
                <a:gd name="T14" fmla="*/ 1362 w 2874"/>
                <a:gd name="T15" fmla="*/ 2849 h 2873"/>
                <a:gd name="T16" fmla="*/ 1338 w 2874"/>
                <a:gd name="T17" fmla="*/ 2834 h 2873"/>
                <a:gd name="T18" fmla="*/ 39 w 2874"/>
                <a:gd name="T19" fmla="*/ 1536 h 2873"/>
                <a:gd name="T20" fmla="*/ 8 w 2874"/>
                <a:gd name="T21" fmla="*/ 1488 h 2873"/>
                <a:gd name="T22" fmla="*/ 0 w 2874"/>
                <a:gd name="T23" fmla="*/ 1437 h 2873"/>
                <a:gd name="T24" fmla="*/ 8 w 2874"/>
                <a:gd name="T25" fmla="*/ 1385 h 2873"/>
                <a:gd name="T26" fmla="*/ 39 w 2874"/>
                <a:gd name="T27" fmla="*/ 1342 h 2873"/>
                <a:gd name="T28" fmla="*/ 1338 w 2874"/>
                <a:gd name="T29" fmla="*/ 39 h 2873"/>
                <a:gd name="T30" fmla="*/ 1362 w 2874"/>
                <a:gd name="T31" fmla="*/ 24 h 2873"/>
                <a:gd name="T32" fmla="*/ 1386 w 2874"/>
                <a:gd name="T33" fmla="*/ 12 h 2873"/>
                <a:gd name="T34" fmla="*/ 1409 w 2874"/>
                <a:gd name="T35" fmla="*/ 4 h 2873"/>
                <a:gd name="T36" fmla="*/ 1433 w 2874"/>
                <a:gd name="T37" fmla="*/ 0 h 2873"/>
                <a:gd name="T38" fmla="*/ 1461 w 2874"/>
                <a:gd name="T39" fmla="*/ 4 h 2873"/>
                <a:gd name="T40" fmla="*/ 1485 w 2874"/>
                <a:gd name="T41" fmla="*/ 12 h 2873"/>
                <a:gd name="T42" fmla="*/ 1508 w 2874"/>
                <a:gd name="T43" fmla="*/ 24 h 2873"/>
                <a:gd name="T44" fmla="*/ 1528 w 2874"/>
                <a:gd name="T45" fmla="*/ 39 h 2873"/>
                <a:gd name="T46" fmla="*/ 2831 w 2874"/>
                <a:gd name="T47" fmla="*/ 1342 h 2873"/>
                <a:gd name="T48" fmla="*/ 2863 w 2874"/>
                <a:gd name="T49" fmla="*/ 1385 h 2873"/>
                <a:gd name="T50" fmla="*/ 2874 w 2874"/>
                <a:gd name="T51" fmla="*/ 1437 h 2873"/>
                <a:gd name="T52" fmla="*/ 2863 w 2874"/>
                <a:gd name="T53" fmla="*/ 1488 h 2873"/>
                <a:gd name="T54" fmla="*/ 2831 w 2874"/>
                <a:gd name="T55" fmla="*/ 1536 h 2873"/>
                <a:gd name="T56" fmla="*/ 1528 w 2874"/>
                <a:gd name="T57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auto">
            <a:xfrm>
              <a:off x="1358" y="12"/>
              <a:ext cx="2874" cy="2873"/>
            </a:xfrm>
            <a:custGeom>
              <a:avLst/>
              <a:gdLst>
                <a:gd name="T0" fmla="*/ 1528 w 2874"/>
                <a:gd name="T1" fmla="*/ 2834 h 2873"/>
                <a:gd name="T2" fmla="*/ 1528 w 2874"/>
                <a:gd name="T3" fmla="*/ 2834 h 2873"/>
                <a:gd name="T4" fmla="*/ 1508 w 2874"/>
                <a:gd name="T5" fmla="*/ 2849 h 2873"/>
                <a:gd name="T6" fmla="*/ 1485 w 2874"/>
                <a:gd name="T7" fmla="*/ 2861 h 2873"/>
                <a:gd name="T8" fmla="*/ 1461 w 2874"/>
                <a:gd name="T9" fmla="*/ 2869 h 2873"/>
                <a:gd name="T10" fmla="*/ 1433 w 2874"/>
                <a:gd name="T11" fmla="*/ 2873 h 2873"/>
                <a:gd name="T12" fmla="*/ 1409 w 2874"/>
                <a:gd name="T13" fmla="*/ 2869 h 2873"/>
                <a:gd name="T14" fmla="*/ 1386 w 2874"/>
                <a:gd name="T15" fmla="*/ 2861 h 2873"/>
                <a:gd name="T16" fmla="*/ 1362 w 2874"/>
                <a:gd name="T17" fmla="*/ 2849 h 2873"/>
                <a:gd name="T18" fmla="*/ 1338 w 2874"/>
                <a:gd name="T19" fmla="*/ 2834 h 2873"/>
                <a:gd name="T20" fmla="*/ 39 w 2874"/>
                <a:gd name="T21" fmla="*/ 1536 h 2873"/>
                <a:gd name="T22" fmla="*/ 39 w 2874"/>
                <a:gd name="T23" fmla="*/ 1536 h 2873"/>
                <a:gd name="T24" fmla="*/ 8 w 2874"/>
                <a:gd name="T25" fmla="*/ 1488 h 2873"/>
                <a:gd name="T26" fmla="*/ 0 w 2874"/>
                <a:gd name="T27" fmla="*/ 1437 h 2873"/>
                <a:gd name="T28" fmla="*/ 8 w 2874"/>
                <a:gd name="T29" fmla="*/ 1385 h 2873"/>
                <a:gd name="T30" fmla="*/ 39 w 2874"/>
                <a:gd name="T31" fmla="*/ 1342 h 2873"/>
                <a:gd name="T32" fmla="*/ 1338 w 2874"/>
                <a:gd name="T33" fmla="*/ 39 h 2873"/>
                <a:gd name="T34" fmla="*/ 1338 w 2874"/>
                <a:gd name="T35" fmla="*/ 39 h 2873"/>
                <a:gd name="T36" fmla="*/ 1362 w 2874"/>
                <a:gd name="T37" fmla="*/ 24 h 2873"/>
                <a:gd name="T38" fmla="*/ 1386 w 2874"/>
                <a:gd name="T39" fmla="*/ 12 h 2873"/>
                <a:gd name="T40" fmla="*/ 1409 w 2874"/>
                <a:gd name="T41" fmla="*/ 4 h 2873"/>
                <a:gd name="T42" fmla="*/ 1433 w 2874"/>
                <a:gd name="T43" fmla="*/ 0 h 2873"/>
                <a:gd name="T44" fmla="*/ 1461 w 2874"/>
                <a:gd name="T45" fmla="*/ 4 h 2873"/>
                <a:gd name="T46" fmla="*/ 1485 w 2874"/>
                <a:gd name="T47" fmla="*/ 12 h 2873"/>
                <a:gd name="T48" fmla="*/ 1508 w 2874"/>
                <a:gd name="T49" fmla="*/ 24 h 2873"/>
                <a:gd name="T50" fmla="*/ 1528 w 2874"/>
                <a:gd name="T51" fmla="*/ 39 h 2873"/>
                <a:gd name="T52" fmla="*/ 2831 w 2874"/>
                <a:gd name="T53" fmla="*/ 1342 h 2873"/>
                <a:gd name="T54" fmla="*/ 2831 w 2874"/>
                <a:gd name="T55" fmla="*/ 1342 h 2873"/>
                <a:gd name="T56" fmla="*/ 2863 w 2874"/>
                <a:gd name="T57" fmla="*/ 1385 h 2873"/>
                <a:gd name="T58" fmla="*/ 2874 w 2874"/>
                <a:gd name="T59" fmla="*/ 1437 h 2873"/>
                <a:gd name="T60" fmla="*/ 2863 w 2874"/>
                <a:gd name="T61" fmla="*/ 1488 h 2873"/>
                <a:gd name="T62" fmla="*/ 2831 w 2874"/>
                <a:gd name="T63" fmla="*/ 1536 h 2873"/>
                <a:gd name="T64" fmla="*/ 1528 w 2874"/>
                <a:gd name="T65" fmla="*/ 2834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4" h="2873">
                  <a:moveTo>
                    <a:pt x="1528" y="2834"/>
                  </a:moveTo>
                  <a:lnTo>
                    <a:pt x="1528" y="2834"/>
                  </a:lnTo>
                  <a:lnTo>
                    <a:pt x="1508" y="2849"/>
                  </a:lnTo>
                  <a:lnTo>
                    <a:pt x="1485" y="2861"/>
                  </a:lnTo>
                  <a:lnTo>
                    <a:pt x="1461" y="2869"/>
                  </a:lnTo>
                  <a:lnTo>
                    <a:pt x="1433" y="2873"/>
                  </a:lnTo>
                  <a:lnTo>
                    <a:pt x="1409" y="2869"/>
                  </a:lnTo>
                  <a:lnTo>
                    <a:pt x="1386" y="2861"/>
                  </a:lnTo>
                  <a:lnTo>
                    <a:pt x="1362" y="2849"/>
                  </a:lnTo>
                  <a:lnTo>
                    <a:pt x="1338" y="2834"/>
                  </a:lnTo>
                  <a:lnTo>
                    <a:pt x="39" y="1536"/>
                  </a:lnTo>
                  <a:lnTo>
                    <a:pt x="39" y="1536"/>
                  </a:lnTo>
                  <a:lnTo>
                    <a:pt x="8" y="1488"/>
                  </a:lnTo>
                  <a:lnTo>
                    <a:pt x="0" y="1437"/>
                  </a:lnTo>
                  <a:lnTo>
                    <a:pt x="8" y="1385"/>
                  </a:lnTo>
                  <a:lnTo>
                    <a:pt x="39" y="1342"/>
                  </a:lnTo>
                  <a:lnTo>
                    <a:pt x="1338" y="39"/>
                  </a:lnTo>
                  <a:lnTo>
                    <a:pt x="1338" y="39"/>
                  </a:lnTo>
                  <a:lnTo>
                    <a:pt x="1362" y="24"/>
                  </a:lnTo>
                  <a:lnTo>
                    <a:pt x="1386" y="12"/>
                  </a:lnTo>
                  <a:lnTo>
                    <a:pt x="1409" y="4"/>
                  </a:lnTo>
                  <a:lnTo>
                    <a:pt x="1433" y="0"/>
                  </a:lnTo>
                  <a:lnTo>
                    <a:pt x="1461" y="4"/>
                  </a:lnTo>
                  <a:lnTo>
                    <a:pt x="1485" y="12"/>
                  </a:lnTo>
                  <a:lnTo>
                    <a:pt x="1508" y="24"/>
                  </a:lnTo>
                  <a:lnTo>
                    <a:pt x="1528" y="39"/>
                  </a:lnTo>
                  <a:lnTo>
                    <a:pt x="2831" y="1342"/>
                  </a:lnTo>
                  <a:lnTo>
                    <a:pt x="2831" y="1342"/>
                  </a:lnTo>
                  <a:lnTo>
                    <a:pt x="2863" y="1385"/>
                  </a:lnTo>
                  <a:lnTo>
                    <a:pt x="2874" y="1437"/>
                  </a:lnTo>
                  <a:lnTo>
                    <a:pt x="2863" y="1488"/>
                  </a:lnTo>
                  <a:lnTo>
                    <a:pt x="2831" y="1536"/>
                  </a:lnTo>
                  <a:lnTo>
                    <a:pt x="1528" y="28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2692" y="2763"/>
              <a:ext cx="202" cy="67"/>
            </a:xfrm>
            <a:custGeom>
              <a:avLst/>
              <a:gdLst>
                <a:gd name="T0" fmla="*/ 0 w 202"/>
                <a:gd name="T1" fmla="*/ 23 h 67"/>
                <a:gd name="T2" fmla="*/ 0 w 202"/>
                <a:gd name="T3" fmla="*/ 23 h 67"/>
                <a:gd name="T4" fmla="*/ 24 w 202"/>
                <a:gd name="T5" fmla="*/ 39 h 67"/>
                <a:gd name="T6" fmla="*/ 52 w 202"/>
                <a:gd name="T7" fmla="*/ 55 h 67"/>
                <a:gd name="T8" fmla="*/ 75 w 202"/>
                <a:gd name="T9" fmla="*/ 63 h 67"/>
                <a:gd name="T10" fmla="*/ 103 w 202"/>
                <a:gd name="T11" fmla="*/ 67 h 67"/>
                <a:gd name="T12" fmla="*/ 127 w 202"/>
                <a:gd name="T13" fmla="*/ 63 h 67"/>
                <a:gd name="T14" fmla="*/ 151 w 202"/>
                <a:gd name="T15" fmla="*/ 55 h 67"/>
                <a:gd name="T16" fmla="*/ 178 w 202"/>
                <a:gd name="T17" fmla="*/ 39 h 67"/>
                <a:gd name="T18" fmla="*/ 202 w 202"/>
                <a:gd name="T19" fmla="*/ 23 h 67"/>
                <a:gd name="T20" fmla="*/ 178 w 202"/>
                <a:gd name="T21" fmla="*/ 0 h 67"/>
                <a:gd name="T22" fmla="*/ 163 w 202"/>
                <a:gd name="T23" fmla="*/ 15 h 67"/>
                <a:gd name="T24" fmla="*/ 143 w 202"/>
                <a:gd name="T25" fmla="*/ 23 h 67"/>
                <a:gd name="T26" fmla="*/ 119 w 202"/>
                <a:gd name="T27" fmla="*/ 31 h 67"/>
                <a:gd name="T28" fmla="*/ 103 w 202"/>
                <a:gd name="T29" fmla="*/ 35 h 67"/>
                <a:gd name="T30" fmla="*/ 83 w 202"/>
                <a:gd name="T31" fmla="*/ 31 h 67"/>
                <a:gd name="T32" fmla="*/ 60 w 202"/>
                <a:gd name="T33" fmla="*/ 23 h 67"/>
                <a:gd name="T34" fmla="*/ 40 w 202"/>
                <a:gd name="T35" fmla="*/ 15 h 67"/>
                <a:gd name="T36" fmla="*/ 24 w 202"/>
                <a:gd name="T37" fmla="*/ 0 h 67"/>
                <a:gd name="T38" fmla="*/ 24 w 202"/>
                <a:gd name="T39" fmla="*/ 0 h 67"/>
                <a:gd name="T40" fmla="*/ 0 w 202"/>
                <a:gd name="T41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7">
                  <a:moveTo>
                    <a:pt x="0" y="23"/>
                  </a:moveTo>
                  <a:lnTo>
                    <a:pt x="0" y="23"/>
                  </a:lnTo>
                  <a:lnTo>
                    <a:pt x="24" y="39"/>
                  </a:lnTo>
                  <a:lnTo>
                    <a:pt x="52" y="55"/>
                  </a:lnTo>
                  <a:lnTo>
                    <a:pt x="75" y="63"/>
                  </a:lnTo>
                  <a:lnTo>
                    <a:pt x="103" y="67"/>
                  </a:lnTo>
                  <a:lnTo>
                    <a:pt x="127" y="63"/>
                  </a:lnTo>
                  <a:lnTo>
                    <a:pt x="151" y="55"/>
                  </a:lnTo>
                  <a:lnTo>
                    <a:pt x="178" y="39"/>
                  </a:lnTo>
                  <a:lnTo>
                    <a:pt x="202" y="23"/>
                  </a:lnTo>
                  <a:lnTo>
                    <a:pt x="178" y="0"/>
                  </a:lnTo>
                  <a:lnTo>
                    <a:pt x="163" y="15"/>
                  </a:lnTo>
                  <a:lnTo>
                    <a:pt x="143" y="23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3" y="31"/>
                  </a:lnTo>
                  <a:lnTo>
                    <a:pt x="60" y="23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auto">
            <a:xfrm>
              <a:off x="1453" y="1532"/>
              <a:ext cx="1263" cy="1254"/>
            </a:xfrm>
            <a:custGeom>
              <a:avLst/>
              <a:gdLst>
                <a:gd name="T0" fmla="*/ 0 w 1263"/>
                <a:gd name="T1" fmla="*/ 23 h 1254"/>
                <a:gd name="T2" fmla="*/ 0 w 1263"/>
                <a:gd name="T3" fmla="*/ 23 h 1254"/>
                <a:gd name="T4" fmla="*/ 1239 w 1263"/>
                <a:gd name="T5" fmla="*/ 1254 h 1254"/>
                <a:gd name="T6" fmla="*/ 1263 w 1263"/>
                <a:gd name="T7" fmla="*/ 1231 h 1254"/>
                <a:gd name="T8" fmla="*/ 24 w 1263"/>
                <a:gd name="T9" fmla="*/ 0 h 1254"/>
                <a:gd name="T10" fmla="*/ 24 w 1263"/>
                <a:gd name="T11" fmla="*/ 0 h 1254"/>
                <a:gd name="T12" fmla="*/ 0 w 1263"/>
                <a:gd name="T13" fmla="*/ 2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4">
                  <a:moveTo>
                    <a:pt x="0" y="23"/>
                  </a:moveTo>
                  <a:lnTo>
                    <a:pt x="0" y="23"/>
                  </a:lnTo>
                  <a:lnTo>
                    <a:pt x="1239" y="1254"/>
                  </a:lnTo>
                  <a:lnTo>
                    <a:pt x="1263" y="12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1413" y="1346"/>
              <a:ext cx="64" cy="209"/>
            </a:xfrm>
            <a:custGeom>
              <a:avLst/>
              <a:gdLst>
                <a:gd name="T0" fmla="*/ 40 w 64"/>
                <a:gd name="T1" fmla="*/ 0 h 209"/>
                <a:gd name="T2" fmla="*/ 40 w 64"/>
                <a:gd name="T3" fmla="*/ 0 h 209"/>
                <a:gd name="T4" fmla="*/ 8 w 64"/>
                <a:gd name="T5" fmla="*/ 51 h 209"/>
                <a:gd name="T6" fmla="*/ 0 w 64"/>
                <a:gd name="T7" fmla="*/ 103 h 209"/>
                <a:gd name="T8" fmla="*/ 8 w 64"/>
                <a:gd name="T9" fmla="*/ 158 h 209"/>
                <a:gd name="T10" fmla="*/ 40 w 64"/>
                <a:gd name="T11" fmla="*/ 209 h 209"/>
                <a:gd name="T12" fmla="*/ 64 w 64"/>
                <a:gd name="T13" fmla="*/ 186 h 209"/>
                <a:gd name="T14" fmla="*/ 40 w 64"/>
                <a:gd name="T15" fmla="*/ 150 h 209"/>
                <a:gd name="T16" fmla="*/ 32 w 64"/>
                <a:gd name="T17" fmla="*/ 103 h 209"/>
                <a:gd name="T18" fmla="*/ 40 w 64"/>
                <a:gd name="T19" fmla="*/ 59 h 209"/>
                <a:gd name="T20" fmla="*/ 64 w 64"/>
                <a:gd name="T21" fmla="*/ 23 h 209"/>
                <a:gd name="T22" fmla="*/ 64 w 64"/>
                <a:gd name="T23" fmla="*/ 23 h 209"/>
                <a:gd name="T24" fmla="*/ 40 w 64"/>
                <a:gd name="T2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09">
                  <a:moveTo>
                    <a:pt x="40" y="0"/>
                  </a:moveTo>
                  <a:lnTo>
                    <a:pt x="40" y="0"/>
                  </a:lnTo>
                  <a:lnTo>
                    <a:pt x="8" y="51"/>
                  </a:lnTo>
                  <a:lnTo>
                    <a:pt x="0" y="103"/>
                  </a:lnTo>
                  <a:lnTo>
                    <a:pt x="8" y="158"/>
                  </a:lnTo>
                  <a:lnTo>
                    <a:pt x="40" y="209"/>
                  </a:lnTo>
                  <a:lnTo>
                    <a:pt x="64" y="186"/>
                  </a:lnTo>
                  <a:lnTo>
                    <a:pt x="40" y="150"/>
                  </a:lnTo>
                  <a:lnTo>
                    <a:pt x="32" y="103"/>
                  </a:lnTo>
                  <a:lnTo>
                    <a:pt x="40" y="5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auto">
            <a:xfrm>
              <a:off x="1453" y="111"/>
              <a:ext cx="1263" cy="1258"/>
            </a:xfrm>
            <a:custGeom>
              <a:avLst/>
              <a:gdLst>
                <a:gd name="T0" fmla="*/ 1239 w 1263"/>
                <a:gd name="T1" fmla="*/ 0 h 1258"/>
                <a:gd name="T2" fmla="*/ 1239 w 1263"/>
                <a:gd name="T3" fmla="*/ 0 h 1258"/>
                <a:gd name="T4" fmla="*/ 0 w 1263"/>
                <a:gd name="T5" fmla="*/ 1235 h 1258"/>
                <a:gd name="T6" fmla="*/ 24 w 1263"/>
                <a:gd name="T7" fmla="*/ 1258 h 1258"/>
                <a:gd name="T8" fmla="*/ 1263 w 1263"/>
                <a:gd name="T9" fmla="*/ 24 h 1258"/>
                <a:gd name="T10" fmla="*/ 1263 w 1263"/>
                <a:gd name="T11" fmla="*/ 24 h 1258"/>
                <a:gd name="T12" fmla="*/ 1239 w 1263"/>
                <a:gd name="T13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3" h="1258">
                  <a:moveTo>
                    <a:pt x="1239" y="0"/>
                  </a:moveTo>
                  <a:lnTo>
                    <a:pt x="1239" y="0"/>
                  </a:lnTo>
                  <a:lnTo>
                    <a:pt x="0" y="1235"/>
                  </a:lnTo>
                  <a:lnTo>
                    <a:pt x="24" y="1258"/>
                  </a:lnTo>
                  <a:lnTo>
                    <a:pt x="1263" y="24"/>
                  </a:lnTo>
                  <a:lnTo>
                    <a:pt x="1263" y="24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auto">
            <a:xfrm>
              <a:off x="2692" y="67"/>
              <a:ext cx="202" cy="68"/>
            </a:xfrm>
            <a:custGeom>
              <a:avLst/>
              <a:gdLst>
                <a:gd name="T0" fmla="*/ 202 w 202"/>
                <a:gd name="T1" fmla="*/ 44 h 68"/>
                <a:gd name="T2" fmla="*/ 202 w 202"/>
                <a:gd name="T3" fmla="*/ 44 h 68"/>
                <a:gd name="T4" fmla="*/ 178 w 202"/>
                <a:gd name="T5" fmla="*/ 28 h 68"/>
                <a:gd name="T6" fmla="*/ 151 w 202"/>
                <a:gd name="T7" fmla="*/ 12 h 68"/>
                <a:gd name="T8" fmla="*/ 127 w 202"/>
                <a:gd name="T9" fmla="*/ 4 h 68"/>
                <a:gd name="T10" fmla="*/ 103 w 202"/>
                <a:gd name="T11" fmla="*/ 0 h 68"/>
                <a:gd name="T12" fmla="*/ 75 w 202"/>
                <a:gd name="T13" fmla="*/ 4 h 68"/>
                <a:gd name="T14" fmla="*/ 52 w 202"/>
                <a:gd name="T15" fmla="*/ 12 h 68"/>
                <a:gd name="T16" fmla="*/ 24 w 202"/>
                <a:gd name="T17" fmla="*/ 28 h 68"/>
                <a:gd name="T18" fmla="*/ 0 w 202"/>
                <a:gd name="T19" fmla="*/ 44 h 68"/>
                <a:gd name="T20" fmla="*/ 24 w 202"/>
                <a:gd name="T21" fmla="*/ 68 h 68"/>
                <a:gd name="T22" fmla="*/ 40 w 202"/>
                <a:gd name="T23" fmla="*/ 52 h 68"/>
                <a:gd name="T24" fmla="*/ 60 w 202"/>
                <a:gd name="T25" fmla="*/ 44 h 68"/>
                <a:gd name="T26" fmla="*/ 83 w 202"/>
                <a:gd name="T27" fmla="*/ 36 h 68"/>
                <a:gd name="T28" fmla="*/ 103 w 202"/>
                <a:gd name="T29" fmla="*/ 32 h 68"/>
                <a:gd name="T30" fmla="*/ 119 w 202"/>
                <a:gd name="T31" fmla="*/ 36 h 68"/>
                <a:gd name="T32" fmla="*/ 143 w 202"/>
                <a:gd name="T33" fmla="*/ 44 h 68"/>
                <a:gd name="T34" fmla="*/ 163 w 202"/>
                <a:gd name="T35" fmla="*/ 52 h 68"/>
                <a:gd name="T36" fmla="*/ 178 w 202"/>
                <a:gd name="T37" fmla="*/ 68 h 68"/>
                <a:gd name="T38" fmla="*/ 178 w 202"/>
                <a:gd name="T39" fmla="*/ 68 h 68"/>
                <a:gd name="T40" fmla="*/ 202 w 202"/>
                <a:gd name="T4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68">
                  <a:moveTo>
                    <a:pt x="202" y="44"/>
                  </a:moveTo>
                  <a:lnTo>
                    <a:pt x="202" y="44"/>
                  </a:lnTo>
                  <a:lnTo>
                    <a:pt x="178" y="28"/>
                  </a:lnTo>
                  <a:lnTo>
                    <a:pt x="151" y="12"/>
                  </a:lnTo>
                  <a:lnTo>
                    <a:pt x="127" y="4"/>
                  </a:lnTo>
                  <a:lnTo>
                    <a:pt x="103" y="0"/>
                  </a:lnTo>
                  <a:lnTo>
                    <a:pt x="75" y="4"/>
                  </a:lnTo>
                  <a:lnTo>
                    <a:pt x="52" y="12"/>
                  </a:lnTo>
                  <a:lnTo>
                    <a:pt x="24" y="28"/>
                  </a:lnTo>
                  <a:lnTo>
                    <a:pt x="0" y="44"/>
                  </a:lnTo>
                  <a:lnTo>
                    <a:pt x="24" y="68"/>
                  </a:lnTo>
                  <a:lnTo>
                    <a:pt x="40" y="52"/>
                  </a:lnTo>
                  <a:lnTo>
                    <a:pt x="60" y="44"/>
                  </a:lnTo>
                  <a:lnTo>
                    <a:pt x="83" y="36"/>
                  </a:lnTo>
                  <a:lnTo>
                    <a:pt x="103" y="32"/>
                  </a:lnTo>
                  <a:lnTo>
                    <a:pt x="119" y="36"/>
                  </a:lnTo>
                  <a:lnTo>
                    <a:pt x="143" y="44"/>
                  </a:lnTo>
                  <a:lnTo>
                    <a:pt x="163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20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auto">
            <a:xfrm>
              <a:off x="2870" y="111"/>
              <a:ext cx="1260" cy="1258"/>
            </a:xfrm>
            <a:custGeom>
              <a:avLst/>
              <a:gdLst>
                <a:gd name="T0" fmla="*/ 1260 w 1260"/>
                <a:gd name="T1" fmla="*/ 1235 h 1258"/>
                <a:gd name="T2" fmla="*/ 1260 w 1260"/>
                <a:gd name="T3" fmla="*/ 1235 h 1258"/>
                <a:gd name="T4" fmla="*/ 24 w 1260"/>
                <a:gd name="T5" fmla="*/ 0 h 1258"/>
                <a:gd name="T6" fmla="*/ 0 w 1260"/>
                <a:gd name="T7" fmla="*/ 24 h 1258"/>
                <a:gd name="T8" fmla="*/ 1236 w 1260"/>
                <a:gd name="T9" fmla="*/ 1258 h 1258"/>
                <a:gd name="T10" fmla="*/ 1236 w 1260"/>
                <a:gd name="T11" fmla="*/ 1258 h 1258"/>
                <a:gd name="T12" fmla="*/ 1260 w 1260"/>
                <a:gd name="T13" fmla="*/ 1235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8">
                  <a:moveTo>
                    <a:pt x="1260" y="1235"/>
                  </a:moveTo>
                  <a:lnTo>
                    <a:pt x="1260" y="1235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36" y="1258"/>
                  </a:lnTo>
                  <a:lnTo>
                    <a:pt x="1236" y="1258"/>
                  </a:lnTo>
                  <a:lnTo>
                    <a:pt x="1260" y="1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auto">
            <a:xfrm>
              <a:off x="4106" y="1346"/>
              <a:ext cx="67" cy="209"/>
            </a:xfrm>
            <a:custGeom>
              <a:avLst/>
              <a:gdLst>
                <a:gd name="T0" fmla="*/ 24 w 67"/>
                <a:gd name="T1" fmla="*/ 209 h 209"/>
                <a:gd name="T2" fmla="*/ 24 w 67"/>
                <a:gd name="T3" fmla="*/ 209 h 209"/>
                <a:gd name="T4" fmla="*/ 55 w 67"/>
                <a:gd name="T5" fmla="*/ 158 h 209"/>
                <a:gd name="T6" fmla="*/ 67 w 67"/>
                <a:gd name="T7" fmla="*/ 103 h 209"/>
                <a:gd name="T8" fmla="*/ 55 w 67"/>
                <a:gd name="T9" fmla="*/ 51 h 209"/>
                <a:gd name="T10" fmla="*/ 24 w 67"/>
                <a:gd name="T11" fmla="*/ 0 h 209"/>
                <a:gd name="T12" fmla="*/ 0 w 67"/>
                <a:gd name="T13" fmla="*/ 23 h 209"/>
                <a:gd name="T14" fmla="*/ 24 w 67"/>
                <a:gd name="T15" fmla="*/ 59 h 209"/>
                <a:gd name="T16" fmla="*/ 35 w 67"/>
                <a:gd name="T17" fmla="*/ 103 h 209"/>
                <a:gd name="T18" fmla="*/ 24 w 67"/>
                <a:gd name="T19" fmla="*/ 150 h 209"/>
                <a:gd name="T20" fmla="*/ 0 w 67"/>
                <a:gd name="T21" fmla="*/ 186 h 209"/>
                <a:gd name="T22" fmla="*/ 0 w 67"/>
                <a:gd name="T23" fmla="*/ 186 h 209"/>
                <a:gd name="T24" fmla="*/ 24 w 67"/>
                <a:gd name="T2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9">
                  <a:moveTo>
                    <a:pt x="24" y="209"/>
                  </a:moveTo>
                  <a:lnTo>
                    <a:pt x="24" y="209"/>
                  </a:lnTo>
                  <a:lnTo>
                    <a:pt x="55" y="158"/>
                  </a:lnTo>
                  <a:lnTo>
                    <a:pt x="67" y="103"/>
                  </a:lnTo>
                  <a:lnTo>
                    <a:pt x="55" y="51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59"/>
                  </a:lnTo>
                  <a:lnTo>
                    <a:pt x="35" y="103"/>
                  </a:lnTo>
                  <a:lnTo>
                    <a:pt x="24" y="15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auto">
            <a:xfrm>
              <a:off x="2870" y="1532"/>
              <a:ext cx="1260" cy="1254"/>
            </a:xfrm>
            <a:custGeom>
              <a:avLst/>
              <a:gdLst>
                <a:gd name="T0" fmla="*/ 24 w 1260"/>
                <a:gd name="T1" fmla="*/ 1254 h 1254"/>
                <a:gd name="T2" fmla="*/ 24 w 1260"/>
                <a:gd name="T3" fmla="*/ 1254 h 1254"/>
                <a:gd name="T4" fmla="*/ 1260 w 1260"/>
                <a:gd name="T5" fmla="*/ 23 h 1254"/>
                <a:gd name="T6" fmla="*/ 1236 w 1260"/>
                <a:gd name="T7" fmla="*/ 0 h 1254"/>
                <a:gd name="T8" fmla="*/ 0 w 1260"/>
                <a:gd name="T9" fmla="*/ 1231 h 1254"/>
                <a:gd name="T10" fmla="*/ 0 w 1260"/>
                <a:gd name="T11" fmla="*/ 1231 h 1254"/>
                <a:gd name="T12" fmla="*/ 24 w 1260"/>
                <a:gd name="T1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1254">
                  <a:moveTo>
                    <a:pt x="24" y="1254"/>
                  </a:moveTo>
                  <a:lnTo>
                    <a:pt x="24" y="1254"/>
                  </a:lnTo>
                  <a:lnTo>
                    <a:pt x="1260" y="23"/>
                  </a:lnTo>
                  <a:lnTo>
                    <a:pt x="1236" y="0"/>
                  </a:lnTo>
                  <a:lnTo>
                    <a:pt x="0" y="1231"/>
                  </a:lnTo>
                  <a:lnTo>
                    <a:pt x="0" y="1231"/>
                  </a:lnTo>
                  <a:lnTo>
                    <a:pt x="24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2459" y="503"/>
              <a:ext cx="669" cy="18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2526" y="1179"/>
              <a:ext cx="534" cy="539"/>
            </a:xfrm>
            <a:custGeom>
              <a:avLst/>
              <a:gdLst>
                <a:gd name="T0" fmla="*/ 269 w 534"/>
                <a:gd name="T1" fmla="*/ 539 h 539"/>
                <a:gd name="T2" fmla="*/ 321 w 534"/>
                <a:gd name="T3" fmla="*/ 535 h 539"/>
                <a:gd name="T4" fmla="*/ 372 w 534"/>
                <a:gd name="T5" fmla="*/ 519 h 539"/>
                <a:gd name="T6" fmla="*/ 416 w 534"/>
                <a:gd name="T7" fmla="*/ 495 h 539"/>
                <a:gd name="T8" fmla="*/ 455 w 534"/>
                <a:gd name="T9" fmla="*/ 460 h 539"/>
                <a:gd name="T10" fmla="*/ 487 w 534"/>
                <a:gd name="T11" fmla="*/ 420 h 539"/>
                <a:gd name="T12" fmla="*/ 515 w 534"/>
                <a:gd name="T13" fmla="*/ 376 h 539"/>
                <a:gd name="T14" fmla="*/ 530 w 534"/>
                <a:gd name="T15" fmla="*/ 325 h 539"/>
                <a:gd name="T16" fmla="*/ 534 w 534"/>
                <a:gd name="T17" fmla="*/ 270 h 539"/>
                <a:gd name="T18" fmla="*/ 530 w 534"/>
                <a:gd name="T19" fmla="*/ 214 h 539"/>
                <a:gd name="T20" fmla="*/ 515 w 534"/>
                <a:gd name="T21" fmla="*/ 167 h 539"/>
                <a:gd name="T22" fmla="*/ 487 w 534"/>
                <a:gd name="T23" fmla="*/ 119 h 539"/>
                <a:gd name="T24" fmla="*/ 455 w 534"/>
                <a:gd name="T25" fmla="*/ 80 h 539"/>
                <a:gd name="T26" fmla="*/ 416 w 534"/>
                <a:gd name="T27" fmla="*/ 48 h 539"/>
                <a:gd name="T28" fmla="*/ 372 w 534"/>
                <a:gd name="T29" fmla="*/ 20 h 539"/>
                <a:gd name="T30" fmla="*/ 321 w 534"/>
                <a:gd name="T31" fmla="*/ 4 h 539"/>
                <a:gd name="T32" fmla="*/ 269 w 534"/>
                <a:gd name="T33" fmla="*/ 0 h 539"/>
                <a:gd name="T34" fmla="*/ 214 w 534"/>
                <a:gd name="T35" fmla="*/ 4 h 539"/>
                <a:gd name="T36" fmla="*/ 162 w 534"/>
                <a:gd name="T37" fmla="*/ 20 h 539"/>
                <a:gd name="T38" fmla="*/ 119 w 534"/>
                <a:gd name="T39" fmla="*/ 48 h 539"/>
                <a:gd name="T40" fmla="*/ 79 w 534"/>
                <a:gd name="T41" fmla="*/ 80 h 539"/>
                <a:gd name="T42" fmla="*/ 43 w 534"/>
                <a:gd name="T43" fmla="*/ 119 h 539"/>
                <a:gd name="T44" fmla="*/ 20 w 534"/>
                <a:gd name="T45" fmla="*/ 167 h 539"/>
                <a:gd name="T46" fmla="*/ 4 w 534"/>
                <a:gd name="T47" fmla="*/ 214 h 539"/>
                <a:gd name="T48" fmla="*/ 0 w 534"/>
                <a:gd name="T49" fmla="*/ 270 h 539"/>
                <a:gd name="T50" fmla="*/ 4 w 534"/>
                <a:gd name="T51" fmla="*/ 325 h 539"/>
                <a:gd name="T52" fmla="*/ 20 w 534"/>
                <a:gd name="T53" fmla="*/ 376 h 539"/>
                <a:gd name="T54" fmla="*/ 43 w 534"/>
                <a:gd name="T55" fmla="*/ 420 h 539"/>
                <a:gd name="T56" fmla="*/ 79 w 534"/>
                <a:gd name="T57" fmla="*/ 460 h 539"/>
                <a:gd name="T58" fmla="*/ 119 w 534"/>
                <a:gd name="T59" fmla="*/ 495 h 539"/>
                <a:gd name="T60" fmla="*/ 162 w 534"/>
                <a:gd name="T61" fmla="*/ 519 h 539"/>
                <a:gd name="T62" fmla="*/ 214 w 534"/>
                <a:gd name="T63" fmla="*/ 535 h 539"/>
                <a:gd name="T64" fmla="*/ 269 w 534"/>
                <a:gd name="T6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9">
                  <a:moveTo>
                    <a:pt x="269" y="539"/>
                  </a:moveTo>
                  <a:lnTo>
                    <a:pt x="321" y="535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60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70"/>
                  </a:lnTo>
                  <a:lnTo>
                    <a:pt x="530" y="214"/>
                  </a:lnTo>
                  <a:lnTo>
                    <a:pt x="515" y="167"/>
                  </a:lnTo>
                  <a:lnTo>
                    <a:pt x="487" y="119"/>
                  </a:lnTo>
                  <a:lnTo>
                    <a:pt x="455" y="80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80"/>
                  </a:lnTo>
                  <a:lnTo>
                    <a:pt x="43" y="119"/>
                  </a:lnTo>
                  <a:lnTo>
                    <a:pt x="20" y="167"/>
                  </a:lnTo>
                  <a:lnTo>
                    <a:pt x="4" y="214"/>
                  </a:lnTo>
                  <a:lnTo>
                    <a:pt x="0" y="270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60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5"/>
                  </a:lnTo>
                  <a:lnTo>
                    <a:pt x="269" y="53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auto">
            <a:xfrm>
              <a:off x="2526" y="558"/>
              <a:ext cx="534" cy="538"/>
            </a:xfrm>
            <a:custGeom>
              <a:avLst/>
              <a:gdLst>
                <a:gd name="T0" fmla="*/ 269 w 534"/>
                <a:gd name="T1" fmla="*/ 538 h 538"/>
                <a:gd name="T2" fmla="*/ 321 w 534"/>
                <a:gd name="T3" fmla="*/ 534 h 538"/>
                <a:gd name="T4" fmla="*/ 372 w 534"/>
                <a:gd name="T5" fmla="*/ 519 h 538"/>
                <a:gd name="T6" fmla="*/ 416 w 534"/>
                <a:gd name="T7" fmla="*/ 495 h 538"/>
                <a:gd name="T8" fmla="*/ 455 w 534"/>
                <a:gd name="T9" fmla="*/ 459 h 538"/>
                <a:gd name="T10" fmla="*/ 487 w 534"/>
                <a:gd name="T11" fmla="*/ 420 h 538"/>
                <a:gd name="T12" fmla="*/ 515 w 534"/>
                <a:gd name="T13" fmla="*/ 376 h 538"/>
                <a:gd name="T14" fmla="*/ 530 w 534"/>
                <a:gd name="T15" fmla="*/ 325 h 538"/>
                <a:gd name="T16" fmla="*/ 534 w 534"/>
                <a:gd name="T17" fmla="*/ 269 h 538"/>
                <a:gd name="T18" fmla="*/ 530 w 534"/>
                <a:gd name="T19" fmla="*/ 214 h 538"/>
                <a:gd name="T20" fmla="*/ 515 w 534"/>
                <a:gd name="T21" fmla="*/ 166 h 538"/>
                <a:gd name="T22" fmla="*/ 487 w 534"/>
                <a:gd name="T23" fmla="*/ 119 h 538"/>
                <a:gd name="T24" fmla="*/ 455 w 534"/>
                <a:gd name="T25" fmla="*/ 79 h 538"/>
                <a:gd name="T26" fmla="*/ 416 w 534"/>
                <a:gd name="T27" fmla="*/ 48 h 538"/>
                <a:gd name="T28" fmla="*/ 372 w 534"/>
                <a:gd name="T29" fmla="*/ 20 h 538"/>
                <a:gd name="T30" fmla="*/ 321 w 534"/>
                <a:gd name="T31" fmla="*/ 4 h 538"/>
                <a:gd name="T32" fmla="*/ 269 w 534"/>
                <a:gd name="T33" fmla="*/ 0 h 538"/>
                <a:gd name="T34" fmla="*/ 214 w 534"/>
                <a:gd name="T35" fmla="*/ 4 h 538"/>
                <a:gd name="T36" fmla="*/ 162 w 534"/>
                <a:gd name="T37" fmla="*/ 20 h 538"/>
                <a:gd name="T38" fmla="*/ 119 w 534"/>
                <a:gd name="T39" fmla="*/ 48 h 538"/>
                <a:gd name="T40" fmla="*/ 79 w 534"/>
                <a:gd name="T41" fmla="*/ 79 h 538"/>
                <a:gd name="T42" fmla="*/ 43 w 534"/>
                <a:gd name="T43" fmla="*/ 119 h 538"/>
                <a:gd name="T44" fmla="*/ 20 w 534"/>
                <a:gd name="T45" fmla="*/ 166 h 538"/>
                <a:gd name="T46" fmla="*/ 4 w 534"/>
                <a:gd name="T47" fmla="*/ 214 h 538"/>
                <a:gd name="T48" fmla="*/ 0 w 534"/>
                <a:gd name="T49" fmla="*/ 269 h 538"/>
                <a:gd name="T50" fmla="*/ 4 w 534"/>
                <a:gd name="T51" fmla="*/ 325 h 538"/>
                <a:gd name="T52" fmla="*/ 20 w 534"/>
                <a:gd name="T53" fmla="*/ 376 h 538"/>
                <a:gd name="T54" fmla="*/ 43 w 534"/>
                <a:gd name="T55" fmla="*/ 420 h 538"/>
                <a:gd name="T56" fmla="*/ 79 w 534"/>
                <a:gd name="T57" fmla="*/ 459 h 538"/>
                <a:gd name="T58" fmla="*/ 119 w 534"/>
                <a:gd name="T59" fmla="*/ 495 h 538"/>
                <a:gd name="T60" fmla="*/ 162 w 534"/>
                <a:gd name="T61" fmla="*/ 519 h 538"/>
                <a:gd name="T62" fmla="*/ 214 w 534"/>
                <a:gd name="T63" fmla="*/ 534 h 538"/>
                <a:gd name="T64" fmla="*/ 269 w 534"/>
                <a:gd name="T6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8">
                  <a:moveTo>
                    <a:pt x="269" y="538"/>
                  </a:moveTo>
                  <a:lnTo>
                    <a:pt x="321" y="534"/>
                  </a:lnTo>
                  <a:lnTo>
                    <a:pt x="372" y="519"/>
                  </a:lnTo>
                  <a:lnTo>
                    <a:pt x="416" y="495"/>
                  </a:lnTo>
                  <a:lnTo>
                    <a:pt x="455" y="459"/>
                  </a:lnTo>
                  <a:lnTo>
                    <a:pt x="487" y="420"/>
                  </a:lnTo>
                  <a:lnTo>
                    <a:pt x="515" y="376"/>
                  </a:lnTo>
                  <a:lnTo>
                    <a:pt x="530" y="325"/>
                  </a:lnTo>
                  <a:lnTo>
                    <a:pt x="534" y="269"/>
                  </a:lnTo>
                  <a:lnTo>
                    <a:pt x="530" y="214"/>
                  </a:lnTo>
                  <a:lnTo>
                    <a:pt x="515" y="166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8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8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6"/>
                  </a:lnTo>
                  <a:lnTo>
                    <a:pt x="4" y="214"/>
                  </a:lnTo>
                  <a:lnTo>
                    <a:pt x="0" y="269"/>
                  </a:lnTo>
                  <a:lnTo>
                    <a:pt x="4" y="325"/>
                  </a:lnTo>
                  <a:lnTo>
                    <a:pt x="20" y="376"/>
                  </a:lnTo>
                  <a:lnTo>
                    <a:pt x="43" y="420"/>
                  </a:lnTo>
                  <a:lnTo>
                    <a:pt x="79" y="459"/>
                  </a:lnTo>
                  <a:lnTo>
                    <a:pt x="119" y="495"/>
                  </a:lnTo>
                  <a:lnTo>
                    <a:pt x="162" y="519"/>
                  </a:lnTo>
                  <a:lnTo>
                    <a:pt x="214" y="534"/>
                  </a:lnTo>
                  <a:lnTo>
                    <a:pt x="269" y="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auto">
            <a:xfrm>
              <a:off x="2526" y="1797"/>
              <a:ext cx="534" cy="534"/>
            </a:xfrm>
            <a:custGeom>
              <a:avLst/>
              <a:gdLst>
                <a:gd name="T0" fmla="*/ 269 w 534"/>
                <a:gd name="T1" fmla="*/ 534 h 534"/>
                <a:gd name="T2" fmla="*/ 321 w 534"/>
                <a:gd name="T3" fmla="*/ 530 h 534"/>
                <a:gd name="T4" fmla="*/ 372 w 534"/>
                <a:gd name="T5" fmla="*/ 514 h 534"/>
                <a:gd name="T6" fmla="*/ 416 w 534"/>
                <a:gd name="T7" fmla="*/ 491 h 534"/>
                <a:gd name="T8" fmla="*/ 455 w 534"/>
                <a:gd name="T9" fmla="*/ 455 h 534"/>
                <a:gd name="T10" fmla="*/ 487 w 534"/>
                <a:gd name="T11" fmla="*/ 415 h 534"/>
                <a:gd name="T12" fmla="*/ 515 w 534"/>
                <a:gd name="T13" fmla="*/ 372 h 534"/>
                <a:gd name="T14" fmla="*/ 530 w 534"/>
                <a:gd name="T15" fmla="*/ 320 h 534"/>
                <a:gd name="T16" fmla="*/ 534 w 534"/>
                <a:gd name="T17" fmla="*/ 265 h 534"/>
                <a:gd name="T18" fmla="*/ 530 w 534"/>
                <a:gd name="T19" fmla="*/ 214 h 534"/>
                <a:gd name="T20" fmla="*/ 515 w 534"/>
                <a:gd name="T21" fmla="*/ 162 h 534"/>
                <a:gd name="T22" fmla="*/ 487 w 534"/>
                <a:gd name="T23" fmla="*/ 119 h 534"/>
                <a:gd name="T24" fmla="*/ 455 w 534"/>
                <a:gd name="T25" fmla="*/ 79 h 534"/>
                <a:gd name="T26" fmla="*/ 416 w 534"/>
                <a:gd name="T27" fmla="*/ 47 h 534"/>
                <a:gd name="T28" fmla="*/ 372 w 534"/>
                <a:gd name="T29" fmla="*/ 20 h 534"/>
                <a:gd name="T30" fmla="*/ 321 w 534"/>
                <a:gd name="T31" fmla="*/ 4 h 534"/>
                <a:gd name="T32" fmla="*/ 269 w 534"/>
                <a:gd name="T33" fmla="*/ 0 h 534"/>
                <a:gd name="T34" fmla="*/ 214 w 534"/>
                <a:gd name="T35" fmla="*/ 4 h 534"/>
                <a:gd name="T36" fmla="*/ 162 w 534"/>
                <a:gd name="T37" fmla="*/ 20 h 534"/>
                <a:gd name="T38" fmla="*/ 119 w 534"/>
                <a:gd name="T39" fmla="*/ 47 h 534"/>
                <a:gd name="T40" fmla="*/ 79 w 534"/>
                <a:gd name="T41" fmla="*/ 79 h 534"/>
                <a:gd name="T42" fmla="*/ 43 w 534"/>
                <a:gd name="T43" fmla="*/ 119 h 534"/>
                <a:gd name="T44" fmla="*/ 20 w 534"/>
                <a:gd name="T45" fmla="*/ 162 h 534"/>
                <a:gd name="T46" fmla="*/ 4 w 534"/>
                <a:gd name="T47" fmla="*/ 214 h 534"/>
                <a:gd name="T48" fmla="*/ 0 w 534"/>
                <a:gd name="T49" fmla="*/ 265 h 534"/>
                <a:gd name="T50" fmla="*/ 4 w 534"/>
                <a:gd name="T51" fmla="*/ 320 h 534"/>
                <a:gd name="T52" fmla="*/ 20 w 534"/>
                <a:gd name="T53" fmla="*/ 372 h 534"/>
                <a:gd name="T54" fmla="*/ 43 w 534"/>
                <a:gd name="T55" fmla="*/ 415 h 534"/>
                <a:gd name="T56" fmla="*/ 79 w 534"/>
                <a:gd name="T57" fmla="*/ 455 h 534"/>
                <a:gd name="T58" fmla="*/ 119 w 534"/>
                <a:gd name="T59" fmla="*/ 491 h 534"/>
                <a:gd name="T60" fmla="*/ 162 w 534"/>
                <a:gd name="T61" fmla="*/ 514 h 534"/>
                <a:gd name="T62" fmla="*/ 214 w 534"/>
                <a:gd name="T63" fmla="*/ 530 h 534"/>
                <a:gd name="T64" fmla="*/ 269 w 534"/>
                <a:gd name="T6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534">
                  <a:moveTo>
                    <a:pt x="269" y="534"/>
                  </a:moveTo>
                  <a:lnTo>
                    <a:pt x="321" y="530"/>
                  </a:lnTo>
                  <a:lnTo>
                    <a:pt x="372" y="514"/>
                  </a:lnTo>
                  <a:lnTo>
                    <a:pt x="416" y="491"/>
                  </a:lnTo>
                  <a:lnTo>
                    <a:pt x="455" y="455"/>
                  </a:lnTo>
                  <a:lnTo>
                    <a:pt x="487" y="415"/>
                  </a:lnTo>
                  <a:lnTo>
                    <a:pt x="515" y="372"/>
                  </a:lnTo>
                  <a:lnTo>
                    <a:pt x="530" y="320"/>
                  </a:lnTo>
                  <a:lnTo>
                    <a:pt x="534" y="265"/>
                  </a:lnTo>
                  <a:lnTo>
                    <a:pt x="530" y="214"/>
                  </a:lnTo>
                  <a:lnTo>
                    <a:pt x="515" y="162"/>
                  </a:lnTo>
                  <a:lnTo>
                    <a:pt x="487" y="119"/>
                  </a:lnTo>
                  <a:lnTo>
                    <a:pt x="455" y="79"/>
                  </a:lnTo>
                  <a:lnTo>
                    <a:pt x="416" y="47"/>
                  </a:lnTo>
                  <a:lnTo>
                    <a:pt x="372" y="20"/>
                  </a:lnTo>
                  <a:lnTo>
                    <a:pt x="321" y="4"/>
                  </a:lnTo>
                  <a:lnTo>
                    <a:pt x="269" y="0"/>
                  </a:lnTo>
                  <a:lnTo>
                    <a:pt x="214" y="4"/>
                  </a:lnTo>
                  <a:lnTo>
                    <a:pt x="162" y="20"/>
                  </a:lnTo>
                  <a:lnTo>
                    <a:pt x="119" y="47"/>
                  </a:lnTo>
                  <a:lnTo>
                    <a:pt x="79" y="79"/>
                  </a:lnTo>
                  <a:lnTo>
                    <a:pt x="43" y="119"/>
                  </a:lnTo>
                  <a:lnTo>
                    <a:pt x="20" y="162"/>
                  </a:lnTo>
                  <a:lnTo>
                    <a:pt x="4" y="214"/>
                  </a:lnTo>
                  <a:lnTo>
                    <a:pt x="0" y="265"/>
                  </a:lnTo>
                  <a:lnTo>
                    <a:pt x="4" y="320"/>
                  </a:lnTo>
                  <a:lnTo>
                    <a:pt x="20" y="372"/>
                  </a:lnTo>
                  <a:lnTo>
                    <a:pt x="43" y="415"/>
                  </a:lnTo>
                  <a:lnTo>
                    <a:pt x="79" y="455"/>
                  </a:lnTo>
                  <a:lnTo>
                    <a:pt x="119" y="491"/>
                  </a:lnTo>
                  <a:lnTo>
                    <a:pt x="162" y="514"/>
                  </a:lnTo>
                  <a:lnTo>
                    <a:pt x="214" y="530"/>
                  </a:lnTo>
                  <a:lnTo>
                    <a:pt x="269" y="53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auto">
            <a:xfrm>
              <a:off x="2284" y="3269"/>
              <a:ext cx="163" cy="210"/>
            </a:xfrm>
            <a:custGeom>
              <a:avLst/>
              <a:gdLst>
                <a:gd name="T0" fmla="*/ 40 w 163"/>
                <a:gd name="T1" fmla="*/ 143 h 210"/>
                <a:gd name="T2" fmla="*/ 40 w 163"/>
                <a:gd name="T3" fmla="*/ 155 h 210"/>
                <a:gd name="T4" fmla="*/ 48 w 163"/>
                <a:gd name="T5" fmla="*/ 162 h 210"/>
                <a:gd name="T6" fmla="*/ 60 w 163"/>
                <a:gd name="T7" fmla="*/ 170 h 210"/>
                <a:gd name="T8" fmla="*/ 84 w 163"/>
                <a:gd name="T9" fmla="*/ 174 h 210"/>
                <a:gd name="T10" fmla="*/ 99 w 163"/>
                <a:gd name="T11" fmla="*/ 174 h 210"/>
                <a:gd name="T12" fmla="*/ 111 w 163"/>
                <a:gd name="T13" fmla="*/ 170 h 210"/>
                <a:gd name="T14" fmla="*/ 119 w 163"/>
                <a:gd name="T15" fmla="*/ 162 h 210"/>
                <a:gd name="T16" fmla="*/ 123 w 163"/>
                <a:gd name="T17" fmla="*/ 151 h 210"/>
                <a:gd name="T18" fmla="*/ 119 w 163"/>
                <a:gd name="T19" fmla="*/ 143 h 210"/>
                <a:gd name="T20" fmla="*/ 115 w 163"/>
                <a:gd name="T21" fmla="*/ 135 h 210"/>
                <a:gd name="T22" fmla="*/ 103 w 163"/>
                <a:gd name="T23" fmla="*/ 131 h 210"/>
                <a:gd name="T24" fmla="*/ 87 w 163"/>
                <a:gd name="T25" fmla="*/ 127 h 210"/>
                <a:gd name="T26" fmla="*/ 68 w 163"/>
                <a:gd name="T27" fmla="*/ 119 h 210"/>
                <a:gd name="T28" fmla="*/ 44 w 163"/>
                <a:gd name="T29" fmla="*/ 111 h 210"/>
                <a:gd name="T30" fmla="*/ 24 w 163"/>
                <a:gd name="T31" fmla="*/ 103 h 210"/>
                <a:gd name="T32" fmla="*/ 8 w 163"/>
                <a:gd name="T33" fmla="*/ 87 h 210"/>
                <a:gd name="T34" fmla="*/ 4 w 163"/>
                <a:gd name="T35" fmla="*/ 60 h 210"/>
                <a:gd name="T36" fmla="*/ 8 w 163"/>
                <a:gd name="T37" fmla="*/ 44 h 210"/>
                <a:gd name="T38" fmla="*/ 20 w 163"/>
                <a:gd name="T39" fmla="*/ 24 h 210"/>
                <a:gd name="T40" fmla="*/ 40 w 163"/>
                <a:gd name="T41" fmla="*/ 8 h 210"/>
                <a:gd name="T42" fmla="*/ 80 w 163"/>
                <a:gd name="T43" fmla="*/ 0 h 210"/>
                <a:gd name="T44" fmla="*/ 119 w 163"/>
                <a:gd name="T45" fmla="*/ 8 h 210"/>
                <a:gd name="T46" fmla="*/ 143 w 163"/>
                <a:gd name="T47" fmla="*/ 24 h 210"/>
                <a:gd name="T48" fmla="*/ 155 w 163"/>
                <a:gd name="T49" fmla="*/ 44 h 210"/>
                <a:gd name="T50" fmla="*/ 159 w 163"/>
                <a:gd name="T51" fmla="*/ 63 h 210"/>
                <a:gd name="T52" fmla="*/ 119 w 163"/>
                <a:gd name="T53" fmla="*/ 63 h 210"/>
                <a:gd name="T54" fmla="*/ 115 w 163"/>
                <a:gd name="T55" fmla="*/ 56 h 210"/>
                <a:gd name="T56" fmla="*/ 111 w 163"/>
                <a:gd name="T57" fmla="*/ 48 h 210"/>
                <a:gd name="T58" fmla="*/ 99 w 163"/>
                <a:gd name="T59" fmla="*/ 40 h 210"/>
                <a:gd name="T60" fmla="*/ 76 w 163"/>
                <a:gd name="T61" fmla="*/ 36 h 210"/>
                <a:gd name="T62" fmla="*/ 64 w 163"/>
                <a:gd name="T63" fmla="*/ 36 h 210"/>
                <a:gd name="T64" fmla="*/ 56 w 163"/>
                <a:gd name="T65" fmla="*/ 40 h 210"/>
                <a:gd name="T66" fmla="*/ 48 w 163"/>
                <a:gd name="T67" fmla="*/ 48 h 210"/>
                <a:gd name="T68" fmla="*/ 44 w 163"/>
                <a:gd name="T69" fmla="*/ 60 h 210"/>
                <a:gd name="T70" fmla="*/ 48 w 163"/>
                <a:gd name="T71" fmla="*/ 67 h 210"/>
                <a:gd name="T72" fmla="*/ 52 w 163"/>
                <a:gd name="T73" fmla="*/ 75 h 210"/>
                <a:gd name="T74" fmla="*/ 56 w 163"/>
                <a:gd name="T75" fmla="*/ 75 h 210"/>
                <a:gd name="T76" fmla="*/ 64 w 163"/>
                <a:gd name="T77" fmla="*/ 79 h 210"/>
                <a:gd name="T78" fmla="*/ 111 w 163"/>
                <a:gd name="T79" fmla="*/ 91 h 210"/>
                <a:gd name="T80" fmla="*/ 131 w 163"/>
                <a:gd name="T81" fmla="*/ 99 h 210"/>
                <a:gd name="T82" fmla="*/ 147 w 163"/>
                <a:gd name="T83" fmla="*/ 107 h 210"/>
                <a:gd name="T84" fmla="*/ 159 w 163"/>
                <a:gd name="T85" fmla="*/ 123 h 210"/>
                <a:gd name="T86" fmla="*/ 163 w 163"/>
                <a:gd name="T87" fmla="*/ 147 h 210"/>
                <a:gd name="T88" fmla="*/ 155 w 163"/>
                <a:gd name="T89" fmla="*/ 182 h 210"/>
                <a:gd name="T90" fmla="*/ 131 w 163"/>
                <a:gd name="T91" fmla="*/ 202 h 210"/>
                <a:gd name="T92" fmla="*/ 107 w 163"/>
                <a:gd name="T93" fmla="*/ 210 h 210"/>
                <a:gd name="T94" fmla="*/ 87 w 163"/>
                <a:gd name="T95" fmla="*/ 210 h 210"/>
                <a:gd name="T96" fmla="*/ 44 w 163"/>
                <a:gd name="T97" fmla="*/ 202 h 210"/>
                <a:gd name="T98" fmla="*/ 16 w 163"/>
                <a:gd name="T99" fmla="*/ 186 h 210"/>
                <a:gd name="T100" fmla="*/ 4 w 163"/>
                <a:gd name="T101" fmla="*/ 162 h 210"/>
                <a:gd name="T102" fmla="*/ 0 w 163"/>
                <a:gd name="T103" fmla="*/ 143 h 210"/>
                <a:gd name="T104" fmla="*/ 40 w 163"/>
                <a:gd name="T105" fmla="*/ 14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210">
                  <a:moveTo>
                    <a:pt x="40" y="143"/>
                  </a:moveTo>
                  <a:lnTo>
                    <a:pt x="40" y="155"/>
                  </a:lnTo>
                  <a:lnTo>
                    <a:pt x="48" y="162"/>
                  </a:lnTo>
                  <a:lnTo>
                    <a:pt x="60" y="170"/>
                  </a:lnTo>
                  <a:lnTo>
                    <a:pt x="84" y="174"/>
                  </a:lnTo>
                  <a:lnTo>
                    <a:pt x="99" y="174"/>
                  </a:lnTo>
                  <a:lnTo>
                    <a:pt x="111" y="170"/>
                  </a:lnTo>
                  <a:lnTo>
                    <a:pt x="119" y="162"/>
                  </a:lnTo>
                  <a:lnTo>
                    <a:pt x="123" y="151"/>
                  </a:lnTo>
                  <a:lnTo>
                    <a:pt x="119" y="143"/>
                  </a:lnTo>
                  <a:lnTo>
                    <a:pt x="115" y="135"/>
                  </a:lnTo>
                  <a:lnTo>
                    <a:pt x="103" y="131"/>
                  </a:lnTo>
                  <a:lnTo>
                    <a:pt x="87" y="127"/>
                  </a:lnTo>
                  <a:lnTo>
                    <a:pt x="68" y="119"/>
                  </a:lnTo>
                  <a:lnTo>
                    <a:pt x="44" y="111"/>
                  </a:lnTo>
                  <a:lnTo>
                    <a:pt x="24" y="103"/>
                  </a:lnTo>
                  <a:lnTo>
                    <a:pt x="8" y="87"/>
                  </a:lnTo>
                  <a:lnTo>
                    <a:pt x="4" y="60"/>
                  </a:lnTo>
                  <a:lnTo>
                    <a:pt x="8" y="44"/>
                  </a:lnTo>
                  <a:lnTo>
                    <a:pt x="20" y="24"/>
                  </a:lnTo>
                  <a:lnTo>
                    <a:pt x="40" y="8"/>
                  </a:lnTo>
                  <a:lnTo>
                    <a:pt x="80" y="0"/>
                  </a:lnTo>
                  <a:lnTo>
                    <a:pt x="119" y="8"/>
                  </a:lnTo>
                  <a:lnTo>
                    <a:pt x="143" y="24"/>
                  </a:lnTo>
                  <a:lnTo>
                    <a:pt x="155" y="44"/>
                  </a:lnTo>
                  <a:lnTo>
                    <a:pt x="159" y="63"/>
                  </a:lnTo>
                  <a:lnTo>
                    <a:pt x="119" y="63"/>
                  </a:lnTo>
                  <a:lnTo>
                    <a:pt x="115" y="56"/>
                  </a:lnTo>
                  <a:lnTo>
                    <a:pt x="111" y="48"/>
                  </a:lnTo>
                  <a:lnTo>
                    <a:pt x="99" y="40"/>
                  </a:lnTo>
                  <a:lnTo>
                    <a:pt x="76" y="36"/>
                  </a:lnTo>
                  <a:lnTo>
                    <a:pt x="64" y="36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48" y="67"/>
                  </a:lnTo>
                  <a:lnTo>
                    <a:pt x="52" y="75"/>
                  </a:lnTo>
                  <a:lnTo>
                    <a:pt x="56" y="75"/>
                  </a:lnTo>
                  <a:lnTo>
                    <a:pt x="64" y="79"/>
                  </a:lnTo>
                  <a:lnTo>
                    <a:pt x="111" y="91"/>
                  </a:lnTo>
                  <a:lnTo>
                    <a:pt x="131" y="99"/>
                  </a:lnTo>
                  <a:lnTo>
                    <a:pt x="147" y="107"/>
                  </a:lnTo>
                  <a:lnTo>
                    <a:pt x="159" y="123"/>
                  </a:lnTo>
                  <a:lnTo>
                    <a:pt x="163" y="147"/>
                  </a:lnTo>
                  <a:lnTo>
                    <a:pt x="155" y="182"/>
                  </a:lnTo>
                  <a:lnTo>
                    <a:pt x="131" y="202"/>
                  </a:lnTo>
                  <a:lnTo>
                    <a:pt x="107" y="210"/>
                  </a:lnTo>
                  <a:lnTo>
                    <a:pt x="87" y="210"/>
                  </a:lnTo>
                  <a:lnTo>
                    <a:pt x="44" y="202"/>
                  </a:lnTo>
                  <a:lnTo>
                    <a:pt x="16" y="186"/>
                  </a:lnTo>
                  <a:lnTo>
                    <a:pt x="4" y="162"/>
                  </a:lnTo>
                  <a:lnTo>
                    <a:pt x="0" y="143"/>
                  </a:lnTo>
                  <a:lnTo>
                    <a:pt x="4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Rectangle 21"/>
            <p:cNvSpPr>
              <a:spLocks noChangeArrowheads="1"/>
            </p:cNvSpPr>
            <p:nvPr/>
          </p:nvSpPr>
          <p:spPr bwMode="auto">
            <a:xfrm>
              <a:off x="2478" y="3273"/>
              <a:ext cx="40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2550" y="3269"/>
              <a:ext cx="186" cy="210"/>
            </a:xfrm>
            <a:custGeom>
              <a:avLst/>
              <a:gdLst>
                <a:gd name="T0" fmla="*/ 103 w 186"/>
                <a:gd name="T1" fmla="*/ 99 h 210"/>
                <a:gd name="T2" fmla="*/ 186 w 186"/>
                <a:gd name="T3" fmla="*/ 99 h 210"/>
                <a:gd name="T4" fmla="*/ 186 w 186"/>
                <a:gd name="T5" fmla="*/ 206 h 210"/>
                <a:gd name="T6" fmla="*/ 158 w 186"/>
                <a:gd name="T7" fmla="*/ 206 h 210"/>
                <a:gd name="T8" fmla="*/ 154 w 186"/>
                <a:gd name="T9" fmla="*/ 178 h 210"/>
                <a:gd name="T10" fmla="*/ 146 w 186"/>
                <a:gd name="T11" fmla="*/ 190 h 210"/>
                <a:gd name="T12" fmla="*/ 130 w 186"/>
                <a:gd name="T13" fmla="*/ 198 h 210"/>
                <a:gd name="T14" fmla="*/ 114 w 186"/>
                <a:gd name="T15" fmla="*/ 206 h 210"/>
                <a:gd name="T16" fmla="*/ 91 w 186"/>
                <a:gd name="T17" fmla="*/ 210 h 210"/>
                <a:gd name="T18" fmla="*/ 55 w 186"/>
                <a:gd name="T19" fmla="*/ 202 h 210"/>
                <a:gd name="T20" fmla="*/ 27 w 186"/>
                <a:gd name="T21" fmla="*/ 182 h 210"/>
                <a:gd name="T22" fmla="*/ 8 w 186"/>
                <a:gd name="T23" fmla="*/ 151 h 210"/>
                <a:gd name="T24" fmla="*/ 0 w 186"/>
                <a:gd name="T25" fmla="*/ 107 h 210"/>
                <a:gd name="T26" fmla="*/ 4 w 186"/>
                <a:gd name="T27" fmla="*/ 67 h 210"/>
                <a:gd name="T28" fmla="*/ 23 w 186"/>
                <a:gd name="T29" fmla="*/ 32 h 210"/>
                <a:gd name="T30" fmla="*/ 51 w 186"/>
                <a:gd name="T31" fmla="*/ 8 h 210"/>
                <a:gd name="T32" fmla="*/ 95 w 186"/>
                <a:gd name="T33" fmla="*/ 0 h 210"/>
                <a:gd name="T34" fmla="*/ 134 w 186"/>
                <a:gd name="T35" fmla="*/ 8 h 210"/>
                <a:gd name="T36" fmla="*/ 162 w 186"/>
                <a:gd name="T37" fmla="*/ 24 h 210"/>
                <a:gd name="T38" fmla="*/ 178 w 186"/>
                <a:gd name="T39" fmla="*/ 44 h 210"/>
                <a:gd name="T40" fmla="*/ 186 w 186"/>
                <a:gd name="T41" fmla="*/ 67 h 210"/>
                <a:gd name="T42" fmla="*/ 142 w 186"/>
                <a:gd name="T43" fmla="*/ 67 h 210"/>
                <a:gd name="T44" fmla="*/ 138 w 186"/>
                <a:gd name="T45" fmla="*/ 60 h 210"/>
                <a:gd name="T46" fmla="*/ 130 w 186"/>
                <a:gd name="T47" fmla="*/ 48 h 210"/>
                <a:gd name="T48" fmla="*/ 118 w 186"/>
                <a:gd name="T49" fmla="*/ 40 h 210"/>
                <a:gd name="T50" fmla="*/ 99 w 186"/>
                <a:gd name="T51" fmla="*/ 36 h 210"/>
                <a:gd name="T52" fmla="*/ 75 w 186"/>
                <a:gd name="T53" fmla="*/ 40 h 210"/>
                <a:gd name="T54" fmla="*/ 59 w 186"/>
                <a:gd name="T55" fmla="*/ 52 h 210"/>
                <a:gd name="T56" fmla="*/ 47 w 186"/>
                <a:gd name="T57" fmla="*/ 75 h 210"/>
                <a:gd name="T58" fmla="*/ 43 w 186"/>
                <a:gd name="T59" fmla="*/ 107 h 210"/>
                <a:gd name="T60" fmla="*/ 47 w 186"/>
                <a:gd name="T61" fmla="*/ 143 h 210"/>
                <a:gd name="T62" fmla="*/ 59 w 186"/>
                <a:gd name="T63" fmla="*/ 162 h 210"/>
                <a:gd name="T64" fmla="*/ 79 w 186"/>
                <a:gd name="T65" fmla="*/ 170 h 210"/>
                <a:gd name="T66" fmla="*/ 99 w 186"/>
                <a:gd name="T67" fmla="*/ 174 h 210"/>
                <a:gd name="T68" fmla="*/ 111 w 186"/>
                <a:gd name="T69" fmla="*/ 174 h 210"/>
                <a:gd name="T70" fmla="*/ 122 w 186"/>
                <a:gd name="T71" fmla="*/ 166 h 210"/>
                <a:gd name="T72" fmla="*/ 138 w 186"/>
                <a:gd name="T73" fmla="*/ 155 h 210"/>
                <a:gd name="T74" fmla="*/ 146 w 186"/>
                <a:gd name="T75" fmla="*/ 131 h 210"/>
                <a:gd name="T76" fmla="*/ 103 w 186"/>
                <a:gd name="T77" fmla="*/ 131 h 210"/>
                <a:gd name="T78" fmla="*/ 103 w 186"/>
                <a:gd name="T79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0">
                  <a:moveTo>
                    <a:pt x="103" y="99"/>
                  </a:moveTo>
                  <a:lnTo>
                    <a:pt x="186" y="99"/>
                  </a:lnTo>
                  <a:lnTo>
                    <a:pt x="186" y="206"/>
                  </a:lnTo>
                  <a:lnTo>
                    <a:pt x="158" y="206"/>
                  </a:lnTo>
                  <a:lnTo>
                    <a:pt x="154" y="178"/>
                  </a:lnTo>
                  <a:lnTo>
                    <a:pt x="146" y="190"/>
                  </a:lnTo>
                  <a:lnTo>
                    <a:pt x="130" y="198"/>
                  </a:lnTo>
                  <a:lnTo>
                    <a:pt x="114" y="206"/>
                  </a:lnTo>
                  <a:lnTo>
                    <a:pt x="91" y="210"/>
                  </a:lnTo>
                  <a:lnTo>
                    <a:pt x="55" y="202"/>
                  </a:lnTo>
                  <a:lnTo>
                    <a:pt x="27" y="182"/>
                  </a:lnTo>
                  <a:lnTo>
                    <a:pt x="8" y="151"/>
                  </a:lnTo>
                  <a:lnTo>
                    <a:pt x="0" y="107"/>
                  </a:lnTo>
                  <a:lnTo>
                    <a:pt x="4" y="67"/>
                  </a:lnTo>
                  <a:lnTo>
                    <a:pt x="23" y="32"/>
                  </a:lnTo>
                  <a:lnTo>
                    <a:pt x="51" y="8"/>
                  </a:lnTo>
                  <a:lnTo>
                    <a:pt x="95" y="0"/>
                  </a:lnTo>
                  <a:lnTo>
                    <a:pt x="134" y="8"/>
                  </a:lnTo>
                  <a:lnTo>
                    <a:pt x="162" y="24"/>
                  </a:lnTo>
                  <a:lnTo>
                    <a:pt x="178" y="44"/>
                  </a:lnTo>
                  <a:lnTo>
                    <a:pt x="186" y="67"/>
                  </a:lnTo>
                  <a:lnTo>
                    <a:pt x="142" y="67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18" y="40"/>
                  </a:lnTo>
                  <a:lnTo>
                    <a:pt x="99" y="36"/>
                  </a:lnTo>
                  <a:lnTo>
                    <a:pt x="75" y="40"/>
                  </a:lnTo>
                  <a:lnTo>
                    <a:pt x="59" y="52"/>
                  </a:lnTo>
                  <a:lnTo>
                    <a:pt x="47" y="75"/>
                  </a:lnTo>
                  <a:lnTo>
                    <a:pt x="43" y="107"/>
                  </a:lnTo>
                  <a:lnTo>
                    <a:pt x="47" y="143"/>
                  </a:lnTo>
                  <a:lnTo>
                    <a:pt x="59" y="162"/>
                  </a:lnTo>
                  <a:lnTo>
                    <a:pt x="79" y="170"/>
                  </a:lnTo>
                  <a:lnTo>
                    <a:pt x="99" y="174"/>
                  </a:lnTo>
                  <a:lnTo>
                    <a:pt x="111" y="174"/>
                  </a:lnTo>
                  <a:lnTo>
                    <a:pt x="122" y="166"/>
                  </a:lnTo>
                  <a:lnTo>
                    <a:pt x="138" y="155"/>
                  </a:lnTo>
                  <a:lnTo>
                    <a:pt x="146" y="131"/>
                  </a:lnTo>
                  <a:lnTo>
                    <a:pt x="103" y="131"/>
                  </a:lnTo>
                  <a:lnTo>
                    <a:pt x="10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2771" y="3273"/>
              <a:ext cx="159" cy="202"/>
            </a:xfrm>
            <a:custGeom>
              <a:avLst/>
              <a:gdLst>
                <a:gd name="T0" fmla="*/ 123 w 159"/>
                <a:gd name="T1" fmla="*/ 0 h 202"/>
                <a:gd name="T2" fmla="*/ 159 w 159"/>
                <a:gd name="T3" fmla="*/ 0 h 202"/>
                <a:gd name="T4" fmla="*/ 159 w 159"/>
                <a:gd name="T5" fmla="*/ 202 h 202"/>
                <a:gd name="T6" fmla="*/ 119 w 159"/>
                <a:gd name="T7" fmla="*/ 202 h 202"/>
                <a:gd name="T8" fmla="*/ 36 w 159"/>
                <a:gd name="T9" fmla="*/ 59 h 202"/>
                <a:gd name="T10" fmla="*/ 36 w 159"/>
                <a:gd name="T11" fmla="*/ 59 h 202"/>
                <a:gd name="T12" fmla="*/ 36 w 159"/>
                <a:gd name="T13" fmla="*/ 202 h 202"/>
                <a:gd name="T14" fmla="*/ 0 w 159"/>
                <a:gd name="T15" fmla="*/ 202 h 202"/>
                <a:gd name="T16" fmla="*/ 0 w 159"/>
                <a:gd name="T17" fmla="*/ 0 h 202"/>
                <a:gd name="T18" fmla="*/ 40 w 159"/>
                <a:gd name="T19" fmla="*/ 0 h 202"/>
                <a:gd name="T20" fmla="*/ 119 w 159"/>
                <a:gd name="T21" fmla="*/ 139 h 202"/>
                <a:gd name="T22" fmla="*/ 123 w 159"/>
                <a:gd name="T23" fmla="*/ 139 h 202"/>
                <a:gd name="T24" fmla="*/ 123 w 159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2">
                  <a:moveTo>
                    <a:pt x="123" y="0"/>
                  </a:moveTo>
                  <a:lnTo>
                    <a:pt x="159" y="0"/>
                  </a:lnTo>
                  <a:lnTo>
                    <a:pt x="159" y="202"/>
                  </a:lnTo>
                  <a:lnTo>
                    <a:pt x="119" y="202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19" y="139"/>
                  </a:lnTo>
                  <a:lnTo>
                    <a:pt x="123" y="13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auto">
            <a:xfrm>
              <a:off x="2958" y="3273"/>
              <a:ext cx="186" cy="202"/>
            </a:xfrm>
            <a:custGeom>
              <a:avLst/>
              <a:gdLst>
                <a:gd name="T0" fmla="*/ 43 w 186"/>
                <a:gd name="T1" fmla="*/ 202 h 202"/>
                <a:gd name="T2" fmla="*/ 0 w 186"/>
                <a:gd name="T3" fmla="*/ 202 h 202"/>
                <a:gd name="T4" fmla="*/ 71 w 186"/>
                <a:gd name="T5" fmla="*/ 0 h 202"/>
                <a:gd name="T6" fmla="*/ 118 w 186"/>
                <a:gd name="T7" fmla="*/ 0 h 202"/>
                <a:gd name="T8" fmla="*/ 186 w 186"/>
                <a:gd name="T9" fmla="*/ 202 h 202"/>
                <a:gd name="T10" fmla="*/ 142 w 186"/>
                <a:gd name="T11" fmla="*/ 202 h 202"/>
                <a:gd name="T12" fmla="*/ 130 w 186"/>
                <a:gd name="T13" fmla="*/ 158 h 202"/>
                <a:gd name="T14" fmla="*/ 55 w 186"/>
                <a:gd name="T15" fmla="*/ 158 h 202"/>
                <a:gd name="T16" fmla="*/ 43 w 186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02">
                  <a:moveTo>
                    <a:pt x="43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8" y="0"/>
                  </a:lnTo>
                  <a:lnTo>
                    <a:pt x="186" y="202"/>
                  </a:lnTo>
                  <a:lnTo>
                    <a:pt x="142" y="202"/>
                  </a:lnTo>
                  <a:lnTo>
                    <a:pt x="130" y="158"/>
                  </a:lnTo>
                  <a:lnTo>
                    <a:pt x="55" y="158"/>
                  </a:lnTo>
                  <a:lnTo>
                    <a:pt x="4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auto">
            <a:xfrm>
              <a:off x="3025" y="3321"/>
              <a:ext cx="51" cy="79"/>
            </a:xfrm>
            <a:custGeom>
              <a:avLst/>
              <a:gdLst>
                <a:gd name="T0" fmla="*/ 0 w 51"/>
                <a:gd name="T1" fmla="*/ 79 h 79"/>
                <a:gd name="T2" fmla="*/ 51 w 51"/>
                <a:gd name="T3" fmla="*/ 79 h 79"/>
                <a:gd name="T4" fmla="*/ 28 w 51"/>
                <a:gd name="T5" fmla="*/ 0 h 79"/>
                <a:gd name="T6" fmla="*/ 24 w 51"/>
                <a:gd name="T7" fmla="*/ 0 h 79"/>
                <a:gd name="T8" fmla="*/ 0 w 51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9">
                  <a:moveTo>
                    <a:pt x="0" y="79"/>
                  </a:moveTo>
                  <a:lnTo>
                    <a:pt x="51" y="7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3171" y="3273"/>
              <a:ext cx="143" cy="202"/>
            </a:xfrm>
            <a:custGeom>
              <a:avLst/>
              <a:gdLst>
                <a:gd name="T0" fmla="*/ 44 w 143"/>
                <a:gd name="T1" fmla="*/ 166 h 202"/>
                <a:gd name="T2" fmla="*/ 143 w 143"/>
                <a:gd name="T3" fmla="*/ 166 h 202"/>
                <a:gd name="T4" fmla="*/ 143 w 143"/>
                <a:gd name="T5" fmla="*/ 202 h 202"/>
                <a:gd name="T6" fmla="*/ 0 w 143"/>
                <a:gd name="T7" fmla="*/ 202 h 202"/>
                <a:gd name="T8" fmla="*/ 0 w 143"/>
                <a:gd name="T9" fmla="*/ 0 h 202"/>
                <a:gd name="T10" fmla="*/ 44 w 143"/>
                <a:gd name="T11" fmla="*/ 0 h 202"/>
                <a:gd name="T12" fmla="*/ 44 w 143"/>
                <a:gd name="T13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02">
                  <a:moveTo>
                    <a:pt x="44" y="166"/>
                  </a:moveTo>
                  <a:lnTo>
                    <a:pt x="143" y="166"/>
                  </a:lnTo>
                  <a:lnTo>
                    <a:pt x="143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auto">
            <a:xfrm>
              <a:off x="2308" y="3621"/>
              <a:ext cx="190" cy="202"/>
            </a:xfrm>
            <a:custGeom>
              <a:avLst/>
              <a:gdLst>
                <a:gd name="T0" fmla="*/ 48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23 w 190"/>
                <a:gd name="T7" fmla="*/ 0 h 202"/>
                <a:gd name="T8" fmla="*/ 190 w 190"/>
                <a:gd name="T9" fmla="*/ 202 h 202"/>
                <a:gd name="T10" fmla="*/ 147 w 190"/>
                <a:gd name="T11" fmla="*/ 202 h 202"/>
                <a:gd name="T12" fmla="*/ 135 w 190"/>
                <a:gd name="T13" fmla="*/ 159 h 202"/>
                <a:gd name="T14" fmla="*/ 60 w 190"/>
                <a:gd name="T15" fmla="*/ 159 h 202"/>
                <a:gd name="T16" fmla="*/ 48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8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90" y="202"/>
                  </a:lnTo>
                  <a:lnTo>
                    <a:pt x="147" y="202"/>
                  </a:lnTo>
                  <a:lnTo>
                    <a:pt x="135" y="159"/>
                  </a:lnTo>
                  <a:lnTo>
                    <a:pt x="60" y="159"/>
                  </a:lnTo>
                  <a:lnTo>
                    <a:pt x="4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auto">
            <a:xfrm>
              <a:off x="2379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4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>
              <a:off x="2526" y="3621"/>
              <a:ext cx="162" cy="202"/>
            </a:xfrm>
            <a:custGeom>
              <a:avLst/>
              <a:gdLst>
                <a:gd name="T0" fmla="*/ 40 w 162"/>
                <a:gd name="T1" fmla="*/ 111 h 202"/>
                <a:gd name="T2" fmla="*/ 40 w 162"/>
                <a:gd name="T3" fmla="*/ 202 h 202"/>
                <a:gd name="T4" fmla="*/ 0 w 162"/>
                <a:gd name="T5" fmla="*/ 202 h 202"/>
                <a:gd name="T6" fmla="*/ 0 w 162"/>
                <a:gd name="T7" fmla="*/ 0 h 202"/>
                <a:gd name="T8" fmla="*/ 40 w 162"/>
                <a:gd name="T9" fmla="*/ 0 h 202"/>
                <a:gd name="T10" fmla="*/ 40 w 162"/>
                <a:gd name="T11" fmla="*/ 76 h 202"/>
                <a:gd name="T12" fmla="*/ 119 w 162"/>
                <a:gd name="T13" fmla="*/ 76 h 202"/>
                <a:gd name="T14" fmla="*/ 119 w 162"/>
                <a:gd name="T15" fmla="*/ 0 h 202"/>
                <a:gd name="T16" fmla="*/ 162 w 162"/>
                <a:gd name="T17" fmla="*/ 0 h 202"/>
                <a:gd name="T18" fmla="*/ 162 w 162"/>
                <a:gd name="T19" fmla="*/ 202 h 202"/>
                <a:gd name="T20" fmla="*/ 119 w 162"/>
                <a:gd name="T21" fmla="*/ 202 h 202"/>
                <a:gd name="T22" fmla="*/ 119 w 162"/>
                <a:gd name="T23" fmla="*/ 111 h 202"/>
                <a:gd name="T24" fmla="*/ 40 w 162"/>
                <a:gd name="T25" fmla="*/ 1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02">
                  <a:moveTo>
                    <a:pt x="40" y="111"/>
                  </a:moveTo>
                  <a:lnTo>
                    <a:pt x="40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76"/>
                  </a:lnTo>
                  <a:lnTo>
                    <a:pt x="119" y="76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162" y="202"/>
                  </a:lnTo>
                  <a:lnTo>
                    <a:pt x="119" y="202"/>
                  </a:lnTo>
                  <a:lnTo>
                    <a:pt x="119" y="111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>
              <a:off x="2728" y="3621"/>
              <a:ext cx="146" cy="202"/>
            </a:xfrm>
            <a:custGeom>
              <a:avLst/>
              <a:gdLst>
                <a:gd name="T0" fmla="*/ 142 w 146"/>
                <a:gd name="T1" fmla="*/ 36 h 202"/>
                <a:gd name="T2" fmla="*/ 39 w 146"/>
                <a:gd name="T3" fmla="*/ 36 h 202"/>
                <a:gd name="T4" fmla="*/ 39 w 146"/>
                <a:gd name="T5" fmla="*/ 80 h 202"/>
                <a:gd name="T6" fmla="*/ 134 w 146"/>
                <a:gd name="T7" fmla="*/ 80 h 202"/>
                <a:gd name="T8" fmla="*/ 134 w 146"/>
                <a:gd name="T9" fmla="*/ 115 h 202"/>
                <a:gd name="T10" fmla="*/ 39 w 146"/>
                <a:gd name="T11" fmla="*/ 115 h 202"/>
                <a:gd name="T12" fmla="*/ 39 w 146"/>
                <a:gd name="T13" fmla="*/ 167 h 202"/>
                <a:gd name="T14" fmla="*/ 146 w 146"/>
                <a:gd name="T15" fmla="*/ 167 h 202"/>
                <a:gd name="T16" fmla="*/ 146 w 146"/>
                <a:gd name="T17" fmla="*/ 202 h 202"/>
                <a:gd name="T18" fmla="*/ 0 w 146"/>
                <a:gd name="T19" fmla="*/ 202 h 202"/>
                <a:gd name="T20" fmla="*/ 0 w 146"/>
                <a:gd name="T21" fmla="*/ 0 h 202"/>
                <a:gd name="T22" fmla="*/ 142 w 146"/>
                <a:gd name="T23" fmla="*/ 0 h 202"/>
                <a:gd name="T24" fmla="*/ 142 w 146"/>
                <a:gd name="T25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2">
                  <a:moveTo>
                    <a:pt x="142" y="36"/>
                  </a:moveTo>
                  <a:lnTo>
                    <a:pt x="39" y="36"/>
                  </a:lnTo>
                  <a:lnTo>
                    <a:pt x="39" y="80"/>
                  </a:lnTo>
                  <a:lnTo>
                    <a:pt x="134" y="80"/>
                  </a:lnTo>
                  <a:lnTo>
                    <a:pt x="134" y="115"/>
                  </a:lnTo>
                  <a:lnTo>
                    <a:pt x="39" y="115"/>
                  </a:lnTo>
                  <a:lnTo>
                    <a:pt x="39" y="167"/>
                  </a:lnTo>
                  <a:lnTo>
                    <a:pt x="146" y="167"/>
                  </a:lnTo>
                  <a:lnTo>
                    <a:pt x="14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auto">
            <a:xfrm>
              <a:off x="2894" y="3621"/>
              <a:ext cx="190" cy="202"/>
            </a:xfrm>
            <a:custGeom>
              <a:avLst/>
              <a:gdLst>
                <a:gd name="T0" fmla="*/ 44 w 190"/>
                <a:gd name="T1" fmla="*/ 202 h 202"/>
                <a:gd name="T2" fmla="*/ 0 w 190"/>
                <a:gd name="T3" fmla="*/ 202 h 202"/>
                <a:gd name="T4" fmla="*/ 71 w 190"/>
                <a:gd name="T5" fmla="*/ 0 h 202"/>
                <a:gd name="T6" fmla="*/ 119 w 190"/>
                <a:gd name="T7" fmla="*/ 0 h 202"/>
                <a:gd name="T8" fmla="*/ 190 w 190"/>
                <a:gd name="T9" fmla="*/ 202 h 202"/>
                <a:gd name="T10" fmla="*/ 143 w 190"/>
                <a:gd name="T11" fmla="*/ 202 h 202"/>
                <a:gd name="T12" fmla="*/ 131 w 190"/>
                <a:gd name="T13" fmla="*/ 159 h 202"/>
                <a:gd name="T14" fmla="*/ 60 w 190"/>
                <a:gd name="T15" fmla="*/ 159 h 202"/>
                <a:gd name="T16" fmla="*/ 44 w 190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02">
                  <a:moveTo>
                    <a:pt x="44" y="202"/>
                  </a:moveTo>
                  <a:lnTo>
                    <a:pt x="0" y="202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90" y="202"/>
                  </a:lnTo>
                  <a:lnTo>
                    <a:pt x="143" y="202"/>
                  </a:lnTo>
                  <a:lnTo>
                    <a:pt x="131" y="159"/>
                  </a:lnTo>
                  <a:lnTo>
                    <a:pt x="60" y="159"/>
                  </a:lnTo>
                  <a:lnTo>
                    <a:pt x="44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auto">
            <a:xfrm>
              <a:off x="2961" y="3669"/>
              <a:ext cx="52" cy="75"/>
            </a:xfrm>
            <a:custGeom>
              <a:avLst/>
              <a:gdLst>
                <a:gd name="T0" fmla="*/ 0 w 52"/>
                <a:gd name="T1" fmla="*/ 75 h 75"/>
                <a:gd name="T2" fmla="*/ 52 w 52"/>
                <a:gd name="T3" fmla="*/ 75 h 75"/>
                <a:gd name="T4" fmla="*/ 28 w 52"/>
                <a:gd name="T5" fmla="*/ 0 h 75"/>
                <a:gd name="T6" fmla="*/ 28 w 52"/>
                <a:gd name="T7" fmla="*/ 0 h 75"/>
                <a:gd name="T8" fmla="*/ 0 w 5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0" y="75"/>
                  </a:moveTo>
                  <a:lnTo>
                    <a:pt x="52" y="7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auto">
            <a:xfrm>
              <a:off x="3112" y="3621"/>
              <a:ext cx="166" cy="202"/>
            </a:xfrm>
            <a:custGeom>
              <a:avLst/>
              <a:gdLst>
                <a:gd name="T0" fmla="*/ 0 w 166"/>
                <a:gd name="T1" fmla="*/ 0 h 202"/>
                <a:gd name="T2" fmla="*/ 87 w 166"/>
                <a:gd name="T3" fmla="*/ 0 h 202"/>
                <a:gd name="T4" fmla="*/ 127 w 166"/>
                <a:gd name="T5" fmla="*/ 8 h 202"/>
                <a:gd name="T6" fmla="*/ 150 w 166"/>
                <a:gd name="T7" fmla="*/ 36 h 202"/>
                <a:gd name="T8" fmla="*/ 162 w 166"/>
                <a:gd name="T9" fmla="*/ 64 h 202"/>
                <a:gd name="T10" fmla="*/ 166 w 166"/>
                <a:gd name="T11" fmla="*/ 95 h 202"/>
                <a:gd name="T12" fmla="*/ 162 w 166"/>
                <a:gd name="T13" fmla="*/ 131 h 202"/>
                <a:gd name="T14" fmla="*/ 150 w 166"/>
                <a:gd name="T15" fmla="*/ 167 h 202"/>
                <a:gd name="T16" fmla="*/ 123 w 166"/>
                <a:gd name="T17" fmla="*/ 190 h 202"/>
                <a:gd name="T18" fmla="*/ 83 w 166"/>
                <a:gd name="T19" fmla="*/ 202 h 202"/>
                <a:gd name="T20" fmla="*/ 0 w 166"/>
                <a:gd name="T21" fmla="*/ 202 h 202"/>
                <a:gd name="T22" fmla="*/ 0 w 166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202">
                  <a:moveTo>
                    <a:pt x="0" y="0"/>
                  </a:moveTo>
                  <a:lnTo>
                    <a:pt x="87" y="0"/>
                  </a:lnTo>
                  <a:lnTo>
                    <a:pt x="127" y="8"/>
                  </a:lnTo>
                  <a:lnTo>
                    <a:pt x="150" y="36"/>
                  </a:lnTo>
                  <a:lnTo>
                    <a:pt x="162" y="64"/>
                  </a:lnTo>
                  <a:lnTo>
                    <a:pt x="166" y="95"/>
                  </a:lnTo>
                  <a:lnTo>
                    <a:pt x="162" y="131"/>
                  </a:lnTo>
                  <a:lnTo>
                    <a:pt x="150" y="167"/>
                  </a:lnTo>
                  <a:lnTo>
                    <a:pt x="123" y="190"/>
                  </a:lnTo>
                  <a:lnTo>
                    <a:pt x="83" y="202"/>
                  </a:lnTo>
                  <a:lnTo>
                    <a:pt x="0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auto">
            <a:xfrm>
              <a:off x="3152" y="3657"/>
              <a:ext cx="87" cy="131"/>
            </a:xfrm>
            <a:custGeom>
              <a:avLst/>
              <a:gdLst>
                <a:gd name="T0" fmla="*/ 0 w 87"/>
                <a:gd name="T1" fmla="*/ 131 h 131"/>
                <a:gd name="T2" fmla="*/ 39 w 87"/>
                <a:gd name="T3" fmla="*/ 131 h 131"/>
                <a:gd name="T4" fmla="*/ 63 w 87"/>
                <a:gd name="T5" fmla="*/ 123 h 131"/>
                <a:gd name="T6" fmla="*/ 75 w 87"/>
                <a:gd name="T7" fmla="*/ 107 h 131"/>
                <a:gd name="T8" fmla="*/ 83 w 87"/>
                <a:gd name="T9" fmla="*/ 87 h 131"/>
                <a:gd name="T10" fmla="*/ 87 w 87"/>
                <a:gd name="T11" fmla="*/ 63 h 131"/>
                <a:gd name="T12" fmla="*/ 83 w 87"/>
                <a:gd name="T13" fmla="*/ 28 h 131"/>
                <a:gd name="T14" fmla="*/ 71 w 87"/>
                <a:gd name="T15" fmla="*/ 8 h 131"/>
                <a:gd name="T16" fmla="*/ 55 w 87"/>
                <a:gd name="T17" fmla="*/ 0 h 131"/>
                <a:gd name="T18" fmla="*/ 39 w 87"/>
                <a:gd name="T19" fmla="*/ 0 h 131"/>
                <a:gd name="T20" fmla="*/ 0 w 87"/>
                <a:gd name="T21" fmla="*/ 0 h 131"/>
                <a:gd name="T22" fmla="*/ 0 w 87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131">
                  <a:moveTo>
                    <a:pt x="0" y="131"/>
                  </a:moveTo>
                  <a:lnTo>
                    <a:pt x="39" y="131"/>
                  </a:lnTo>
                  <a:lnTo>
                    <a:pt x="63" y="123"/>
                  </a:lnTo>
                  <a:lnTo>
                    <a:pt x="75" y="107"/>
                  </a:lnTo>
                  <a:lnTo>
                    <a:pt x="83" y="87"/>
                  </a:lnTo>
                  <a:lnTo>
                    <a:pt x="87" y="63"/>
                  </a:lnTo>
                  <a:lnTo>
                    <a:pt x="83" y="28"/>
                  </a:lnTo>
                  <a:lnTo>
                    <a:pt x="71" y="8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auto">
            <a:xfrm>
              <a:off x="3373" y="3906"/>
              <a:ext cx="72" cy="72"/>
            </a:xfrm>
            <a:custGeom>
              <a:avLst/>
              <a:gdLst>
                <a:gd name="T0" fmla="*/ 40 w 72"/>
                <a:gd name="T1" fmla="*/ 0 h 72"/>
                <a:gd name="T2" fmla="*/ 40 w 72"/>
                <a:gd name="T3" fmla="*/ 0 h 72"/>
                <a:gd name="T4" fmla="*/ 36 w 72"/>
                <a:gd name="T5" fmla="*/ 20 h 72"/>
                <a:gd name="T6" fmla="*/ 28 w 72"/>
                <a:gd name="T7" fmla="*/ 28 h 72"/>
                <a:gd name="T8" fmla="*/ 20 w 72"/>
                <a:gd name="T9" fmla="*/ 36 h 72"/>
                <a:gd name="T10" fmla="*/ 0 w 72"/>
                <a:gd name="T11" fmla="*/ 40 h 72"/>
                <a:gd name="T12" fmla="*/ 0 w 72"/>
                <a:gd name="T13" fmla="*/ 72 h 72"/>
                <a:gd name="T14" fmla="*/ 28 w 72"/>
                <a:gd name="T15" fmla="*/ 68 h 72"/>
                <a:gd name="T16" fmla="*/ 52 w 72"/>
                <a:gd name="T17" fmla="*/ 52 h 72"/>
                <a:gd name="T18" fmla="*/ 68 w 72"/>
                <a:gd name="T19" fmla="*/ 28 h 72"/>
                <a:gd name="T20" fmla="*/ 72 w 72"/>
                <a:gd name="T21" fmla="*/ 0 h 72"/>
                <a:gd name="T22" fmla="*/ 72 w 72"/>
                <a:gd name="T23" fmla="*/ 0 h 72"/>
                <a:gd name="T24" fmla="*/ 4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40" y="0"/>
                  </a:moveTo>
                  <a:lnTo>
                    <a:pt x="40" y="0"/>
                  </a:lnTo>
                  <a:lnTo>
                    <a:pt x="36" y="2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0" y="40"/>
                  </a:lnTo>
                  <a:lnTo>
                    <a:pt x="0" y="72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8" y="2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auto">
            <a:xfrm>
              <a:off x="3413" y="3206"/>
              <a:ext cx="32" cy="700"/>
            </a:xfrm>
            <a:custGeom>
              <a:avLst/>
              <a:gdLst>
                <a:gd name="T0" fmla="*/ 0 w 32"/>
                <a:gd name="T1" fmla="*/ 0 h 700"/>
                <a:gd name="T2" fmla="*/ 0 w 32"/>
                <a:gd name="T3" fmla="*/ 0 h 700"/>
                <a:gd name="T4" fmla="*/ 0 w 32"/>
                <a:gd name="T5" fmla="*/ 700 h 700"/>
                <a:gd name="T6" fmla="*/ 32 w 32"/>
                <a:gd name="T7" fmla="*/ 700 h 700"/>
                <a:gd name="T8" fmla="*/ 32 w 32"/>
                <a:gd name="T9" fmla="*/ 0 h 700"/>
                <a:gd name="T10" fmla="*/ 32 w 32"/>
                <a:gd name="T11" fmla="*/ 0 h 700"/>
                <a:gd name="T12" fmla="*/ 0 w 32"/>
                <a:gd name="T1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0" y="0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32" y="70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auto">
            <a:xfrm>
              <a:off x="3373" y="3135"/>
              <a:ext cx="72" cy="71"/>
            </a:xfrm>
            <a:custGeom>
              <a:avLst/>
              <a:gdLst>
                <a:gd name="T0" fmla="*/ 0 w 72"/>
                <a:gd name="T1" fmla="*/ 31 h 71"/>
                <a:gd name="T2" fmla="*/ 0 w 72"/>
                <a:gd name="T3" fmla="*/ 31 h 71"/>
                <a:gd name="T4" fmla="*/ 20 w 72"/>
                <a:gd name="T5" fmla="*/ 35 h 71"/>
                <a:gd name="T6" fmla="*/ 28 w 72"/>
                <a:gd name="T7" fmla="*/ 43 h 71"/>
                <a:gd name="T8" fmla="*/ 36 w 72"/>
                <a:gd name="T9" fmla="*/ 51 h 71"/>
                <a:gd name="T10" fmla="*/ 40 w 72"/>
                <a:gd name="T11" fmla="*/ 71 h 71"/>
                <a:gd name="T12" fmla="*/ 72 w 72"/>
                <a:gd name="T13" fmla="*/ 71 h 71"/>
                <a:gd name="T14" fmla="*/ 68 w 72"/>
                <a:gd name="T15" fmla="*/ 43 h 71"/>
                <a:gd name="T16" fmla="*/ 52 w 72"/>
                <a:gd name="T17" fmla="*/ 19 h 71"/>
                <a:gd name="T18" fmla="*/ 28 w 72"/>
                <a:gd name="T19" fmla="*/ 4 h 71"/>
                <a:gd name="T20" fmla="*/ 0 w 72"/>
                <a:gd name="T21" fmla="*/ 0 h 71"/>
                <a:gd name="T22" fmla="*/ 0 w 72"/>
                <a:gd name="T23" fmla="*/ 0 h 71"/>
                <a:gd name="T24" fmla="*/ 0 w 72"/>
                <a:gd name="T25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0" y="31"/>
                  </a:moveTo>
                  <a:lnTo>
                    <a:pt x="0" y="31"/>
                  </a:lnTo>
                  <a:lnTo>
                    <a:pt x="20" y="35"/>
                  </a:lnTo>
                  <a:lnTo>
                    <a:pt x="28" y="43"/>
                  </a:lnTo>
                  <a:lnTo>
                    <a:pt x="36" y="51"/>
                  </a:lnTo>
                  <a:lnTo>
                    <a:pt x="40" y="71"/>
                  </a:lnTo>
                  <a:lnTo>
                    <a:pt x="72" y="71"/>
                  </a:lnTo>
                  <a:lnTo>
                    <a:pt x="68" y="43"/>
                  </a:lnTo>
                  <a:lnTo>
                    <a:pt x="52" y="19"/>
                  </a:lnTo>
                  <a:lnTo>
                    <a:pt x="2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auto">
            <a:xfrm>
              <a:off x="2189" y="3135"/>
              <a:ext cx="1184" cy="31"/>
            </a:xfrm>
            <a:custGeom>
              <a:avLst/>
              <a:gdLst>
                <a:gd name="T0" fmla="*/ 0 w 1184"/>
                <a:gd name="T1" fmla="*/ 31 h 31"/>
                <a:gd name="T2" fmla="*/ 0 w 1184"/>
                <a:gd name="T3" fmla="*/ 31 h 31"/>
                <a:gd name="T4" fmla="*/ 1184 w 1184"/>
                <a:gd name="T5" fmla="*/ 31 h 31"/>
                <a:gd name="T6" fmla="*/ 1184 w 1184"/>
                <a:gd name="T7" fmla="*/ 0 h 31"/>
                <a:gd name="T8" fmla="*/ 0 w 1184"/>
                <a:gd name="T9" fmla="*/ 0 h 31"/>
                <a:gd name="T10" fmla="*/ 0 w 1184"/>
                <a:gd name="T11" fmla="*/ 0 h 31"/>
                <a:gd name="T12" fmla="*/ 0 w 118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1">
                  <a:moveTo>
                    <a:pt x="0" y="31"/>
                  </a:moveTo>
                  <a:lnTo>
                    <a:pt x="0" y="31"/>
                  </a:lnTo>
                  <a:lnTo>
                    <a:pt x="1184" y="31"/>
                  </a:lnTo>
                  <a:lnTo>
                    <a:pt x="11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39"/>
            <p:cNvSpPr>
              <a:spLocks/>
            </p:cNvSpPr>
            <p:nvPr/>
          </p:nvSpPr>
          <p:spPr bwMode="auto">
            <a:xfrm>
              <a:off x="2114" y="3135"/>
              <a:ext cx="75" cy="71"/>
            </a:xfrm>
            <a:custGeom>
              <a:avLst/>
              <a:gdLst>
                <a:gd name="T0" fmla="*/ 32 w 75"/>
                <a:gd name="T1" fmla="*/ 71 h 71"/>
                <a:gd name="T2" fmla="*/ 32 w 75"/>
                <a:gd name="T3" fmla="*/ 71 h 71"/>
                <a:gd name="T4" fmla="*/ 36 w 75"/>
                <a:gd name="T5" fmla="*/ 55 h 71"/>
                <a:gd name="T6" fmla="*/ 44 w 75"/>
                <a:gd name="T7" fmla="*/ 43 h 71"/>
                <a:gd name="T8" fmla="*/ 56 w 75"/>
                <a:gd name="T9" fmla="*/ 35 h 71"/>
                <a:gd name="T10" fmla="*/ 75 w 75"/>
                <a:gd name="T11" fmla="*/ 31 h 71"/>
                <a:gd name="T12" fmla="*/ 75 w 75"/>
                <a:gd name="T13" fmla="*/ 0 h 71"/>
                <a:gd name="T14" fmla="*/ 48 w 75"/>
                <a:gd name="T15" fmla="*/ 4 h 71"/>
                <a:gd name="T16" fmla="*/ 28 w 75"/>
                <a:gd name="T17" fmla="*/ 19 h 71"/>
                <a:gd name="T18" fmla="*/ 4 w 75"/>
                <a:gd name="T19" fmla="*/ 39 h 71"/>
                <a:gd name="T20" fmla="*/ 0 w 75"/>
                <a:gd name="T21" fmla="*/ 71 h 71"/>
                <a:gd name="T22" fmla="*/ 0 w 75"/>
                <a:gd name="T23" fmla="*/ 71 h 71"/>
                <a:gd name="T24" fmla="*/ 32 w 75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1">
                  <a:moveTo>
                    <a:pt x="32" y="71"/>
                  </a:moveTo>
                  <a:lnTo>
                    <a:pt x="32" y="71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6" y="35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48" y="4"/>
                  </a:lnTo>
                  <a:lnTo>
                    <a:pt x="28" y="19"/>
                  </a:lnTo>
                  <a:lnTo>
                    <a:pt x="4" y="3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Freeform 40"/>
            <p:cNvSpPr>
              <a:spLocks/>
            </p:cNvSpPr>
            <p:nvPr/>
          </p:nvSpPr>
          <p:spPr bwMode="auto">
            <a:xfrm>
              <a:off x="2114" y="3206"/>
              <a:ext cx="32" cy="700"/>
            </a:xfrm>
            <a:custGeom>
              <a:avLst/>
              <a:gdLst>
                <a:gd name="T0" fmla="*/ 32 w 32"/>
                <a:gd name="T1" fmla="*/ 700 h 700"/>
                <a:gd name="T2" fmla="*/ 32 w 32"/>
                <a:gd name="T3" fmla="*/ 700 h 700"/>
                <a:gd name="T4" fmla="*/ 32 w 32"/>
                <a:gd name="T5" fmla="*/ 0 h 700"/>
                <a:gd name="T6" fmla="*/ 0 w 32"/>
                <a:gd name="T7" fmla="*/ 0 h 700"/>
                <a:gd name="T8" fmla="*/ 0 w 32"/>
                <a:gd name="T9" fmla="*/ 700 h 700"/>
                <a:gd name="T10" fmla="*/ 0 w 32"/>
                <a:gd name="T11" fmla="*/ 700 h 700"/>
                <a:gd name="T12" fmla="*/ 32 w 32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0">
                  <a:moveTo>
                    <a:pt x="32" y="700"/>
                  </a:moveTo>
                  <a:lnTo>
                    <a:pt x="32" y="70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32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41"/>
            <p:cNvSpPr>
              <a:spLocks/>
            </p:cNvSpPr>
            <p:nvPr/>
          </p:nvSpPr>
          <p:spPr bwMode="auto">
            <a:xfrm>
              <a:off x="2114" y="3906"/>
              <a:ext cx="75" cy="72"/>
            </a:xfrm>
            <a:custGeom>
              <a:avLst/>
              <a:gdLst>
                <a:gd name="T0" fmla="*/ 75 w 75"/>
                <a:gd name="T1" fmla="*/ 40 h 72"/>
                <a:gd name="T2" fmla="*/ 75 w 75"/>
                <a:gd name="T3" fmla="*/ 40 h 72"/>
                <a:gd name="T4" fmla="*/ 56 w 75"/>
                <a:gd name="T5" fmla="*/ 36 h 72"/>
                <a:gd name="T6" fmla="*/ 44 w 75"/>
                <a:gd name="T7" fmla="*/ 28 h 72"/>
                <a:gd name="T8" fmla="*/ 36 w 75"/>
                <a:gd name="T9" fmla="*/ 16 h 72"/>
                <a:gd name="T10" fmla="*/ 32 w 75"/>
                <a:gd name="T11" fmla="*/ 0 h 72"/>
                <a:gd name="T12" fmla="*/ 0 w 75"/>
                <a:gd name="T13" fmla="*/ 0 h 72"/>
                <a:gd name="T14" fmla="*/ 4 w 75"/>
                <a:gd name="T15" fmla="*/ 32 h 72"/>
                <a:gd name="T16" fmla="*/ 28 w 75"/>
                <a:gd name="T17" fmla="*/ 52 h 72"/>
                <a:gd name="T18" fmla="*/ 48 w 75"/>
                <a:gd name="T19" fmla="*/ 68 h 72"/>
                <a:gd name="T20" fmla="*/ 75 w 75"/>
                <a:gd name="T21" fmla="*/ 72 h 72"/>
                <a:gd name="T22" fmla="*/ 75 w 75"/>
                <a:gd name="T23" fmla="*/ 72 h 72"/>
                <a:gd name="T24" fmla="*/ 75 w 75"/>
                <a:gd name="T2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2">
                  <a:moveTo>
                    <a:pt x="75" y="40"/>
                  </a:moveTo>
                  <a:lnTo>
                    <a:pt x="75" y="40"/>
                  </a:lnTo>
                  <a:lnTo>
                    <a:pt x="56" y="36"/>
                  </a:lnTo>
                  <a:lnTo>
                    <a:pt x="44" y="28"/>
                  </a:lnTo>
                  <a:lnTo>
                    <a:pt x="36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28" y="52"/>
                  </a:lnTo>
                  <a:lnTo>
                    <a:pt x="48" y="68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Freeform 42"/>
            <p:cNvSpPr>
              <a:spLocks/>
            </p:cNvSpPr>
            <p:nvPr/>
          </p:nvSpPr>
          <p:spPr bwMode="auto">
            <a:xfrm>
              <a:off x="2189" y="3946"/>
              <a:ext cx="1184" cy="32"/>
            </a:xfrm>
            <a:custGeom>
              <a:avLst/>
              <a:gdLst>
                <a:gd name="T0" fmla="*/ 1184 w 1184"/>
                <a:gd name="T1" fmla="*/ 0 h 32"/>
                <a:gd name="T2" fmla="*/ 1184 w 1184"/>
                <a:gd name="T3" fmla="*/ 0 h 32"/>
                <a:gd name="T4" fmla="*/ 0 w 1184"/>
                <a:gd name="T5" fmla="*/ 0 h 32"/>
                <a:gd name="T6" fmla="*/ 0 w 1184"/>
                <a:gd name="T7" fmla="*/ 32 h 32"/>
                <a:gd name="T8" fmla="*/ 1184 w 1184"/>
                <a:gd name="T9" fmla="*/ 32 h 32"/>
                <a:gd name="T10" fmla="*/ 1184 w 1184"/>
                <a:gd name="T11" fmla="*/ 32 h 32"/>
                <a:gd name="T12" fmla="*/ 1184 w 118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4" h="32">
                  <a:moveTo>
                    <a:pt x="1184" y="0"/>
                  </a:moveTo>
                  <a:lnTo>
                    <a:pt x="118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84" y="32"/>
                  </a:lnTo>
                  <a:lnTo>
                    <a:pt x="1184" y="3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87" name="WordArt 43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Possessive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2819400" y="2895601"/>
            <a:ext cx="6096000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 sz="4000">
                <a:solidFill>
                  <a:srgbClr val="FFFF00"/>
                </a:solidFill>
                <a:latin typeface="VAGRounded BT" pitchFamily="34" charset="0"/>
              </a:rPr>
              <a:t>The entire possessive 			phrase shows 									possession.</a:t>
            </a:r>
          </a:p>
        </p:txBody>
      </p:sp>
      <p:sp>
        <p:nvSpPr>
          <p:cNvPr id="57389" name="WordArt 45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327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Phrase</a:t>
            </a: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933700" y="5054600"/>
            <a:ext cx="2590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2819400" y="4559312"/>
            <a:ext cx="5410200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4000" dirty="0">
                <a:solidFill>
                  <a:srgbClr val="FFFF00"/>
                </a:solidFill>
                <a:latin typeface="Benguiat Frisky" pitchFamily="66" charset="0"/>
              </a:rPr>
              <a:t>The other famous James brother’s</a:t>
            </a:r>
            <a:r>
              <a:rPr lang="en-US" sz="4000" dirty="0">
                <a:solidFill>
                  <a:srgbClr val="33CC33"/>
                </a:solidFill>
                <a:latin typeface="Benguiat Frisky" pitchFamily="66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enguiat Frisky" pitchFamily="66" charset="0"/>
              </a:rPr>
              <a:t>name is Frank.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8" grpId="0" build="p" autoUpdateAnimBg="0" advAuto="0"/>
      <p:bldP spid="57390" grpId="0" animBg="1"/>
      <p:bldP spid="573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Independent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14400" y="3105162"/>
            <a:ext cx="7315200" cy="35086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The author was glad that the legacy was 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his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 in spite of James’s lifestyle.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The lawmen’s response to James’s death was relief; his 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wife’s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 was sadness.</a:t>
            </a:r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2971800" y="1600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Possessive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308" y="685804"/>
            <a:ext cx="6676292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MODIFIERS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352815"/>
            <a:ext cx="6623538" cy="30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describe other words</a:t>
            </a:r>
          </a:p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help us say exactly what we mean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9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Demonstratives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819400" y="2133600"/>
            <a:ext cx="8001000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this</a:t>
            </a:r>
            <a:r>
              <a:rPr lang="en-US" sz="4000" b="1">
                <a:solidFill>
                  <a:srgbClr val="33CC33"/>
                </a:solidFill>
                <a:latin typeface="VAGRounded BT" pitchFamily="34" charset="0"/>
              </a:rPr>
              <a:t>, </a:t>
            </a: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that</a:t>
            </a:r>
            <a:r>
              <a:rPr lang="en-US" sz="4000" b="1">
                <a:solidFill>
                  <a:srgbClr val="33CC33"/>
                </a:solidFill>
                <a:latin typeface="VAGRounded BT" pitchFamily="34" charset="0"/>
              </a:rPr>
              <a:t>, </a:t>
            </a: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these</a:t>
            </a:r>
            <a:r>
              <a:rPr lang="en-US" sz="4000" b="1">
                <a:solidFill>
                  <a:srgbClr val="33CC33"/>
                </a:solidFill>
                <a:latin typeface="VAGRounded BT" pitchFamily="34" charset="0"/>
              </a:rPr>
              <a:t>, </a:t>
            </a: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those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66800" y="2667010"/>
            <a:ext cx="7315200" cy="35086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That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biography of Jesse James shows the personal side of </a:t>
            </a: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this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 brilliant man.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That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is the book which showed me how intelligent and creative Jesse James was.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Interrogatives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8001000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which</a:t>
            </a:r>
            <a:r>
              <a:rPr lang="en-US" sz="4000" b="1">
                <a:solidFill>
                  <a:srgbClr val="33CC33"/>
                </a:solidFill>
                <a:latin typeface="VAGRounded BT" pitchFamily="34" charset="0"/>
              </a:rPr>
              <a:t>, </a:t>
            </a: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what</a:t>
            </a:r>
            <a:r>
              <a:rPr lang="en-US" sz="4000" b="1">
                <a:solidFill>
                  <a:srgbClr val="33CC33"/>
                </a:solidFill>
                <a:latin typeface="VAGRounded BT" pitchFamily="34" charset="0"/>
              </a:rPr>
              <a:t>, </a:t>
            </a:r>
            <a:r>
              <a:rPr lang="en-US" sz="4000" b="1" i="1">
                <a:solidFill>
                  <a:srgbClr val="33CC33"/>
                </a:solidFill>
                <a:latin typeface="VAGRounded BT" pitchFamily="34" charset="0"/>
              </a:rPr>
              <a:t>whose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3048000"/>
            <a:ext cx="7315200" cy="2381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Which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story about Jesse James is your favorite?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Which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is the one that took place in Liberty, Missouri?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Indefinites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828800" y="2514607"/>
            <a:ext cx="7315200" cy="357020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Many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people know </a:t>
            </a: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some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famous stories about Jesse James’s exploits. </a:t>
            </a:r>
          </a:p>
          <a:p>
            <a:pPr algn="ctr">
              <a:lnSpc>
                <a:spcPct val="110000"/>
              </a:lnSpc>
              <a:spcBef>
                <a:spcPct val="15000"/>
              </a:spcBef>
            </a:pP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Some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are just legends, but </a:t>
            </a:r>
            <a:r>
              <a:rPr lang="en-US" sz="4000" b="1" dirty="0">
                <a:solidFill>
                  <a:srgbClr val="33CC33"/>
                </a:solidFill>
                <a:latin typeface="Benguiat Frisky" pitchFamily="66" charset="0"/>
              </a:rPr>
              <a:t>many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are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Modifying Noun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43000" y="2514612"/>
            <a:ext cx="8915400" cy="113877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73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7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a noun </a:t>
            </a:r>
            <a:r>
              <a:rPr lang="en-US" sz="4000" b="1" dirty="0" smtClean="0">
                <a:solidFill>
                  <a:srgbClr val="FFFF00"/>
                </a:solidFill>
                <a:latin typeface="VAGRounded BT" pitchFamily="34" charset="0"/>
              </a:rPr>
              <a:t>that </a:t>
            </a:r>
            <a:r>
              <a:rPr lang="en-US" sz="4000" b="1" dirty="0" smtClean="0">
                <a:solidFill>
                  <a:srgbClr val="33CC33"/>
                </a:solidFill>
                <a:latin typeface="VAGRounded BT" pitchFamily="34" charset="0"/>
              </a:rPr>
              <a:t>modifies</a:t>
            </a:r>
            <a:r>
              <a:rPr lang="en-US" sz="4000" b="1" dirty="0" smtClean="0">
                <a:solidFill>
                  <a:srgbClr val="FFFF00"/>
                </a:solidFill>
                <a:latin typeface="VAGRounded BT" pitchFamily="34" charset="0"/>
              </a:rPr>
              <a:t> a noun</a:t>
            </a:r>
            <a:endParaRPr lang="en-US" sz="4000" b="1" dirty="0">
              <a:solidFill>
                <a:srgbClr val="FFFF00"/>
              </a:solidFill>
              <a:latin typeface="VAGRounded BT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always appears right </a:t>
            </a:r>
            <a:r>
              <a:rPr lang="en-US" sz="4000" b="1" dirty="0">
                <a:solidFill>
                  <a:srgbClr val="33CC33"/>
                </a:solidFill>
                <a:latin typeface="VAGRounded BT" pitchFamily="34" charset="0"/>
              </a:rPr>
              <a:t>before</a:t>
            </a:r>
            <a:r>
              <a:rPr lang="en-US" sz="4000" b="1" dirty="0">
                <a:solidFill>
                  <a:srgbClr val="FFFF00"/>
                </a:solidFill>
                <a:latin typeface="VAGRounded BT" pitchFamily="34" charset="0"/>
              </a:rPr>
              <a:t> it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4343406"/>
            <a:ext cx="8229600" cy="184665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The butterfly landed on my hand.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She wore a costume with </a:t>
            </a:r>
            <a:r>
              <a:rPr lang="en-US" sz="4000" b="1" dirty="0">
                <a:solidFill>
                  <a:srgbClr val="FFFF00"/>
                </a:solidFill>
                <a:latin typeface="Benguiat Frisky" pitchFamily="66" charset="0"/>
              </a:rPr>
              <a:t>butterfly</a:t>
            </a:r>
            <a:r>
              <a:rPr lang="en-US" sz="4000" b="1" dirty="0">
                <a:solidFill>
                  <a:schemeClr val="bg1"/>
                </a:solidFill>
                <a:latin typeface="Benguiat Frisky" pitchFamily="66" charset="0"/>
              </a:rPr>
              <a:t> wings.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latin typeface="Benguiat Frisky"/>
              </a:rPr>
              <a:t>Proper Adjectives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7315200" cy="34163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Benguiat Frisky" pitchFamily="66" charset="0"/>
              </a:rPr>
              <a:t>One day I would like to visit Italy.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CC33"/>
                </a:solidFill>
                <a:latin typeface="Benguiat Frisky" pitchFamily="66" charset="0"/>
              </a:rPr>
              <a:t>Italian</a:t>
            </a:r>
            <a:r>
              <a:rPr lang="en-US" sz="4800" b="1" dirty="0">
                <a:solidFill>
                  <a:schemeClr val="bg1"/>
                </a:solidFill>
                <a:latin typeface="Benguiat Frisky" pitchFamily="66" charset="0"/>
              </a:rPr>
              <a:t> food smells and tastes delicious.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4769" y="58275"/>
            <a:ext cx="8042031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ADJECTIVE  ?’s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0" y="2667005"/>
            <a:ext cx="3458308" cy="3352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What kind?</a:t>
            </a:r>
          </a:p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Which one?</a:t>
            </a:r>
          </a:p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How many?</a:t>
            </a:r>
          </a:p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How much?</a:t>
            </a:r>
          </a:p>
          <a:p>
            <a:pPr marL="857250" indent="-857250"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Whose?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1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4769" y="685804"/>
            <a:ext cx="4986997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What kind?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321">
            <a:off x="6220850" y="355087"/>
            <a:ext cx="2048209" cy="3720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17079" y="3810000"/>
            <a:ext cx="6154615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Sir Arthur Conan Doyle wrote </a:t>
            </a:r>
            <a:r>
              <a:rPr lang="en-US" sz="6000" b="1" dirty="0" smtClean="0">
                <a:solidFill>
                  <a:srgbClr val="FF0000"/>
                </a:solidFill>
              </a:rPr>
              <a:t>detective </a:t>
            </a: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stories.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6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4769" y="685804"/>
            <a:ext cx="4986997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Which one?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124380"/>
            <a:ext cx="6506308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The </a:t>
            </a:r>
            <a:r>
              <a:rPr lang="en-US" sz="6000" b="1" dirty="0" smtClean="0">
                <a:solidFill>
                  <a:srgbClr val="FF0000"/>
                </a:solidFill>
              </a:rPr>
              <a:t>main</a:t>
            </a: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 character in his stories is Sherlock Holmes.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26" r="24024" b="-26"/>
          <a:stretch/>
        </p:blipFill>
        <p:spPr>
          <a:xfrm rot="690998">
            <a:off x="5476914" y="789068"/>
            <a:ext cx="2789222" cy="2990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1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4769" y="685804"/>
            <a:ext cx="4986997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How many?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6358" y="4343400"/>
            <a:ext cx="6506308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He wrote </a:t>
            </a:r>
            <a:r>
              <a:rPr lang="en-US" sz="6000" b="1" dirty="0" smtClean="0">
                <a:solidFill>
                  <a:srgbClr val="FF0000"/>
                </a:solidFill>
              </a:rPr>
              <a:t>56</a:t>
            </a: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 short stories and </a:t>
            </a:r>
            <a:r>
              <a:rPr lang="en-US" sz="6000" b="1" dirty="0" smtClean="0">
                <a:solidFill>
                  <a:srgbClr val="FF0000"/>
                </a:solidFill>
              </a:rPr>
              <a:t>4 </a:t>
            </a: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novels featuring Holmes.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26">
            <a:off x="5066121" y="475775"/>
            <a:ext cx="3359804" cy="3236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1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4"/>
            <a:ext cx="5631766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Whose?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20615" y="4267200"/>
            <a:ext cx="6682154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The stories are told by </a:t>
            </a:r>
            <a:r>
              <a:rPr lang="en-US" sz="6000" b="1" dirty="0" smtClean="0">
                <a:solidFill>
                  <a:srgbClr val="FF0000"/>
                </a:solidFill>
              </a:rPr>
              <a:t>Holmes’s</a:t>
            </a: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 friend, Dr. Watson.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824">
            <a:off x="6109957" y="525466"/>
            <a:ext cx="2027648" cy="351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5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4"/>
            <a:ext cx="5631766" cy="227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Adjective </a:t>
            </a:r>
          </a:p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6BB1C9">
                    <a:lumMod val="75000"/>
                  </a:srgbClr>
                </a:solidFill>
              </a:rPr>
              <a:t>test frame</a:t>
            </a:r>
            <a:endParaRPr lang="en-US" sz="9600" b="1" dirty="0">
              <a:solidFill>
                <a:srgbClr val="6BB1C9">
                  <a:lumMod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27386" y="3897984"/>
            <a:ext cx="6154615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6BB1C9">
                    <a:lumMod val="50000"/>
                  </a:srgbClr>
                </a:solidFill>
              </a:rPr>
              <a:t>The _____ thing or person is very _____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917">
            <a:off x="6296557" y="338521"/>
            <a:ext cx="2194560" cy="357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6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551</Words>
  <Application>Microsoft Office PowerPoint</Application>
  <PresentationFormat>On-screen Show (4:3)</PresentationFormat>
  <Paragraphs>104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Benguiat Frisky</vt:lpstr>
      <vt:lpstr>Keypunch</vt:lpstr>
      <vt:lpstr>Paddington</vt:lpstr>
      <vt:lpstr>Tech</vt:lpstr>
      <vt:lpstr>Times New Roman</vt:lpstr>
      <vt:lpstr>Tw Cen MT</vt:lpstr>
      <vt:lpstr>VAGRounded BT</vt:lpstr>
      <vt:lpstr>Wingdings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Technologies</dc:creator>
  <cp:lastModifiedBy>Buiter, Becca</cp:lastModifiedBy>
  <cp:revision>89</cp:revision>
  <dcterms:created xsi:type="dcterms:W3CDTF">2001-06-26T13:50:40Z</dcterms:created>
  <dcterms:modified xsi:type="dcterms:W3CDTF">2015-11-12T02:30:48Z</dcterms:modified>
</cp:coreProperties>
</file>