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6" r:id="rId1"/>
    <p:sldMasterId id="2147483770" r:id="rId2"/>
    <p:sldMasterId id="2147483782" r:id="rId3"/>
  </p:sldMasterIdLst>
  <p:notesMasterIdLst>
    <p:notesMasterId r:id="rId35"/>
  </p:notesMasterIdLst>
  <p:handoutMasterIdLst>
    <p:handoutMasterId r:id="rId36"/>
  </p:handoutMasterIdLst>
  <p:sldIdLst>
    <p:sldId id="330" r:id="rId4"/>
    <p:sldId id="388" r:id="rId5"/>
    <p:sldId id="387" r:id="rId6"/>
    <p:sldId id="367" r:id="rId7"/>
    <p:sldId id="368" r:id="rId8"/>
    <p:sldId id="365" r:id="rId9"/>
    <p:sldId id="370" r:id="rId10"/>
    <p:sldId id="371" r:id="rId11"/>
    <p:sldId id="372" r:id="rId12"/>
    <p:sldId id="373" r:id="rId13"/>
    <p:sldId id="374" r:id="rId14"/>
    <p:sldId id="375" r:id="rId15"/>
    <p:sldId id="376" r:id="rId16"/>
    <p:sldId id="384" r:id="rId17"/>
    <p:sldId id="377" r:id="rId18"/>
    <p:sldId id="378" r:id="rId19"/>
    <p:sldId id="379" r:id="rId20"/>
    <p:sldId id="385" r:id="rId21"/>
    <p:sldId id="389" r:id="rId22"/>
    <p:sldId id="381" r:id="rId23"/>
    <p:sldId id="382" r:id="rId24"/>
    <p:sldId id="386" r:id="rId25"/>
    <p:sldId id="318" r:id="rId26"/>
    <p:sldId id="324" r:id="rId27"/>
    <p:sldId id="320" r:id="rId28"/>
    <p:sldId id="322" r:id="rId29"/>
    <p:sldId id="323" r:id="rId30"/>
    <p:sldId id="328" r:id="rId31"/>
    <p:sldId id="327" r:id="rId32"/>
    <p:sldId id="329" r:id="rId33"/>
    <p:sldId id="390" r:id="rId34"/>
  </p:sldIdLst>
  <p:sldSz cx="9144000" cy="6858000" type="screen4x3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Information Technologies" initials="IT" lastIdx="6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66"/>
    <a:srgbClr val="9900FF"/>
    <a:srgbClr val="9900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7" d="100"/>
          <a:sy n="67" d="100"/>
        </p:scale>
        <p:origin x="1392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38475" cy="465138"/>
          </a:xfrm>
          <a:prstGeom prst="rect">
            <a:avLst/>
          </a:prstGeom>
        </p:spPr>
        <p:txBody>
          <a:bodyPr vert="horz" lIns="91436" tIns="45718" rIns="91436" bIns="45718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36" tIns="45718" rIns="91436" bIns="45718" rtlCol="0"/>
          <a:lstStyle>
            <a:lvl1pPr algn="r">
              <a:defRPr sz="1200"/>
            </a:lvl1pPr>
          </a:lstStyle>
          <a:p>
            <a:fld id="{440A6D1E-EC5C-4324-B689-0C53B6AF0613}" type="datetimeFigureOut">
              <a:rPr lang="en-US" smtClean="0"/>
              <a:t>1/28/2016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8829675"/>
            <a:ext cx="3038475" cy="465138"/>
          </a:xfrm>
          <a:prstGeom prst="rect">
            <a:avLst/>
          </a:prstGeom>
        </p:spPr>
        <p:txBody>
          <a:bodyPr vert="horz" lIns="91436" tIns="45718" rIns="91436" bIns="45718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36" tIns="45718" rIns="91436" bIns="45718" rtlCol="0" anchor="b"/>
          <a:lstStyle>
            <a:lvl1pPr algn="r">
              <a:defRPr sz="1200"/>
            </a:lvl1pPr>
          </a:lstStyle>
          <a:p>
            <a:fld id="{FE02F007-657C-439C-88F3-AC7B8C08C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73594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3" tIns="46587" rIns="93173" bIns="46587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3" tIns="46587" rIns="93173" bIns="46587" rtlCol="0"/>
          <a:lstStyle>
            <a:lvl1pPr algn="r">
              <a:defRPr sz="1200"/>
            </a:lvl1pPr>
          </a:lstStyle>
          <a:p>
            <a:fld id="{BCE4BABF-190A-40DB-8C33-7CC7803409FA}" type="datetimeFigureOut">
              <a:rPr lang="en-US" smtClean="0"/>
              <a:t>1/28/2016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3" tIns="46587" rIns="93173" bIns="46587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3" tIns="46587" rIns="93173" bIns="46587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3" tIns="46587" rIns="93173" bIns="46587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3" tIns="46587" rIns="93173" bIns="46587" rtlCol="0" anchor="b"/>
          <a:lstStyle>
            <a:lvl1pPr algn="r">
              <a:defRPr sz="1200"/>
            </a:lvl1pPr>
          </a:lstStyle>
          <a:p>
            <a:fld id="{2EFB6442-4794-4890-9904-589E23C710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3379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53BE5AC-28F5-4A01-BE38-6C8244CC0A18}" type="slidenum">
              <a:rPr lang="en-US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02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27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Lizard: © iStockphoto.com/colematt</a:t>
            </a:r>
          </a:p>
          <a:p>
            <a:r>
              <a:rPr lang="en-US"/>
              <a:t>Theme: </a:t>
            </a:r>
          </a:p>
        </p:txBody>
      </p:sp>
    </p:spTree>
    <p:extLst>
      <p:ext uri="{BB962C8B-B14F-4D97-AF65-F5344CB8AC3E}">
        <p14:creationId xmlns:p14="http://schemas.microsoft.com/office/powerpoint/2010/main" val="30411056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DAE27F3-89F6-433F-BD12-91177C6BABB5}" type="slidenum">
              <a:rPr lang="en-US"/>
              <a:pPr/>
              <a:t>25</a:t>
            </a:fld>
            <a:endParaRPr lang="en-US"/>
          </a:p>
        </p:txBody>
      </p:sp>
      <p:sp>
        <p:nvSpPr>
          <p:cNvPr id="206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68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True ______ requires true ______________!</a:t>
            </a:r>
          </a:p>
        </p:txBody>
      </p:sp>
    </p:spTree>
    <p:extLst>
      <p:ext uri="{BB962C8B-B14F-4D97-AF65-F5344CB8AC3E}">
        <p14:creationId xmlns:p14="http://schemas.microsoft.com/office/powerpoint/2010/main" val="42444024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C07E2A4-1789-4786-9D7F-901E76DC84A4}" type="slidenum">
              <a:rPr lang="en-US"/>
              <a:pPr/>
              <a:t>26</a:t>
            </a:fld>
            <a:endParaRPr lang="en-US"/>
          </a:p>
        </p:txBody>
      </p:sp>
      <p:sp>
        <p:nvSpPr>
          <p:cNvPr id="207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78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External conflict: ________ ______ vs. __________ _______</a:t>
            </a:r>
          </a:p>
          <a:p>
            <a:r>
              <a:rPr lang="en-US"/>
              <a:t>Internal conflict: ________ to ____ ____ vs. _______ _________</a:t>
            </a:r>
          </a:p>
        </p:txBody>
      </p:sp>
    </p:spTree>
    <p:extLst>
      <p:ext uri="{BB962C8B-B14F-4D97-AF65-F5344CB8AC3E}">
        <p14:creationId xmlns:p14="http://schemas.microsoft.com/office/powerpoint/2010/main" val="23432520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8E472B0-53B8-414B-B5F4-0ACB092F4D4A}" type="slidenum">
              <a:rPr lang="en-US"/>
              <a:pPr/>
              <a:t>29</a:t>
            </a:fld>
            <a:endParaRPr lang="en-US"/>
          </a:p>
        </p:txBody>
      </p:sp>
      <p:sp>
        <p:nvSpPr>
          <p:cNvPr id="181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1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Photo of Amy Carmichael/Wikipedia/public domain</a:t>
            </a:r>
          </a:p>
          <a:p>
            <a:r>
              <a:rPr lang="en-US"/>
              <a:t>(website not needed in acknowledgement) http://en.wikipedia.org/wiki/File:Amy_Carmichael_with_children.jpg</a:t>
            </a:r>
          </a:p>
        </p:txBody>
      </p:sp>
    </p:spTree>
    <p:extLst>
      <p:ext uri="{BB962C8B-B14F-4D97-AF65-F5344CB8AC3E}">
        <p14:creationId xmlns:p14="http://schemas.microsoft.com/office/powerpoint/2010/main" val="194182718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FA43C5F-7003-490E-9DCA-10FADE715FA7}" type="slidenum">
              <a:rPr lang="en-US"/>
              <a:pPr/>
              <a:t>30</a:t>
            </a:fld>
            <a:endParaRPr lang="en-US"/>
          </a:p>
        </p:txBody>
      </p:sp>
      <p:sp>
        <p:nvSpPr>
          <p:cNvPr id="210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0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Verses that show the importance of love in service: </a:t>
            </a:r>
          </a:p>
        </p:txBody>
      </p:sp>
    </p:spTree>
    <p:extLst>
      <p:ext uri="{BB962C8B-B14F-4D97-AF65-F5344CB8AC3E}">
        <p14:creationId xmlns:p14="http://schemas.microsoft.com/office/powerpoint/2010/main" val="9844414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1C8D9FF-A30D-415F-91B3-57A891972BB1}" type="slidenum">
              <a:rPr lang="en-US">
                <a:solidFill>
                  <a:prstClr val="black"/>
                </a:solidFill>
              </a:rPr>
              <a:pPr/>
              <a:t>31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488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88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Uncle Abner: guided by ___________</a:t>
            </a:r>
          </a:p>
          <a:p>
            <a:r>
              <a:rPr lang="en-US"/>
              <a:t>Randolph: guided by _____</a:t>
            </a:r>
          </a:p>
        </p:txBody>
      </p:sp>
    </p:spTree>
    <p:extLst>
      <p:ext uri="{BB962C8B-B14F-4D97-AF65-F5344CB8AC3E}">
        <p14:creationId xmlns:p14="http://schemas.microsoft.com/office/powerpoint/2010/main" val="12526200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53BE5AC-28F5-4A01-BE38-6C8244CC0A18}" type="slidenum">
              <a:rPr lang="en-US">
                <a:solidFill>
                  <a:prstClr val="black"/>
                </a:solidFill>
              </a:rPr>
              <a:pPr/>
              <a:t>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02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27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Lizard: © iStockphoto.com/colematt</a:t>
            </a:r>
          </a:p>
          <a:p>
            <a:r>
              <a:rPr lang="en-US"/>
              <a:t>Theme: </a:t>
            </a:r>
          </a:p>
        </p:txBody>
      </p:sp>
    </p:spTree>
    <p:extLst>
      <p:ext uri="{BB962C8B-B14F-4D97-AF65-F5344CB8AC3E}">
        <p14:creationId xmlns:p14="http://schemas.microsoft.com/office/powerpoint/2010/main" val="15419512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0810C4B-4700-4B89-ACA0-D5FF7B873CBD}" type="slidenum">
              <a:rPr lang="en-US"/>
              <a:pPr/>
              <a:t>7</a:t>
            </a:fld>
            <a:endParaRPr lang="en-US" dirty="0"/>
          </a:p>
        </p:txBody>
      </p:sp>
      <p:sp>
        <p:nvSpPr>
          <p:cNvPr id="187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7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r>
              <a:rPr lang="en-US" dirty="0"/>
              <a:t>Student Guide A Activity</a:t>
            </a:r>
          </a:p>
          <a:p>
            <a:r>
              <a:rPr lang="en-US" dirty="0"/>
              <a:t>Answer to About the Essay Question 4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Ship, business man, map, queen: clipart.com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Map, &amp; Queen: Clipart.com</a:t>
            </a:r>
          </a:p>
        </p:txBody>
      </p:sp>
    </p:spTree>
    <p:extLst>
      <p:ext uri="{BB962C8B-B14F-4D97-AF65-F5344CB8AC3E}">
        <p14:creationId xmlns:p14="http://schemas.microsoft.com/office/powerpoint/2010/main" val="13155982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0810C4B-4700-4B89-ACA0-D5FF7B873CBD}" type="slidenum">
              <a:rPr lang="en-US"/>
              <a:pPr/>
              <a:t>8</a:t>
            </a:fld>
            <a:endParaRPr lang="en-US" dirty="0"/>
          </a:p>
        </p:txBody>
      </p:sp>
      <p:sp>
        <p:nvSpPr>
          <p:cNvPr id="187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7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r>
              <a:rPr lang="en-US" dirty="0"/>
              <a:t>Student Guide A Activity</a:t>
            </a:r>
          </a:p>
          <a:p>
            <a:r>
              <a:rPr lang="en-US" dirty="0"/>
              <a:t>Answer to About the Essay Question 4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Ship, business man, map, queen: clipart.com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Map, &amp; Queen: Clipart.com</a:t>
            </a:r>
          </a:p>
        </p:txBody>
      </p:sp>
    </p:spTree>
    <p:extLst>
      <p:ext uri="{BB962C8B-B14F-4D97-AF65-F5344CB8AC3E}">
        <p14:creationId xmlns:p14="http://schemas.microsoft.com/office/powerpoint/2010/main" val="46926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53BE5AC-28F5-4A01-BE38-6C8244CC0A18}" type="slidenum">
              <a:rPr lang="en-US">
                <a:solidFill>
                  <a:prstClr val="black"/>
                </a:solidFill>
              </a:rPr>
              <a:pPr/>
              <a:t>18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02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27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Lizard: © iStockphoto.com/colematt</a:t>
            </a:r>
          </a:p>
          <a:p>
            <a:r>
              <a:rPr lang="en-US"/>
              <a:t>Theme: </a:t>
            </a:r>
          </a:p>
        </p:txBody>
      </p:sp>
    </p:spTree>
    <p:extLst>
      <p:ext uri="{BB962C8B-B14F-4D97-AF65-F5344CB8AC3E}">
        <p14:creationId xmlns:p14="http://schemas.microsoft.com/office/powerpoint/2010/main" val="40463906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53BE5AC-28F5-4A01-BE38-6C8244CC0A18}" type="slidenum">
              <a:rPr lang="en-US">
                <a:solidFill>
                  <a:prstClr val="black"/>
                </a:solidFill>
              </a:rPr>
              <a:pPr/>
              <a:t>19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02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27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Lizard: © iStockphoto.com/colematt</a:t>
            </a:r>
          </a:p>
          <a:p>
            <a:r>
              <a:rPr lang="en-US"/>
              <a:t>Theme: </a:t>
            </a:r>
          </a:p>
        </p:txBody>
      </p:sp>
    </p:spTree>
    <p:extLst>
      <p:ext uri="{BB962C8B-B14F-4D97-AF65-F5344CB8AC3E}">
        <p14:creationId xmlns:p14="http://schemas.microsoft.com/office/powerpoint/2010/main" val="18807559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EF6D25F-7D58-4873-856C-B760507D958D}" type="slidenum">
              <a:rPr lang="en-US"/>
              <a:pPr/>
              <a:t>21</a:t>
            </a:fld>
            <a:endParaRPr lang="en-US"/>
          </a:p>
        </p:txBody>
      </p:sp>
      <p:sp>
        <p:nvSpPr>
          <p:cNvPr id="188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84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School building = _______ </a:t>
            </a:r>
            <a:r>
              <a:rPr lang="en-US">
                <a:sym typeface="Wingdings" pitchFamily="2" charset="2"/>
              </a:rPr>
              <a:t> ___________ outward appearances of the __________</a:t>
            </a:r>
            <a:endParaRPr lang="en-US"/>
          </a:p>
          <a:p>
            <a:endParaRPr lang="en-US"/>
          </a:p>
          <a:p>
            <a:r>
              <a:rPr lang="en-US"/>
              <a:t>Indian building: clipart.com</a:t>
            </a:r>
          </a:p>
        </p:txBody>
      </p:sp>
    </p:spTree>
    <p:extLst>
      <p:ext uri="{BB962C8B-B14F-4D97-AF65-F5344CB8AC3E}">
        <p14:creationId xmlns:p14="http://schemas.microsoft.com/office/powerpoint/2010/main" val="61284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F80CEEB-7CD4-4C65-81D9-C958B30E46E5}" type="slidenum">
              <a:rPr lang="en-US">
                <a:solidFill>
                  <a:prstClr val="black"/>
                </a:solidFill>
              </a:rPr>
              <a:pPr/>
              <a:t>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09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99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Contrasts:</a:t>
            </a:r>
          </a:p>
          <a:p>
            <a:r>
              <a:rPr lang="en-US"/>
              <a:t>British </a:t>
            </a:r>
            <a:r>
              <a:rPr lang="en-US">
                <a:sym typeface="Wingdings" pitchFamily="2" charset="2"/>
              </a:rPr>
              <a:t> ____________ colors = ____________ &amp; ___________</a:t>
            </a:r>
          </a:p>
          <a:p>
            <a:r>
              <a:rPr lang="en-US">
                <a:sym typeface="Wingdings" pitchFamily="2" charset="2"/>
              </a:rPr>
              <a:t>Indian  ___________ colors = _____________ &amp; __________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53950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702DEE7-C8FE-48CF-B9A0-D22569B339D4}" type="slidenum">
              <a:rPr lang="en-US"/>
              <a:pPr/>
              <a:t>23</a:t>
            </a:fld>
            <a:endParaRPr lang="en-US"/>
          </a:p>
        </p:txBody>
      </p:sp>
      <p:sp>
        <p:nvSpPr>
          <p:cNvPr id="205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58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Continue list . . .</a:t>
            </a:r>
          </a:p>
        </p:txBody>
      </p:sp>
    </p:spTree>
    <p:extLst>
      <p:ext uri="{BB962C8B-B14F-4D97-AF65-F5344CB8AC3E}">
        <p14:creationId xmlns:p14="http://schemas.microsoft.com/office/powerpoint/2010/main" val="33524459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CCF5E7-9B55-441D-A5CC-1463D0F666F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61143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72E32A7-4F29-4A6B-8588-116072C2DF6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91733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65A2D0-D896-4F67-A547-72AC0FC85E3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05706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4823DBF-FAF5-47EC-B9C1-7C50AC752C4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08897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5100E64-2676-4F31-816D-4BEE1D794DE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09276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DF81374-67DB-4B82-9CFA-F7F5EE42843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81413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B1804C0-1529-44E9-A1A2-1C07188F589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20893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D60E4BE-B0F7-40A5-B44B-3D166101148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58220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9BC34CF-4853-4F59-964C-DABD2C64ED7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315627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A858E6-41EE-44BE-8F14-44CA6843851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498834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AB5981C-B473-46CF-82C8-0FA030E51A0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70245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45BBA5-D484-40DF-B085-EAB5285E9D3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387134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A4847CE-F4B4-4A03-A5F1-404B1746F7B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81151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535D4C-65CE-4E96-A65B-508609C49E3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354183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0325EDA-8FA7-40FB-843F-D5B20B0CAE8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790524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4823DBF-FAF5-47EC-B9C1-7C50AC752C4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487888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5100E64-2676-4F31-816D-4BEE1D794DE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335198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DF81374-67DB-4B82-9CFA-F7F5EE42843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090697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B1804C0-1529-44E9-A1A2-1C07188F589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933221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D60E4BE-B0F7-40A5-B44B-3D166101148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355228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9BC34CF-4853-4F59-964C-DABD2C64ED7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30654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A858E6-41EE-44BE-8F14-44CA6843851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4570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1827BE-2C88-4429-8DF0-5B715609C55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765301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AB5981C-B473-46CF-82C8-0FA030E51A0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448694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A4847CE-F4B4-4A03-A5F1-404B1746F7B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119476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535D4C-65CE-4E96-A65B-508609C49E3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675451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0325EDA-8FA7-40FB-843F-D5B20B0CAE8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09993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472BD79-38E4-4252-8A11-3D924632F24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36614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74DD912-8B1A-4FCE-AD3F-ED264062E2B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5430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72BC5B-86D3-4912-8AB8-44E7A29548E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2830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954AE1-6471-4ACA-8236-16941510BDA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71949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CAC6B7-C77A-415B-B9B9-8CC28965E23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18593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561571-4ABA-4B55-9F33-F579B430E74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3767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400" b="0">
                <a:solidFill>
                  <a:schemeClr val="tx1"/>
                </a:solidFill>
                <a:latin typeface="+mn-lt"/>
              </a:defRPr>
            </a:lvl1pPr>
          </a:lstStyle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defRPr sz="1400" b="0">
                <a:solidFill>
                  <a:schemeClr val="tx1"/>
                </a:solidFill>
                <a:latin typeface="+mn-lt"/>
              </a:defRPr>
            </a:lvl1pPr>
          </a:lstStyle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400" b="0">
                <a:solidFill>
                  <a:schemeClr val="tx1"/>
                </a:solidFill>
                <a:latin typeface="+mn-lt"/>
              </a:defRPr>
            </a:lvl1pPr>
          </a:lstStyle>
          <a:p>
            <a:fld id="{E58AF086-DD96-4D79-9754-6E996AB5A77E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82196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400" b="0">
                <a:solidFill>
                  <a:schemeClr val="tx1"/>
                </a:solidFill>
                <a:latin typeface="+mn-lt"/>
              </a:defRPr>
            </a:lvl1pPr>
          </a:lstStyle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defRPr sz="1400" b="0">
                <a:solidFill>
                  <a:schemeClr val="tx1"/>
                </a:solidFill>
                <a:latin typeface="+mn-lt"/>
              </a:defRPr>
            </a:lvl1pPr>
          </a:lstStyle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400" b="0">
                <a:solidFill>
                  <a:schemeClr val="tx1"/>
                </a:solidFill>
                <a:latin typeface="+mn-lt"/>
              </a:defRPr>
            </a:lvl1pPr>
          </a:lstStyle>
          <a:p>
            <a:fld id="{43108E85-5970-4707-99D2-810BAB133FFC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47005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  <p:sldLayoutId id="2147483775" r:id="rId5"/>
    <p:sldLayoutId id="2147483776" r:id="rId6"/>
    <p:sldLayoutId id="2147483777" r:id="rId7"/>
    <p:sldLayoutId id="2147483778" r:id="rId8"/>
    <p:sldLayoutId id="2147483779" r:id="rId9"/>
    <p:sldLayoutId id="2147483780" r:id="rId10"/>
    <p:sldLayoutId id="2147483781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400" b="0">
                <a:solidFill>
                  <a:schemeClr val="tx1"/>
                </a:solidFill>
                <a:latin typeface="+mn-lt"/>
              </a:defRPr>
            </a:lvl1pPr>
          </a:lstStyle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defRPr sz="1400" b="0">
                <a:solidFill>
                  <a:schemeClr val="tx1"/>
                </a:solidFill>
                <a:latin typeface="+mn-lt"/>
              </a:defRPr>
            </a:lvl1pPr>
          </a:lstStyle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400" b="0">
                <a:solidFill>
                  <a:schemeClr val="tx1"/>
                </a:solidFill>
                <a:latin typeface="+mn-lt"/>
              </a:defRPr>
            </a:lvl1pPr>
          </a:lstStyle>
          <a:p>
            <a:fld id="{43108E85-5970-4707-99D2-810BAB133FFC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00131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3" r:id="rId1"/>
    <p:sldLayoutId id="2147483784" r:id="rId2"/>
    <p:sldLayoutId id="2147483785" r:id="rId3"/>
    <p:sldLayoutId id="2147483786" r:id="rId4"/>
    <p:sldLayoutId id="2147483787" r:id="rId5"/>
    <p:sldLayoutId id="2147483788" r:id="rId6"/>
    <p:sldLayoutId id="2147483789" r:id="rId7"/>
    <p:sldLayoutId id="2147483790" r:id="rId8"/>
    <p:sldLayoutId id="2147483791" r:id="rId9"/>
    <p:sldLayoutId id="2147483792" r:id="rId10"/>
    <p:sldLayoutId id="2147483793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40" name="Text Box 4"/>
          <p:cNvSpPr txBox="1">
            <a:spLocks noChangeArrowheads="1"/>
          </p:cNvSpPr>
          <p:nvPr/>
        </p:nvSpPr>
        <p:spPr bwMode="auto">
          <a:xfrm>
            <a:off x="2819400" y="2692063"/>
            <a:ext cx="4953000" cy="1818959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rgbClr val="202636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57150" indent="-57150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9144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3716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8288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2860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7432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2004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6576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41148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lnSpc>
                <a:spcPct val="85000"/>
              </a:lnSpc>
              <a:spcBef>
                <a:spcPct val="50000"/>
              </a:spcBef>
            </a:pPr>
            <a:r>
              <a:rPr lang="en-US" sz="3200" b="1" dirty="0" smtClean="0">
                <a:solidFill>
                  <a:srgbClr val="BAC1D6"/>
                </a:solidFill>
                <a:latin typeface="UniversCond" pitchFamily="34" charset="0"/>
              </a:rPr>
              <a:t>     </a:t>
            </a:r>
            <a:r>
              <a:rPr lang="en-US" sz="4400" b="1" dirty="0" smtClean="0">
                <a:solidFill>
                  <a:srgbClr val="BAC1D6"/>
                </a:solidFill>
                <a:latin typeface="UniversCond" pitchFamily="34" charset="0"/>
              </a:rPr>
              <a:t>Have out your poem, a pen, and a </a:t>
            </a:r>
            <a:r>
              <a:rPr lang="en-US" sz="4400" b="1" dirty="0" smtClean="0">
                <a:solidFill>
                  <a:srgbClr val="9900FF"/>
                </a:solidFill>
                <a:latin typeface="UniversCond" pitchFamily="34" charset="0"/>
              </a:rPr>
              <a:t>grading</a:t>
            </a:r>
            <a:r>
              <a:rPr lang="en-US" sz="4400" b="1" dirty="0" smtClean="0">
                <a:solidFill>
                  <a:srgbClr val="BAC1D6"/>
                </a:solidFill>
                <a:latin typeface="UniversCond" pitchFamily="34" charset="0"/>
              </a:rPr>
              <a:t> pen!</a:t>
            </a:r>
          </a:p>
        </p:txBody>
      </p:sp>
      <p:sp>
        <p:nvSpPr>
          <p:cNvPr id="142341" name="Text Box 5"/>
          <p:cNvSpPr txBox="1">
            <a:spLocks noChangeArrowheads="1"/>
          </p:cNvSpPr>
          <p:nvPr/>
        </p:nvSpPr>
        <p:spPr bwMode="auto">
          <a:xfrm>
            <a:off x="1828800" y="1676400"/>
            <a:ext cx="7315200" cy="1015663"/>
          </a:xfrm>
          <a:prstGeom prst="rect">
            <a:avLst/>
          </a:prstGeom>
          <a:noFill/>
          <a:ln>
            <a:noFill/>
          </a:ln>
          <a:effectLst>
            <a:outerShdw dist="63500" dir="3187806" algn="ctr" rotWithShape="0">
              <a:srgbClr val="2D221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6000" b="1" dirty="0" smtClean="0">
                <a:solidFill>
                  <a:srgbClr val="FFFF00"/>
                </a:solidFill>
                <a:latin typeface="Tekton Pro Ext" pitchFamily="34" charset="0"/>
              </a:rPr>
              <a:t>It’s Friday!</a:t>
            </a:r>
          </a:p>
        </p:txBody>
      </p:sp>
    </p:spTree>
    <p:extLst>
      <p:ext uri="{BB962C8B-B14F-4D97-AF65-F5344CB8AC3E}">
        <p14:creationId xmlns:p14="http://schemas.microsoft.com/office/powerpoint/2010/main" val="3295774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23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23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23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crystalinks.com/tajmahal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544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5883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www.hichinese.org/wp-content/uploads/2014/06/holi-color-festiv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18800" y="-228600"/>
            <a:ext cx="10862800" cy="7234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592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466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swagat.co.nz/wp-content/uploads/2012/03/indiancuisin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" y="-1"/>
            <a:ext cx="9120188" cy="6840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6787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0"/>
            <a:ext cx="67007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547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http://imgick.oregonlive.com/home/olive-media/width960/img/oregonian/photo/2014/10/10/-a73f1a941cf174d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902671" cy="708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0501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915" y="1"/>
            <a:ext cx="9160915" cy="6845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044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306" name="Group 10"/>
          <p:cNvGrpSpPr>
            <a:grpSpLocks/>
          </p:cNvGrpSpPr>
          <p:nvPr/>
        </p:nvGrpSpPr>
        <p:grpSpPr bwMode="auto">
          <a:xfrm>
            <a:off x="23813" y="-228601"/>
            <a:ext cx="9220200" cy="6915151"/>
            <a:chOff x="15" y="-144"/>
            <a:chExt cx="5808" cy="4356"/>
          </a:xfrm>
        </p:grpSpPr>
        <p:pic>
          <p:nvPicPr>
            <p:cNvPr id="55299" name="Picture 3" descr="1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" y="-144"/>
              <a:ext cx="5808" cy="4356"/>
            </a:xfrm>
            <a:prstGeom prst="rect">
              <a:avLst/>
            </a:prstGeom>
            <a:noFill/>
            <a:effectLst>
              <a:outerShdw dist="63500" dir="3187806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5300" name="Text Box 4"/>
            <p:cNvSpPr txBox="1">
              <a:spLocks noChangeArrowheads="1"/>
            </p:cNvSpPr>
            <p:nvPr/>
          </p:nvSpPr>
          <p:spPr bwMode="auto">
            <a:xfrm>
              <a:off x="66" y="477"/>
              <a:ext cx="5616" cy="605"/>
            </a:xfrm>
            <a:prstGeom prst="rect">
              <a:avLst/>
            </a:prstGeom>
            <a:noFill/>
            <a:ln>
              <a:noFill/>
            </a:ln>
            <a:effectLst>
              <a:outerShdw dist="53882" dir="2700000" algn="ctr" rotWithShape="0">
                <a:srgbClr val="151F3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5700" b="1" dirty="0" smtClean="0">
                  <a:solidFill>
                    <a:srgbClr val="E9E3DF"/>
                  </a:solidFill>
                  <a:latin typeface="President" pitchFamily="66" charset="0"/>
                </a:rPr>
                <a:t>Autobiographical Essay</a:t>
              </a:r>
            </a:p>
          </p:txBody>
        </p:sp>
        <p:sp>
          <p:nvSpPr>
            <p:cNvPr id="55301" name="Text Box 5"/>
            <p:cNvSpPr txBox="1">
              <a:spLocks noChangeArrowheads="1"/>
            </p:cNvSpPr>
            <p:nvPr/>
          </p:nvSpPr>
          <p:spPr bwMode="auto">
            <a:xfrm>
              <a:off x="288" y="1344"/>
              <a:ext cx="5262" cy="1609"/>
            </a:xfrm>
            <a:prstGeom prst="rect">
              <a:avLst/>
            </a:prstGeom>
            <a:noFill/>
            <a:ln>
              <a:noFill/>
            </a:ln>
            <a:effectLst>
              <a:outerShdw dist="12700" algn="ctr" rotWithShape="0">
                <a:srgbClr val="BBC9D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4000" b="1" dirty="0" smtClean="0">
                  <a:solidFill>
                    <a:srgbClr val="304A49"/>
                  </a:solidFill>
                  <a:latin typeface="UniversCond" pitchFamily="34" charset="0"/>
                </a:rPr>
                <a:t>a short selection written by the author about his </a:t>
              </a:r>
              <a:r>
                <a:rPr lang="en-US" sz="4000" b="1" dirty="0" smtClean="0">
                  <a:solidFill>
                    <a:srgbClr val="002060"/>
                  </a:solidFill>
                  <a:latin typeface="UniversCond" pitchFamily="34" charset="0"/>
                </a:rPr>
                <a:t>experience(s) </a:t>
              </a:r>
              <a:r>
                <a:rPr lang="en-US" sz="4000" b="1" dirty="0" smtClean="0">
                  <a:solidFill>
                    <a:srgbClr val="304A49"/>
                  </a:solidFill>
                  <a:latin typeface="UniversCond" pitchFamily="34" charset="0"/>
                </a:rPr>
                <a:t>and focused on a particular event </a:t>
              </a:r>
              <a:br>
                <a:rPr lang="en-US" sz="4000" b="1" dirty="0" smtClean="0">
                  <a:solidFill>
                    <a:srgbClr val="304A49"/>
                  </a:solidFill>
                  <a:latin typeface="UniversCond" pitchFamily="34" charset="0"/>
                </a:rPr>
              </a:br>
              <a:r>
                <a:rPr lang="en-US" sz="4000" b="1" dirty="0" smtClean="0">
                  <a:solidFill>
                    <a:srgbClr val="304A49"/>
                  </a:solidFill>
                  <a:latin typeface="UniversCond" pitchFamily="34" charset="0"/>
                </a:rPr>
                <a:t>or happening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5860126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53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53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530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5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00" y="2819400"/>
            <a:ext cx="6400800" cy="19759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  <a:spcBef>
                <a:spcPct val="50000"/>
              </a:spcBef>
            </a:pPr>
            <a:r>
              <a:rPr lang="en-US" sz="4800" b="1" dirty="0">
                <a:solidFill>
                  <a:srgbClr val="BAC1D6"/>
                </a:solidFill>
                <a:latin typeface="UniversCond" pitchFamily="34" charset="0"/>
              </a:rPr>
              <a:t>Respect the </a:t>
            </a:r>
            <a:r>
              <a:rPr lang="en-US" sz="4800" b="1" dirty="0">
                <a:solidFill>
                  <a:srgbClr val="FFFF00"/>
                </a:solidFill>
                <a:latin typeface="UniversCond" pitchFamily="34" charset="0"/>
              </a:rPr>
              <a:t>cultural</a:t>
            </a:r>
            <a:r>
              <a:rPr lang="en-US" sz="4800" b="1" dirty="0">
                <a:solidFill>
                  <a:srgbClr val="BAC1D6"/>
                </a:solidFill>
                <a:latin typeface="UniversCond" pitchFamily="34" charset="0"/>
              </a:rPr>
              <a:t> and </a:t>
            </a:r>
            <a:r>
              <a:rPr lang="en-US" sz="4800" b="1" dirty="0">
                <a:solidFill>
                  <a:srgbClr val="FFFF00"/>
                </a:solidFill>
                <a:latin typeface="UniversCond" pitchFamily="34" charset="0"/>
              </a:rPr>
              <a:t>personal</a:t>
            </a:r>
            <a:r>
              <a:rPr lang="en-US" sz="4800" b="1" dirty="0">
                <a:solidFill>
                  <a:srgbClr val="BAC1D6"/>
                </a:solidFill>
                <a:latin typeface="UniversCond" pitchFamily="34" charset="0"/>
              </a:rPr>
              <a:t> identities of others</a:t>
            </a:r>
          </a:p>
        </p:txBody>
      </p:sp>
      <p:sp>
        <p:nvSpPr>
          <p:cNvPr id="3" name="Rectangle 2"/>
          <p:cNvSpPr/>
          <p:nvPr/>
        </p:nvSpPr>
        <p:spPr>
          <a:xfrm>
            <a:off x="3733800" y="1600200"/>
            <a:ext cx="2920992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6000" b="1" dirty="0">
                <a:solidFill>
                  <a:srgbClr val="E0CBA8"/>
                </a:solidFill>
                <a:latin typeface="UniversCond" pitchFamily="34" charset="0"/>
              </a:rPr>
              <a:t>Theme:</a:t>
            </a:r>
          </a:p>
        </p:txBody>
      </p:sp>
    </p:spTree>
    <p:extLst>
      <p:ext uri="{BB962C8B-B14F-4D97-AF65-F5344CB8AC3E}">
        <p14:creationId xmlns:p14="http://schemas.microsoft.com/office/powerpoint/2010/main" val="3828021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14600" y="2239625"/>
            <a:ext cx="8400105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5000"/>
              </a:lnSpc>
              <a:spcBef>
                <a:spcPct val="50000"/>
              </a:spcBef>
            </a:pPr>
            <a:r>
              <a:rPr lang="en-US" sz="4000" b="1" dirty="0" smtClean="0">
                <a:solidFill>
                  <a:srgbClr val="BAC1D6"/>
                </a:solidFill>
                <a:latin typeface="UniversCond" pitchFamily="34" charset="0"/>
              </a:rPr>
              <a:t>Have you ever                  experienced </a:t>
            </a:r>
            <a:r>
              <a:rPr lang="en-US" sz="4000" b="1" i="1" dirty="0" smtClean="0">
                <a:solidFill>
                  <a:srgbClr val="FFFF66"/>
                </a:solidFill>
                <a:latin typeface="UniversCond" pitchFamily="34" charset="0"/>
              </a:rPr>
              <a:t>prejudice</a:t>
            </a:r>
            <a:r>
              <a:rPr lang="en-US" sz="4000" b="1" dirty="0" smtClean="0">
                <a:solidFill>
                  <a:srgbClr val="BAC1D6"/>
                </a:solidFill>
                <a:latin typeface="UniversCond" pitchFamily="34" charset="0"/>
              </a:rPr>
              <a:t>?                           Take five minutes and               write a short paragraph                        about that experience.</a:t>
            </a:r>
            <a:endParaRPr lang="en-US" sz="4000" b="1" dirty="0">
              <a:solidFill>
                <a:srgbClr val="BAC1D6"/>
              </a:solidFill>
              <a:latin typeface="UniversCond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37085" y="1223962"/>
            <a:ext cx="377379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6000" b="1" dirty="0" smtClean="0">
                <a:solidFill>
                  <a:srgbClr val="E0CBA8"/>
                </a:solidFill>
                <a:latin typeface="UniversCond" pitchFamily="34" charset="0"/>
              </a:rPr>
              <a:t>Question:</a:t>
            </a:r>
            <a:endParaRPr lang="en-US" sz="6000" b="1" dirty="0">
              <a:solidFill>
                <a:srgbClr val="E0CBA8"/>
              </a:solidFill>
              <a:latin typeface="UniversCon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6568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0" y="2209800"/>
            <a:ext cx="7772400" cy="1470025"/>
          </a:xfrm>
        </p:spPr>
        <p:txBody>
          <a:bodyPr/>
          <a:lstStyle/>
          <a:p>
            <a:r>
              <a:rPr lang="en-US" sz="7200" b="1" dirty="0" smtClean="0">
                <a:solidFill>
                  <a:srgbClr val="9900FF"/>
                </a:solidFill>
              </a:rPr>
              <a:t>BAON Quiz</a:t>
            </a:r>
            <a:endParaRPr lang="en-US" sz="7200" b="1" dirty="0">
              <a:solidFill>
                <a:srgbClr val="9900FF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27425"/>
            <a:ext cx="6400800" cy="1752600"/>
          </a:xfrm>
        </p:spPr>
        <p:txBody>
          <a:bodyPr/>
          <a:lstStyle/>
          <a:p>
            <a:r>
              <a:rPr lang="en-US" dirty="0" smtClean="0"/>
              <a:t>Parent Signature?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0972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5894" name="Group 6"/>
          <p:cNvGrpSpPr>
            <a:grpSpLocks/>
          </p:cNvGrpSpPr>
          <p:nvPr/>
        </p:nvGrpSpPr>
        <p:grpSpPr bwMode="auto">
          <a:xfrm>
            <a:off x="-76200" y="-138113"/>
            <a:ext cx="9220200" cy="6915151"/>
            <a:chOff x="-48" y="-87"/>
            <a:chExt cx="5808" cy="4356"/>
          </a:xfrm>
        </p:grpSpPr>
        <p:pic>
          <p:nvPicPr>
            <p:cNvPr id="165891" name="Picture 3" descr="1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8" y="-87"/>
              <a:ext cx="5808" cy="4356"/>
            </a:xfrm>
            <a:prstGeom prst="rect">
              <a:avLst/>
            </a:prstGeom>
            <a:noFill/>
            <a:effectLst>
              <a:outerShdw dist="63500" dir="3187806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5892" name="Text Box 4"/>
            <p:cNvSpPr txBox="1">
              <a:spLocks noChangeArrowheads="1"/>
            </p:cNvSpPr>
            <p:nvPr/>
          </p:nvSpPr>
          <p:spPr bwMode="auto">
            <a:xfrm>
              <a:off x="66" y="537"/>
              <a:ext cx="5616" cy="567"/>
            </a:xfrm>
            <a:prstGeom prst="rect">
              <a:avLst/>
            </a:prstGeom>
            <a:noFill/>
            <a:ln>
              <a:noFill/>
            </a:ln>
            <a:effectLst>
              <a:outerShdw dist="53882" dir="2700000" algn="ctr" rotWithShape="0">
                <a:srgbClr val="151F3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5300" b="1" smtClean="0">
                  <a:solidFill>
                    <a:srgbClr val="E9E3DF"/>
                  </a:solidFill>
                  <a:latin typeface="President" pitchFamily="66" charset="0"/>
                </a:rPr>
                <a:t>First-Person Point of View</a:t>
              </a:r>
            </a:p>
          </p:txBody>
        </p:sp>
        <p:sp>
          <p:nvSpPr>
            <p:cNvPr id="165893" name="Text Box 5"/>
            <p:cNvSpPr txBox="1">
              <a:spLocks noChangeArrowheads="1"/>
            </p:cNvSpPr>
            <p:nvPr/>
          </p:nvSpPr>
          <p:spPr bwMode="auto">
            <a:xfrm>
              <a:off x="432" y="1344"/>
              <a:ext cx="4896" cy="1609"/>
            </a:xfrm>
            <a:prstGeom prst="rect">
              <a:avLst/>
            </a:prstGeom>
            <a:noFill/>
            <a:ln>
              <a:noFill/>
            </a:ln>
            <a:effectLst>
              <a:outerShdw dist="12700" algn="ctr" rotWithShape="0">
                <a:srgbClr val="BBC9D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4000" b="1" dirty="0" smtClean="0">
                  <a:solidFill>
                    <a:srgbClr val="304A49"/>
                  </a:solidFill>
                  <a:latin typeface="UniversCond" pitchFamily="34" charset="0"/>
                </a:rPr>
                <a:t>the point of view in which the author, as </a:t>
              </a:r>
              <a:r>
                <a:rPr lang="en-US" sz="4000" b="1" dirty="0" smtClean="0">
                  <a:solidFill>
                    <a:srgbClr val="002060"/>
                  </a:solidFill>
                  <a:latin typeface="UniversCond" pitchFamily="34" charset="0"/>
                </a:rPr>
                <a:t>one</a:t>
              </a:r>
              <a:r>
                <a:rPr lang="en-US" sz="4000" b="1" dirty="0" smtClean="0">
                  <a:solidFill>
                    <a:srgbClr val="304A49"/>
                  </a:solidFill>
                  <a:latin typeface="UniversCond" pitchFamily="34" charset="0"/>
                </a:rPr>
                <a:t> of the </a:t>
              </a:r>
              <a:r>
                <a:rPr lang="en-US" sz="4000" b="1" dirty="0" smtClean="0">
                  <a:solidFill>
                    <a:srgbClr val="002060"/>
                  </a:solidFill>
                  <a:latin typeface="UniversCond" pitchFamily="34" charset="0"/>
                </a:rPr>
                <a:t>characters</a:t>
              </a:r>
              <a:r>
                <a:rPr lang="en-US" sz="4000" b="1" dirty="0" smtClean="0">
                  <a:solidFill>
                    <a:srgbClr val="304A49"/>
                  </a:solidFill>
                  <a:latin typeface="UniversCond" pitchFamily="34" charset="0"/>
                </a:rPr>
                <a:t>, refers to </a:t>
              </a:r>
              <a:r>
                <a:rPr lang="en-US" sz="4000" b="1" dirty="0" smtClean="0">
                  <a:solidFill>
                    <a:srgbClr val="002060"/>
                  </a:solidFill>
                  <a:latin typeface="UniversCond" pitchFamily="34" charset="0"/>
                </a:rPr>
                <a:t>himself </a:t>
              </a:r>
              <a:r>
                <a:rPr lang="en-US" sz="4000" b="1" dirty="0" smtClean="0">
                  <a:solidFill>
                    <a:srgbClr val="304A49"/>
                  </a:solidFill>
                  <a:latin typeface="UniversCond" pitchFamily="34" charset="0"/>
                </a:rPr>
                <a:t>throughout the piece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965991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750" name="Picture 6" descr="27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9749" name="Rectangle 5"/>
          <p:cNvSpPr>
            <a:spLocks noChangeArrowheads="1"/>
          </p:cNvSpPr>
          <p:nvPr/>
        </p:nvSpPr>
        <p:spPr bwMode="auto">
          <a:xfrm>
            <a:off x="533400" y="1524000"/>
            <a:ext cx="8077200" cy="990600"/>
          </a:xfrm>
          <a:prstGeom prst="rect">
            <a:avLst/>
          </a:prstGeom>
          <a:solidFill>
            <a:srgbClr val="5C325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3800" b="1" smtClean="0">
              <a:solidFill>
                <a:srgbClr val="F9DFCB"/>
              </a:solidFill>
              <a:latin typeface="UniversCond" pitchFamily="34" charset="0"/>
            </a:endParaRPr>
          </a:p>
        </p:txBody>
      </p:sp>
      <p:sp>
        <p:nvSpPr>
          <p:cNvPr id="159746" name="Text Box 2"/>
          <p:cNvSpPr txBox="1">
            <a:spLocks noChangeArrowheads="1"/>
          </p:cNvSpPr>
          <p:nvPr/>
        </p:nvSpPr>
        <p:spPr bwMode="auto">
          <a:xfrm>
            <a:off x="1828800" y="2667000"/>
            <a:ext cx="6553200" cy="1858201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rgbClr val="2A203A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57150" indent="-57150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9144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3716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8288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2860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7432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2004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6576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41148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lnSpc>
                <a:spcPct val="85000"/>
              </a:lnSpc>
              <a:spcBef>
                <a:spcPct val="50000"/>
              </a:spcBef>
            </a:pPr>
            <a:r>
              <a:rPr lang="en-US" sz="4500" b="1" dirty="0" smtClean="0">
                <a:solidFill>
                  <a:srgbClr val="E4D7BC"/>
                </a:solidFill>
                <a:latin typeface="UniversCond" pitchFamily="34" charset="0"/>
              </a:rPr>
              <a:t>changing </a:t>
            </a:r>
            <a:r>
              <a:rPr lang="en-US" sz="4500" b="1" dirty="0" smtClean="0">
                <a:solidFill>
                  <a:srgbClr val="FFFF00"/>
                </a:solidFill>
                <a:latin typeface="UniversCond" pitchFamily="34" charset="0"/>
              </a:rPr>
              <a:t>outward </a:t>
            </a:r>
            <a:r>
              <a:rPr lang="en-US" sz="4500" b="1" dirty="0" smtClean="0">
                <a:solidFill>
                  <a:srgbClr val="E4D7BC"/>
                </a:solidFill>
                <a:latin typeface="UniversCond" pitchFamily="34" charset="0"/>
              </a:rPr>
              <a:t>appearances of the </a:t>
            </a:r>
            <a:r>
              <a:rPr lang="en-US" sz="4500" b="1" dirty="0" smtClean="0">
                <a:solidFill>
                  <a:srgbClr val="FFFF00"/>
                </a:solidFill>
                <a:latin typeface="UniversCond" pitchFamily="34" charset="0"/>
              </a:rPr>
              <a:t>culture</a:t>
            </a:r>
          </a:p>
        </p:txBody>
      </p:sp>
      <p:sp>
        <p:nvSpPr>
          <p:cNvPr id="159747" name="Text Box 3"/>
          <p:cNvSpPr txBox="1">
            <a:spLocks noChangeArrowheads="1"/>
          </p:cNvSpPr>
          <p:nvPr/>
        </p:nvSpPr>
        <p:spPr bwMode="auto">
          <a:xfrm>
            <a:off x="762000" y="1584325"/>
            <a:ext cx="8001000" cy="777875"/>
          </a:xfrm>
          <a:prstGeom prst="rect">
            <a:avLst/>
          </a:prstGeom>
          <a:noFill/>
          <a:ln>
            <a:noFill/>
          </a:ln>
          <a:effectLst>
            <a:outerShdw dist="63500" dir="3187806" algn="ctr" rotWithShape="0">
              <a:srgbClr val="45254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500" b="1" smtClean="0">
                <a:solidFill>
                  <a:srgbClr val="C99BC2"/>
                </a:solidFill>
                <a:latin typeface="UniversCond" pitchFamily="34" charset="0"/>
              </a:rPr>
              <a:t>School building = symbol</a:t>
            </a:r>
          </a:p>
        </p:txBody>
      </p:sp>
      <p:sp>
        <p:nvSpPr>
          <p:cNvPr id="159748" name="AutoShape 4"/>
          <p:cNvSpPr>
            <a:spLocks noChangeArrowheads="1"/>
          </p:cNvSpPr>
          <p:nvPr/>
        </p:nvSpPr>
        <p:spPr bwMode="auto">
          <a:xfrm rot="16200000">
            <a:off x="990600" y="2667000"/>
            <a:ext cx="762000" cy="762000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E4D7BC"/>
          </a:solidFill>
          <a:ln>
            <a:noFill/>
          </a:ln>
          <a:effectLst>
            <a:outerShdw dist="53882" dir="2700000" algn="ctr" rotWithShape="0">
              <a:srgbClr val="2A203A"/>
            </a:outerShdw>
          </a:effectLst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>
              <a:spcBef>
                <a:spcPct val="50000"/>
              </a:spcBef>
            </a:pPr>
            <a:endParaRPr lang="en-US" sz="3800" b="1" smtClean="0">
              <a:solidFill>
                <a:srgbClr val="F9DFCB"/>
              </a:solidFill>
              <a:latin typeface="UniversCon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8440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9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597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974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40" name="Rectangle 8"/>
          <p:cNvSpPr>
            <a:spLocks noChangeArrowheads="1"/>
          </p:cNvSpPr>
          <p:nvPr/>
        </p:nvSpPr>
        <p:spPr bwMode="auto">
          <a:xfrm>
            <a:off x="5398008" y="3169152"/>
            <a:ext cx="3733800" cy="1708160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r>
              <a:rPr lang="en-US" sz="3500" b="1" dirty="0" smtClean="0">
                <a:solidFill>
                  <a:srgbClr val="D6BED4"/>
                </a:solidFill>
                <a:latin typeface="UniversCond" pitchFamily="34" charset="0"/>
              </a:rPr>
              <a:t>colors = </a:t>
            </a:r>
            <a:r>
              <a:rPr lang="en-US" sz="3500" b="1" dirty="0" smtClean="0">
                <a:solidFill>
                  <a:srgbClr val="FFFF00"/>
                </a:solidFill>
                <a:latin typeface="UniversCond" pitchFamily="34" charset="0"/>
              </a:rPr>
              <a:t>happiness </a:t>
            </a:r>
            <a:br>
              <a:rPr lang="en-US" sz="3500" b="1" dirty="0" smtClean="0">
                <a:solidFill>
                  <a:srgbClr val="FFFF00"/>
                </a:solidFill>
                <a:latin typeface="UniversCond" pitchFamily="34" charset="0"/>
              </a:rPr>
            </a:br>
            <a:r>
              <a:rPr lang="en-US" sz="3500" b="1" dirty="0" smtClean="0">
                <a:solidFill>
                  <a:srgbClr val="D6BED4"/>
                </a:solidFill>
                <a:latin typeface="UniversCond" pitchFamily="34" charset="0"/>
              </a:rPr>
              <a:t>&amp; </a:t>
            </a:r>
            <a:r>
              <a:rPr lang="en-US" sz="3500" b="1" dirty="0" smtClean="0">
                <a:solidFill>
                  <a:srgbClr val="FFFF00"/>
                </a:solidFill>
                <a:latin typeface="UniversCond" pitchFamily="34" charset="0"/>
              </a:rPr>
              <a:t>familiarity</a:t>
            </a:r>
            <a:endParaRPr lang="en-US" sz="3500" b="1" dirty="0" smtClean="0">
              <a:solidFill>
                <a:srgbClr val="FFFF00"/>
              </a:solidFill>
              <a:latin typeface="UniversCond" pitchFamily="34" charset="0"/>
              <a:sym typeface="Wingdings" pitchFamily="2" charset="2"/>
            </a:endParaRPr>
          </a:p>
        </p:txBody>
      </p:sp>
      <p:sp>
        <p:nvSpPr>
          <p:cNvPr id="197641" name="Rectangle 9"/>
          <p:cNvSpPr>
            <a:spLocks noChangeArrowheads="1"/>
          </p:cNvSpPr>
          <p:nvPr/>
        </p:nvSpPr>
        <p:spPr bwMode="auto">
          <a:xfrm>
            <a:off x="4781550" y="2689225"/>
            <a:ext cx="3905250" cy="625475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r>
              <a:rPr lang="en-US" sz="3500" b="1" dirty="0" smtClean="0">
                <a:solidFill>
                  <a:srgbClr val="D6BED4"/>
                </a:solidFill>
                <a:latin typeface="UniversCond" pitchFamily="34" charset="0"/>
                <a:sym typeface="Wingdings" pitchFamily="2" charset="2"/>
              </a:rPr>
              <a:t></a:t>
            </a:r>
            <a:r>
              <a:rPr lang="en-US" sz="3500" b="1" dirty="0" smtClean="0">
                <a:solidFill>
                  <a:srgbClr val="D6BED4"/>
                </a:solidFill>
                <a:latin typeface="UniversCond" pitchFamily="34" charset="0"/>
              </a:rPr>
              <a:t> bright </a:t>
            </a:r>
            <a:endParaRPr lang="en-US" sz="3500" b="1" dirty="0" smtClean="0">
              <a:solidFill>
                <a:srgbClr val="D6BED4"/>
              </a:solidFill>
              <a:latin typeface="UniversCond" pitchFamily="34" charset="0"/>
              <a:sym typeface="Wingdings" pitchFamily="2" charset="2"/>
            </a:endParaRPr>
          </a:p>
        </p:txBody>
      </p:sp>
      <p:sp>
        <p:nvSpPr>
          <p:cNvPr id="197642" name="Rectangle 10"/>
          <p:cNvSpPr>
            <a:spLocks noChangeArrowheads="1"/>
          </p:cNvSpPr>
          <p:nvPr/>
        </p:nvSpPr>
        <p:spPr bwMode="auto">
          <a:xfrm>
            <a:off x="5638800" y="1995488"/>
            <a:ext cx="2362200" cy="671512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 algn="ctr"/>
            <a:r>
              <a:rPr lang="en-US" sz="3800" b="1" dirty="0" smtClean="0">
                <a:solidFill>
                  <a:srgbClr val="FFFF66"/>
                </a:solidFill>
                <a:latin typeface="UniversCond" pitchFamily="34" charset="0"/>
              </a:rPr>
              <a:t>Indian</a:t>
            </a:r>
            <a:endParaRPr lang="en-US" sz="3800" b="1" dirty="0" smtClean="0">
              <a:solidFill>
                <a:srgbClr val="FFFF66"/>
              </a:solidFill>
              <a:latin typeface="UniversCond" pitchFamily="34" charset="0"/>
              <a:sym typeface="Wingdings" pitchFamily="2" charset="2"/>
            </a:endParaRPr>
          </a:p>
        </p:txBody>
      </p:sp>
      <p:sp>
        <p:nvSpPr>
          <p:cNvPr id="197643" name="Rectangle 11"/>
          <p:cNvSpPr>
            <a:spLocks noChangeArrowheads="1"/>
          </p:cNvSpPr>
          <p:nvPr/>
        </p:nvSpPr>
        <p:spPr bwMode="auto">
          <a:xfrm>
            <a:off x="447675" y="2667000"/>
            <a:ext cx="3228975" cy="625475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r>
              <a:rPr lang="en-US" sz="3500" b="1" dirty="0" smtClean="0">
                <a:solidFill>
                  <a:srgbClr val="D6BED4"/>
                </a:solidFill>
                <a:latin typeface="UniversCond" pitchFamily="34" charset="0"/>
                <a:sym typeface="Wingdings" pitchFamily="2" charset="2"/>
              </a:rPr>
              <a:t></a:t>
            </a:r>
            <a:r>
              <a:rPr lang="en-US" sz="3500" b="1" dirty="0" smtClean="0">
                <a:solidFill>
                  <a:srgbClr val="D6BED4"/>
                </a:solidFill>
                <a:latin typeface="UniversCond" pitchFamily="34" charset="0"/>
              </a:rPr>
              <a:t> dark </a:t>
            </a:r>
            <a:endParaRPr lang="en-US" sz="3500" b="1" dirty="0" smtClean="0">
              <a:solidFill>
                <a:srgbClr val="D6BED4"/>
              </a:solidFill>
              <a:latin typeface="UniversCond" pitchFamily="34" charset="0"/>
              <a:sym typeface="Wingdings" pitchFamily="2" charset="2"/>
            </a:endParaRPr>
          </a:p>
        </p:txBody>
      </p:sp>
      <p:sp>
        <p:nvSpPr>
          <p:cNvPr id="197644" name="Rectangle 12"/>
          <p:cNvSpPr>
            <a:spLocks noChangeArrowheads="1"/>
          </p:cNvSpPr>
          <p:nvPr/>
        </p:nvSpPr>
        <p:spPr bwMode="auto">
          <a:xfrm>
            <a:off x="1295400" y="1995488"/>
            <a:ext cx="1905000" cy="671512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en-US" sz="3800" b="1" dirty="0" smtClean="0">
                <a:solidFill>
                  <a:srgbClr val="FFFF66"/>
                </a:solidFill>
                <a:latin typeface="UniversCond" pitchFamily="34" charset="0"/>
              </a:rPr>
              <a:t>British</a:t>
            </a:r>
            <a:endParaRPr lang="en-US" sz="3800" b="1" dirty="0" smtClean="0">
              <a:solidFill>
                <a:srgbClr val="FFFF66"/>
              </a:solidFill>
              <a:latin typeface="UniversCond" pitchFamily="34" charset="0"/>
              <a:sym typeface="Wingdings" pitchFamily="2" charset="2"/>
            </a:endParaRPr>
          </a:p>
        </p:txBody>
      </p:sp>
      <p:sp>
        <p:nvSpPr>
          <p:cNvPr id="197645" name="Rectangle 13"/>
          <p:cNvSpPr>
            <a:spLocks noChangeArrowheads="1"/>
          </p:cNvSpPr>
          <p:nvPr/>
        </p:nvSpPr>
        <p:spPr bwMode="auto">
          <a:xfrm>
            <a:off x="971550" y="3163882"/>
            <a:ext cx="3810000" cy="1708160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r>
              <a:rPr lang="en-US" sz="3500" b="1" dirty="0" smtClean="0">
                <a:solidFill>
                  <a:srgbClr val="D6BED4"/>
                </a:solidFill>
                <a:latin typeface="UniversCond" pitchFamily="34" charset="0"/>
              </a:rPr>
              <a:t>colors = </a:t>
            </a:r>
            <a:r>
              <a:rPr lang="en-US" sz="3500" b="1" dirty="0" smtClean="0">
                <a:solidFill>
                  <a:srgbClr val="FFFF00"/>
                </a:solidFill>
                <a:latin typeface="UniversCond" pitchFamily="34" charset="0"/>
              </a:rPr>
              <a:t>constraint </a:t>
            </a:r>
            <a:br>
              <a:rPr lang="en-US" sz="3500" b="1" dirty="0" smtClean="0">
                <a:solidFill>
                  <a:srgbClr val="FFFF00"/>
                </a:solidFill>
                <a:latin typeface="UniversCond" pitchFamily="34" charset="0"/>
              </a:rPr>
            </a:br>
            <a:r>
              <a:rPr lang="en-US" sz="3500" b="1" dirty="0" smtClean="0">
                <a:solidFill>
                  <a:srgbClr val="D6BED4"/>
                </a:solidFill>
                <a:latin typeface="UniversCond" pitchFamily="34" charset="0"/>
              </a:rPr>
              <a:t>&amp; </a:t>
            </a:r>
            <a:r>
              <a:rPr lang="en-US" sz="3500" b="1" dirty="0" smtClean="0">
                <a:solidFill>
                  <a:srgbClr val="FFFF00"/>
                </a:solidFill>
                <a:latin typeface="UniversCond" pitchFamily="34" charset="0"/>
              </a:rPr>
              <a:t>unnaturalness</a:t>
            </a:r>
            <a:r>
              <a:rPr lang="en-US" sz="3500" b="1" dirty="0" smtClean="0">
                <a:solidFill>
                  <a:srgbClr val="FFFF00"/>
                </a:solidFill>
                <a:latin typeface="UniversCond" pitchFamily="34" charset="0"/>
                <a:sym typeface="Wingdings" pitchFamily="2" charset="2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86892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76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76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76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76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76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76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976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76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76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7640" grpId="0"/>
      <p:bldP spid="197641" grpId="0"/>
      <p:bldP spid="19764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AutoShape 2"/>
          <p:cNvSpPr>
            <a:spLocks noChangeArrowheads="1"/>
          </p:cNvSpPr>
          <p:nvPr/>
        </p:nvSpPr>
        <p:spPr bwMode="auto">
          <a:xfrm>
            <a:off x="4495800" y="4419600"/>
            <a:ext cx="533400" cy="533400"/>
          </a:xfrm>
          <a:prstGeom prst="downArrow">
            <a:avLst>
              <a:gd name="adj1" fmla="val 50000"/>
              <a:gd name="adj2" fmla="val 25000"/>
            </a:avLst>
          </a:prstGeom>
          <a:noFill/>
          <a:ln>
            <a:noFill/>
          </a:ln>
          <a:effectLst>
            <a:outerShdw dist="53882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3800" b="1" smtClean="0">
              <a:solidFill>
                <a:srgbClr val="F9DFCB"/>
              </a:solidFill>
              <a:latin typeface="UniversCond" pitchFamily="34" charset="0"/>
            </a:endParaRPr>
          </a:p>
        </p:txBody>
      </p:sp>
      <p:sp>
        <p:nvSpPr>
          <p:cNvPr id="167941" name="Text Box 5"/>
          <p:cNvSpPr txBox="1">
            <a:spLocks noChangeArrowheads="1"/>
          </p:cNvSpPr>
          <p:nvPr/>
        </p:nvSpPr>
        <p:spPr bwMode="auto">
          <a:xfrm>
            <a:off x="-152400" y="1386342"/>
            <a:ext cx="5372100" cy="701675"/>
          </a:xfrm>
          <a:prstGeom prst="rect">
            <a:avLst/>
          </a:prstGeom>
          <a:noFill/>
          <a:ln>
            <a:noFill/>
          </a:ln>
          <a:effectLst>
            <a:outerShdw dist="74053" dir="1857825" algn="ctr" rotWithShape="0">
              <a:srgbClr val="3D2F4F">
                <a:alpha val="2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 b="1" i="1" smtClean="0">
                <a:solidFill>
                  <a:srgbClr val="BAC1D6"/>
                </a:solidFill>
                <a:latin typeface="UniversCond" pitchFamily="34" charset="0"/>
              </a:rPr>
              <a:t>British Teachers</a:t>
            </a:r>
          </a:p>
        </p:txBody>
      </p:sp>
      <p:sp>
        <p:nvSpPr>
          <p:cNvPr id="167942" name="Text Box 6"/>
          <p:cNvSpPr txBox="1">
            <a:spLocks noChangeArrowheads="1"/>
          </p:cNvSpPr>
          <p:nvPr/>
        </p:nvSpPr>
        <p:spPr bwMode="auto">
          <a:xfrm>
            <a:off x="481013" y="2257425"/>
            <a:ext cx="8248650" cy="3451714"/>
          </a:xfrm>
          <a:prstGeom prst="rect">
            <a:avLst/>
          </a:prstGeom>
          <a:noFill/>
          <a:ln>
            <a:noFill/>
          </a:ln>
          <a:effectLst>
            <a:outerShdw dist="56796" dir="1593903" algn="ctr" rotWithShape="0">
              <a:srgbClr val="2D2211">
                <a:alpha val="2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65138" indent="-465138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922338" indent="-342900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2573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7145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1717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lnSpc>
                <a:spcPct val="85000"/>
              </a:lnSpc>
              <a:spcBef>
                <a:spcPct val="50000"/>
              </a:spcBef>
              <a:buFontTx/>
              <a:buAutoNum type="arabicPeriod"/>
            </a:pPr>
            <a:r>
              <a:rPr lang="en-US" sz="3700" b="1" dirty="0" smtClean="0">
                <a:solidFill>
                  <a:srgbClr val="E0CBA8"/>
                </a:solidFill>
                <a:latin typeface="UniversCond" pitchFamily="34" charset="0"/>
              </a:rPr>
              <a:t>Refuse to learn </a:t>
            </a:r>
            <a:r>
              <a:rPr lang="en-US" sz="3700" b="1" dirty="0" smtClean="0">
                <a:solidFill>
                  <a:srgbClr val="FFFF00"/>
                </a:solidFill>
                <a:latin typeface="UniversCond" pitchFamily="34" charset="0"/>
              </a:rPr>
              <a:t>the Indian children’s real names</a:t>
            </a:r>
            <a:r>
              <a:rPr lang="en-US" sz="3700" b="1" dirty="0" smtClean="0">
                <a:solidFill>
                  <a:srgbClr val="E0CBA8"/>
                </a:solidFill>
                <a:latin typeface="UniversCond" pitchFamily="34" charset="0"/>
              </a:rPr>
              <a:t>.</a:t>
            </a:r>
          </a:p>
          <a:p>
            <a:pPr>
              <a:lnSpc>
                <a:spcPct val="85000"/>
              </a:lnSpc>
              <a:spcBef>
                <a:spcPct val="50000"/>
              </a:spcBef>
              <a:buFontTx/>
              <a:buAutoNum type="arabicPeriod"/>
            </a:pPr>
            <a:r>
              <a:rPr lang="en-US" sz="3700" b="1" dirty="0" smtClean="0">
                <a:solidFill>
                  <a:srgbClr val="E0CBA8"/>
                </a:solidFill>
                <a:latin typeface="UniversCond" pitchFamily="34" charset="0"/>
              </a:rPr>
              <a:t>Modify Indian culture to </a:t>
            </a:r>
            <a:r>
              <a:rPr lang="en-US" sz="3700" b="1" dirty="0" smtClean="0">
                <a:solidFill>
                  <a:srgbClr val="FFFF00"/>
                </a:solidFill>
                <a:latin typeface="UniversCond" pitchFamily="34" charset="0"/>
              </a:rPr>
              <a:t>reflect their own culture</a:t>
            </a:r>
            <a:r>
              <a:rPr lang="en-US" sz="3700" b="1" dirty="0" smtClean="0">
                <a:solidFill>
                  <a:srgbClr val="E0CBA8"/>
                </a:solidFill>
                <a:latin typeface="UniversCond" pitchFamily="34" charset="0"/>
              </a:rPr>
              <a:t>.</a:t>
            </a:r>
          </a:p>
          <a:p>
            <a:pPr>
              <a:lnSpc>
                <a:spcPct val="75000"/>
              </a:lnSpc>
              <a:spcBef>
                <a:spcPct val="50000"/>
              </a:spcBef>
              <a:buFontTx/>
              <a:buAutoNum type="arabicPeriod"/>
            </a:pPr>
            <a:r>
              <a:rPr lang="en-US" sz="3700" b="1" dirty="0" smtClean="0">
                <a:solidFill>
                  <a:srgbClr val="E0CBA8"/>
                </a:solidFill>
                <a:latin typeface="UniversCond" pitchFamily="34" charset="0"/>
              </a:rPr>
              <a:t>Reject Indian culture as </a:t>
            </a:r>
            <a:r>
              <a:rPr lang="en-US" sz="3700" b="1" dirty="0" smtClean="0">
                <a:solidFill>
                  <a:srgbClr val="FFFF00"/>
                </a:solidFill>
                <a:latin typeface="UniversCond" pitchFamily="34" charset="0"/>
              </a:rPr>
              <a:t>dishonorable</a:t>
            </a:r>
            <a:r>
              <a:rPr lang="en-US" sz="3700" b="1" dirty="0" smtClean="0">
                <a:solidFill>
                  <a:srgbClr val="E0CBA8"/>
                </a:solidFill>
                <a:latin typeface="UniversCond" pitchFamily="34" charset="0"/>
              </a:rPr>
              <a:t>.</a:t>
            </a:r>
          </a:p>
        </p:txBody>
      </p:sp>
      <p:sp>
        <p:nvSpPr>
          <p:cNvPr id="167943" name="AutoShape 7"/>
          <p:cNvSpPr>
            <a:spLocks noChangeArrowheads="1"/>
          </p:cNvSpPr>
          <p:nvPr/>
        </p:nvSpPr>
        <p:spPr bwMode="auto">
          <a:xfrm>
            <a:off x="4674734" y="1429658"/>
            <a:ext cx="533400" cy="533400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D6BED4"/>
          </a:solidFill>
          <a:ln>
            <a:noFill/>
          </a:ln>
          <a:effectLst>
            <a:outerShdw dist="53882" dir="2700000" algn="ctr" rotWithShape="0">
              <a:srgbClr val="000000"/>
            </a:outerShdw>
          </a:effectLst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3800" b="1" smtClean="0">
              <a:solidFill>
                <a:srgbClr val="F9DFCB"/>
              </a:solidFill>
              <a:latin typeface="UniversCond" pitchFamily="34" charset="0"/>
            </a:endParaRPr>
          </a:p>
        </p:txBody>
      </p:sp>
      <p:sp>
        <p:nvSpPr>
          <p:cNvPr id="167944" name="Text Box 8"/>
          <p:cNvSpPr txBox="1">
            <a:spLocks noChangeArrowheads="1"/>
          </p:cNvSpPr>
          <p:nvPr/>
        </p:nvSpPr>
        <p:spPr bwMode="auto">
          <a:xfrm>
            <a:off x="4784271" y="1120549"/>
            <a:ext cx="4114800" cy="701675"/>
          </a:xfrm>
          <a:prstGeom prst="rect">
            <a:avLst/>
          </a:prstGeom>
          <a:noFill/>
          <a:ln>
            <a:noFill/>
          </a:ln>
          <a:effectLst>
            <a:outerShdw dist="56796" dir="1593903" algn="ctr" rotWithShape="0">
              <a:srgbClr val="000000">
                <a:alpha val="2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 b="1" i="1" smtClean="0">
                <a:solidFill>
                  <a:srgbClr val="D6BED4"/>
                </a:solidFill>
                <a:latin typeface="UniversCond" pitchFamily="34" charset="0"/>
              </a:rPr>
              <a:t>haughty &amp; bigoted</a:t>
            </a:r>
          </a:p>
        </p:txBody>
      </p:sp>
    </p:spTree>
    <p:extLst>
      <p:ext uri="{BB962C8B-B14F-4D97-AF65-F5344CB8AC3E}">
        <p14:creationId xmlns:p14="http://schemas.microsoft.com/office/powerpoint/2010/main" val="2730228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AutoShape 2"/>
          <p:cNvSpPr>
            <a:spLocks noChangeArrowheads="1"/>
          </p:cNvSpPr>
          <p:nvPr/>
        </p:nvSpPr>
        <p:spPr bwMode="auto">
          <a:xfrm>
            <a:off x="4495800" y="4419600"/>
            <a:ext cx="533400" cy="533400"/>
          </a:xfrm>
          <a:prstGeom prst="downArrow">
            <a:avLst>
              <a:gd name="adj1" fmla="val 50000"/>
              <a:gd name="adj2" fmla="val 25000"/>
            </a:avLst>
          </a:prstGeom>
          <a:noFill/>
          <a:ln>
            <a:noFill/>
          </a:ln>
          <a:effectLst>
            <a:outerShdw dist="53882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3800" b="1" smtClean="0">
              <a:solidFill>
                <a:srgbClr val="F9DFCB"/>
              </a:solidFill>
              <a:latin typeface="UniversCond" pitchFamily="34" charset="0"/>
            </a:endParaRPr>
          </a:p>
        </p:txBody>
      </p:sp>
      <p:sp>
        <p:nvSpPr>
          <p:cNvPr id="173060" name="Text Box 4"/>
          <p:cNvSpPr txBox="1">
            <a:spLocks noChangeArrowheads="1"/>
          </p:cNvSpPr>
          <p:nvPr/>
        </p:nvSpPr>
        <p:spPr bwMode="auto">
          <a:xfrm>
            <a:off x="700088" y="2260600"/>
            <a:ext cx="7620000" cy="3650999"/>
          </a:xfrm>
          <a:prstGeom prst="rect">
            <a:avLst/>
          </a:prstGeom>
          <a:noFill/>
          <a:ln>
            <a:noFill/>
          </a:ln>
          <a:effectLst>
            <a:outerShdw dist="56796" dir="1593903" algn="ctr" rotWithShape="0">
              <a:srgbClr val="2D2211">
                <a:alpha val="2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65138" indent="-465138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922338" indent="-342900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2573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7145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1717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lnSpc>
                <a:spcPct val="75000"/>
              </a:lnSpc>
              <a:spcBef>
                <a:spcPct val="50000"/>
              </a:spcBef>
              <a:buFontTx/>
              <a:buAutoNum type="arabicPeriod" startAt="4"/>
            </a:pPr>
            <a:r>
              <a:rPr lang="en-US" sz="3700" b="1" dirty="0" smtClean="0">
                <a:solidFill>
                  <a:srgbClr val="E0CBA8"/>
                </a:solidFill>
                <a:latin typeface="UniversCond" pitchFamily="34" charset="0"/>
              </a:rPr>
              <a:t>Assume the ignorance of </a:t>
            </a:r>
            <a:r>
              <a:rPr lang="en-US" sz="3700" b="1" dirty="0" smtClean="0">
                <a:solidFill>
                  <a:srgbClr val="FFFF00"/>
                </a:solidFill>
                <a:latin typeface="UniversCond" pitchFamily="34" charset="0"/>
              </a:rPr>
              <a:t>the Indian children.</a:t>
            </a:r>
          </a:p>
          <a:p>
            <a:pPr>
              <a:lnSpc>
                <a:spcPct val="75000"/>
              </a:lnSpc>
              <a:spcBef>
                <a:spcPct val="50000"/>
              </a:spcBef>
              <a:buFontTx/>
              <a:buAutoNum type="arabicPeriod" startAt="4"/>
            </a:pPr>
            <a:r>
              <a:rPr lang="en-US" sz="3700" b="1" dirty="0" smtClean="0">
                <a:solidFill>
                  <a:srgbClr val="E0CBA8"/>
                </a:solidFill>
                <a:latin typeface="UniversCond" pitchFamily="34" charset="0"/>
              </a:rPr>
              <a:t>Lack genuine concern for the </a:t>
            </a:r>
            <a:r>
              <a:rPr lang="en-US" sz="3700" b="1" dirty="0" smtClean="0">
                <a:solidFill>
                  <a:srgbClr val="FFFF00"/>
                </a:solidFill>
                <a:latin typeface="UniversCond" pitchFamily="34" charset="0"/>
              </a:rPr>
              <a:t>education of the children of India</a:t>
            </a:r>
            <a:r>
              <a:rPr lang="en-US" sz="3700" b="1" dirty="0" smtClean="0">
                <a:solidFill>
                  <a:srgbClr val="E0CBA8"/>
                </a:solidFill>
                <a:latin typeface="UniversCond" pitchFamily="34" charset="0"/>
              </a:rPr>
              <a:t>.</a:t>
            </a:r>
          </a:p>
          <a:p>
            <a:pPr>
              <a:lnSpc>
                <a:spcPct val="75000"/>
              </a:lnSpc>
              <a:spcBef>
                <a:spcPct val="50000"/>
              </a:spcBef>
              <a:buFontTx/>
              <a:buAutoNum type="arabicPeriod" startAt="4"/>
            </a:pPr>
            <a:r>
              <a:rPr lang="en-US" sz="3700" b="1" dirty="0" smtClean="0">
                <a:solidFill>
                  <a:srgbClr val="E0CBA8"/>
                </a:solidFill>
                <a:latin typeface="UniversCond" pitchFamily="34" charset="0"/>
              </a:rPr>
              <a:t>Insult the </a:t>
            </a:r>
            <a:r>
              <a:rPr lang="en-US" sz="3700" b="1" dirty="0" smtClean="0">
                <a:solidFill>
                  <a:srgbClr val="FFFF00"/>
                </a:solidFill>
                <a:latin typeface="UniversCond" pitchFamily="34" charset="0"/>
              </a:rPr>
              <a:t>character of their students</a:t>
            </a:r>
            <a:r>
              <a:rPr lang="en-US" sz="3700" b="1" dirty="0" smtClean="0">
                <a:solidFill>
                  <a:srgbClr val="E0CBA8"/>
                </a:solidFill>
                <a:latin typeface="UniversCond" pitchFamily="34" charset="0"/>
              </a:rPr>
              <a:t>.</a:t>
            </a:r>
          </a:p>
        </p:txBody>
      </p:sp>
      <p:sp>
        <p:nvSpPr>
          <p:cNvPr id="173061" name="Text Box 5"/>
          <p:cNvSpPr txBox="1">
            <a:spLocks noChangeArrowheads="1"/>
          </p:cNvSpPr>
          <p:nvPr/>
        </p:nvSpPr>
        <p:spPr bwMode="auto">
          <a:xfrm>
            <a:off x="-228600" y="1411287"/>
            <a:ext cx="5429250" cy="701675"/>
          </a:xfrm>
          <a:prstGeom prst="rect">
            <a:avLst/>
          </a:prstGeom>
          <a:noFill/>
          <a:ln>
            <a:noFill/>
          </a:ln>
          <a:effectLst>
            <a:outerShdw dist="74053" dir="1857825" algn="ctr" rotWithShape="0">
              <a:srgbClr val="3D2F4F">
                <a:alpha val="2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 b="1" i="1" dirty="0" smtClean="0">
                <a:solidFill>
                  <a:srgbClr val="BAC1D6"/>
                </a:solidFill>
                <a:latin typeface="UniversCond" pitchFamily="34" charset="0"/>
              </a:rPr>
              <a:t>British Teachers</a:t>
            </a:r>
          </a:p>
        </p:txBody>
      </p:sp>
      <p:sp>
        <p:nvSpPr>
          <p:cNvPr id="173062" name="AutoShape 6"/>
          <p:cNvSpPr>
            <a:spLocks noChangeArrowheads="1"/>
          </p:cNvSpPr>
          <p:nvPr/>
        </p:nvSpPr>
        <p:spPr bwMode="auto">
          <a:xfrm>
            <a:off x="4667250" y="1485899"/>
            <a:ext cx="533400" cy="533400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D6BED4"/>
          </a:solidFill>
          <a:ln>
            <a:noFill/>
          </a:ln>
          <a:effectLst>
            <a:outerShdw dist="53882" dir="2700000" algn="ctr" rotWithShape="0">
              <a:srgbClr val="000000"/>
            </a:outerShdw>
          </a:effectLst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3800" b="1" smtClean="0">
              <a:solidFill>
                <a:srgbClr val="F9DFCB"/>
              </a:solidFill>
              <a:latin typeface="UniversCond" pitchFamily="34" charset="0"/>
            </a:endParaRPr>
          </a:p>
        </p:txBody>
      </p:sp>
      <p:sp>
        <p:nvSpPr>
          <p:cNvPr id="173063" name="Text Box 7"/>
          <p:cNvSpPr txBox="1">
            <a:spLocks noChangeArrowheads="1"/>
          </p:cNvSpPr>
          <p:nvPr/>
        </p:nvSpPr>
        <p:spPr bwMode="auto">
          <a:xfrm>
            <a:off x="4510088" y="1050924"/>
            <a:ext cx="4114800" cy="701675"/>
          </a:xfrm>
          <a:prstGeom prst="rect">
            <a:avLst/>
          </a:prstGeom>
          <a:noFill/>
          <a:ln>
            <a:noFill/>
          </a:ln>
          <a:effectLst>
            <a:outerShdw dist="56796" dir="1593903" algn="ctr" rotWithShape="0">
              <a:srgbClr val="000000">
                <a:alpha val="2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 b="1" i="1" dirty="0" smtClean="0">
                <a:solidFill>
                  <a:srgbClr val="D6BED4"/>
                </a:solidFill>
                <a:latin typeface="UniversCond" pitchFamily="34" charset="0"/>
              </a:rPr>
              <a:t>haughty &amp; bigoted</a:t>
            </a:r>
          </a:p>
        </p:txBody>
      </p:sp>
    </p:spTree>
    <p:extLst>
      <p:ext uri="{BB962C8B-B14F-4D97-AF65-F5344CB8AC3E}">
        <p14:creationId xmlns:p14="http://schemas.microsoft.com/office/powerpoint/2010/main" val="3275050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7" name="Text Box 3"/>
          <p:cNvSpPr txBox="1">
            <a:spLocks noChangeArrowheads="1"/>
          </p:cNvSpPr>
          <p:nvPr/>
        </p:nvSpPr>
        <p:spPr bwMode="auto">
          <a:xfrm>
            <a:off x="2057400" y="2590800"/>
            <a:ext cx="6324600" cy="1463675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rgbClr val="392A15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500" b="1" dirty="0" smtClean="0">
                <a:solidFill>
                  <a:schemeClr val="bg1"/>
                </a:solidFill>
                <a:latin typeface="UniversCond" pitchFamily="34" charset="0"/>
              </a:rPr>
              <a:t>True </a:t>
            </a:r>
            <a:r>
              <a:rPr lang="en-US" sz="4500" b="1" dirty="0" smtClean="0">
                <a:solidFill>
                  <a:srgbClr val="FFFF00"/>
                </a:solidFill>
                <a:latin typeface="UniversCond" pitchFamily="34" charset="0"/>
              </a:rPr>
              <a:t>help</a:t>
            </a:r>
            <a:r>
              <a:rPr lang="en-US" sz="4500" b="1" dirty="0" smtClean="0">
                <a:solidFill>
                  <a:srgbClr val="FFC000"/>
                </a:solidFill>
                <a:latin typeface="UniversCond" pitchFamily="34" charset="0"/>
              </a:rPr>
              <a:t> </a:t>
            </a:r>
            <a:r>
              <a:rPr lang="en-US" sz="4500" b="1" dirty="0" smtClean="0">
                <a:solidFill>
                  <a:schemeClr val="bg1"/>
                </a:solidFill>
                <a:latin typeface="UniversCond" pitchFamily="34" charset="0"/>
              </a:rPr>
              <a:t>requires true </a:t>
            </a:r>
            <a:r>
              <a:rPr lang="en-US" sz="4500" b="1" dirty="0" smtClean="0">
                <a:solidFill>
                  <a:srgbClr val="FFFF00"/>
                </a:solidFill>
                <a:latin typeface="UniversCond" pitchFamily="34" charset="0"/>
              </a:rPr>
              <a:t>understanding</a:t>
            </a:r>
            <a:r>
              <a:rPr lang="en-US" sz="4500" b="1" dirty="0" smtClean="0">
                <a:solidFill>
                  <a:schemeClr val="bg1"/>
                </a:solidFill>
                <a:latin typeface="UniversCond" pitchFamily="34" charset="0"/>
              </a:rPr>
              <a:t>!</a:t>
            </a:r>
          </a:p>
        </p:txBody>
      </p:sp>
      <p:sp>
        <p:nvSpPr>
          <p:cNvPr id="3" name="Rectangle 2"/>
          <p:cNvSpPr/>
          <p:nvPr/>
        </p:nvSpPr>
        <p:spPr>
          <a:xfrm>
            <a:off x="3429000" y="1570374"/>
            <a:ext cx="3134191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6000" b="1" dirty="0" smtClean="0">
                <a:solidFill>
                  <a:srgbClr val="E0CBA8"/>
                </a:solidFill>
                <a:latin typeface="UniversCond" pitchFamily="34" charset="0"/>
              </a:rPr>
              <a:t>Lesson:</a:t>
            </a:r>
            <a:endParaRPr lang="en-US" sz="6000" b="1" dirty="0">
              <a:solidFill>
                <a:srgbClr val="E0CBA8"/>
              </a:solidFill>
              <a:latin typeface="UniversCon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8042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5" name="AutoShape 5"/>
          <p:cNvSpPr>
            <a:spLocks noChangeArrowheads="1"/>
          </p:cNvSpPr>
          <p:nvPr/>
        </p:nvSpPr>
        <p:spPr bwMode="auto">
          <a:xfrm>
            <a:off x="762000" y="1524000"/>
            <a:ext cx="7391400" cy="3886200"/>
          </a:xfrm>
          <a:prstGeom prst="roundRect">
            <a:avLst>
              <a:gd name="adj" fmla="val 16667"/>
            </a:avLst>
          </a:prstGeom>
          <a:solidFill>
            <a:srgbClr val="E1D4CB">
              <a:alpha val="48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3800" b="1" smtClean="0">
              <a:solidFill>
                <a:srgbClr val="F9DFCB"/>
              </a:solidFill>
              <a:latin typeface="UniversCond" pitchFamily="34" charset="0"/>
            </a:endParaRPr>
          </a:p>
        </p:txBody>
      </p:sp>
      <p:sp>
        <p:nvSpPr>
          <p:cNvPr id="158722" name="Text Box 2"/>
          <p:cNvSpPr txBox="1">
            <a:spLocks noChangeArrowheads="1"/>
          </p:cNvSpPr>
          <p:nvPr/>
        </p:nvSpPr>
        <p:spPr bwMode="auto">
          <a:xfrm>
            <a:off x="-571500" y="3693825"/>
            <a:ext cx="10210800" cy="1858201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rgbClr val="CCC3D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57150" indent="-57150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9144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3716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8288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2860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7432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2004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6576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41148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lnSpc>
                <a:spcPct val="85000"/>
              </a:lnSpc>
              <a:spcBef>
                <a:spcPct val="50000"/>
              </a:spcBef>
            </a:pPr>
            <a:r>
              <a:rPr lang="en-US" sz="4400" b="1" dirty="0" smtClean="0">
                <a:latin typeface="UniversCond" pitchFamily="34" charset="0"/>
              </a:rPr>
              <a:t>Internal conflict: </a:t>
            </a:r>
            <a:br>
              <a:rPr lang="en-US" sz="4400" b="1" dirty="0" smtClean="0">
                <a:latin typeface="UniversCond" pitchFamily="34" charset="0"/>
              </a:rPr>
            </a:br>
            <a:r>
              <a:rPr lang="en-US" sz="4400" b="1" dirty="0" smtClean="0">
                <a:latin typeface="UniversCond" pitchFamily="34" charset="0"/>
              </a:rPr>
              <a:t>desire to fit in </a:t>
            </a:r>
            <a:r>
              <a:rPr lang="en-US" sz="4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UniversCond" pitchFamily="34" charset="0"/>
              </a:rPr>
              <a:t>vs.                                            real identity</a:t>
            </a:r>
          </a:p>
        </p:txBody>
      </p:sp>
      <p:sp>
        <p:nvSpPr>
          <p:cNvPr id="158723" name="Text Box 3"/>
          <p:cNvSpPr txBox="1">
            <a:spLocks noChangeArrowheads="1"/>
          </p:cNvSpPr>
          <p:nvPr/>
        </p:nvSpPr>
        <p:spPr bwMode="auto">
          <a:xfrm>
            <a:off x="762000" y="1524000"/>
            <a:ext cx="7543800" cy="2169825"/>
          </a:xfrm>
          <a:prstGeom prst="rect">
            <a:avLst/>
          </a:prstGeom>
          <a:noFill/>
          <a:ln>
            <a:noFill/>
          </a:ln>
          <a:effectLst>
            <a:outerShdw dist="63500" dir="3187806" algn="ctr" rotWithShape="0">
              <a:srgbClr val="CCC3D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400" b="1" dirty="0" smtClean="0">
                <a:latin typeface="UniversCond" pitchFamily="34" charset="0"/>
              </a:rPr>
              <a:t>External conflict: </a:t>
            </a:r>
            <a:br>
              <a:rPr lang="en-US" sz="4400" b="1" dirty="0" smtClean="0">
                <a:latin typeface="UniversCond" pitchFamily="34" charset="0"/>
              </a:rPr>
            </a:br>
            <a:r>
              <a:rPr lang="en-US" sz="4400" b="1" dirty="0" smtClean="0">
                <a:latin typeface="UniversCond" pitchFamily="34" charset="0"/>
              </a:rPr>
              <a:t>English ways vs.</a:t>
            </a:r>
            <a:r>
              <a:rPr lang="en-US" sz="4400" b="1" dirty="0" smtClean="0">
                <a:solidFill>
                  <a:srgbClr val="874841"/>
                </a:solidFill>
                <a:latin typeface="UniversCond" pitchFamily="34" charset="0"/>
              </a:rPr>
              <a:t> </a:t>
            </a:r>
            <a:r>
              <a:rPr lang="en-US" sz="4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UniversCond" pitchFamily="34" charset="0"/>
              </a:rPr>
              <a:t>Indian </a:t>
            </a:r>
            <a:r>
              <a:rPr lang="en-US" sz="4400" b="1" dirty="0" smtClean="0">
                <a:latin typeface="UniversCond" pitchFamily="34" charset="0"/>
              </a:rPr>
              <a:t>ways</a:t>
            </a:r>
            <a:r>
              <a:rPr lang="en-US" sz="4500" b="1" dirty="0" smtClean="0">
                <a:latin typeface="UniversCond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87758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Text Box 2"/>
          <p:cNvSpPr txBox="1">
            <a:spLocks noChangeArrowheads="1"/>
          </p:cNvSpPr>
          <p:nvPr/>
        </p:nvSpPr>
        <p:spPr bwMode="auto">
          <a:xfrm>
            <a:off x="2133600" y="2057400"/>
            <a:ext cx="4953000" cy="60960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rgbClr val="392A15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57150" indent="-57150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9144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3716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8288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2860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7432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2004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6576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41148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lnSpc>
                <a:spcPct val="85000"/>
              </a:lnSpc>
              <a:spcBef>
                <a:spcPct val="50000"/>
              </a:spcBef>
            </a:pPr>
            <a:r>
              <a:rPr lang="en-US" sz="4000" b="1" dirty="0" smtClean="0">
                <a:solidFill>
                  <a:srgbClr val="BAC1D6"/>
                </a:solidFill>
                <a:latin typeface="UniversCond" pitchFamily="34" charset="0"/>
              </a:rPr>
              <a:t>Insensitivity</a:t>
            </a:r>
          </a:p>
        </p:txBody>
      </p:sp>
      <p:sp>
        <p:nvSpPr>
          <p:cNvPr id="200707" name="Text Box 3"/>
          <p:cNvSpPr txBox="1">
            <a:spLocks noChangeArrowheads="1"/>
          </p:cNvSpPr>
          <p:nvPr/>
        </p:nvSpPr>
        <p:spPr bwMode="auto">
          <a:xfrm>
            <a:off x="1676400" y="1295400"/>
            <a:ext cx="6324600" cy="701675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rgbClr val="392A15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 b="1" smtClean="0">
                <a:solidFill>
                  <a:srgbClr val="E0CBA8"/>
                </a:solidFill>
                <a:latin typeface="UniversCond" pitchFamily="34" charset="0"/>
              </a:rPr>
              <a:t>Process of </a:t>
            </a:r>
            <a:r>
              <a:rPr lang="en-US" sz="3800" b="1" smtClean="0">
                <a:solidFill>
                  <a:srgbClr val="E0CBA8"/>
                </a:solidFill>
                <a:latin typeface="UniversCond" pitchFamily="34" charset="0"/>
              </a:rPr>
              <a:t>Prejudice</a:t>
            </a:r>
            <a:r>
              <a:rPr lang="en-US" sz="3800" b="1" smtClean="0">
                <a:solidFill>
                  <a:srgbClr val="F9DFCB"/>
                </a:solidFill>
                <a:latin typeface="UniversCond" pitchFamily="34" charset="0"/>
              </a:rPr>
              <a:t> </a:t>
            </a:r>
            <a:r>
              <a:rPr lang="en-US" sz="4000" b="1" smtClean="0">
                <a:solidFill>
                  <a:srgbClr val="E0CBA8"/>
                </a:solidFill>
                <a:latin typeface="UniversCond" pitchFamily="34" charset="0"/>
              </a:rPr>
              <a:t>:</a:t>
            </a:r>
          </a:p>
        </p:txBody>
      </p:sp>
      <p:sp>
        <p:nvSpPr>
          <p:cNvPr id="200708" name="Text Box 4"/>
          <p:cNvSpPr txBox="1">
            <a:spLocks noChangeArrowheads="1"/>
          </p:cNvSpPr>
          <p:nvPr/>
        </p:nvSpPr>
        <p:spPr bwMode="auto">
          <a:xfrm>
            <a:off x="2590800" y="2822575"/>
            <a:ext cx="4953000" cy="58420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rgbClr val="392A15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57150" indent="-57150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9144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3716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8288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2860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7432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2004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6576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41148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lnSpc>
                <a:spcPct val="85000"/>
              </a:lnSpc>
              <a:spcBef>
                <a:spcPct val="50000"/>
              </a:spcBef>
            </a:pPr>
            <a:r>
              <a:rPr lang="en-US" sz="3800" b="1" dirty="0" smtClean="0">
                <a:solidFill>
                  <a:srgbClr val="BD85B5"/>
                </a:solidFill>
                <a:latin typeface="UniversCond" pitchFamily="34" charset="0"/>
              </a:rPr>
              <a:t>Insinuations</a:t>
            </a:r>
          </a:p>
        </p:txBody>
      </p:sp>
      <p:sp>
        <p:nvSpPr>
          <p:cNvPr id="200709" name="Text Box 5"/>
          <p:cNvSpPr txBox="1">
            <a:spLocks noChangeArrowheads="1"/>
          </p:cNvSpPr>
          <p:nvPr/>
        </p:nvSpPr>
        <p:spPr bwMode="auto">
          <a:xfrm>
            <a:off x="2960120" y="3581400"/>
            <a:ext cx="4953000" cy="674688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rgbClr val="392A15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57150" indent="-57150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9144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3716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8288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2860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7432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2004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6576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41148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lnSpc>
                <a:spcPct val="85000"/>
              </a:lnSpc>
              <a:spcBef>
                <a:spcPct val="50000"/>
              </a:spcBef>
            </a:pPr>
            <a:r>
              <a:rPr lang="en-US" sz="4500" b="1" dirty="0" smtClean="0">
                <a:solidFill>
                  <a:srgbClr val="DBD3E5"/>
                </a:solidFill>
                <a:latin typeface="UniversCond" pitchFamily="34" charset="0"/>
              </a:rPr>
              <a:t>Insincerity</a:t>
            </a:r>
          </a:p>
        </p:txBody>
      </p:sp>
      <p:sp>
        <p:nvSpPr>
          <p:cNvPr id="200710" name="AutoShape 6"/>
          <p:cNvSpPr>
            <a:spLocks noChangeArrowheads="1"/>
          </p:cNvSpPr>
          <p:nvPr/>
        </p:nvSpPr>
        <p:spPr bwMode="auto">
          <a:xfrm rot="-1700191">
            <a:off x="2895600" y="2724150"/>
            <a:ext cx="685800" cy="685800"/>
          </a:xfrm>
          <a:prstGeom prst="curvedRightArrow">
            <a:avLst>
              <a:gd name="adj1" fmla="val 20000"/>
              <a:gd name="adj2" fmla="val 40000"/>
              <a:gd name="adj3" fmla="val 33333"/>
            </a:avLst>
          </a:prstGeom>
          <a:solidFill>
            <a:srgbClr val="AF7FAC"/>
          </a:solidFill>
          <a:ln>
            <a:noFill/>
          </a:ln>
          <a:effectLst>
            <a:outerShdw dist="53882" dir="2700000" algn="ctr" rotWithShape="0">
              <a:schemeClr val="tx1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3800" b="1" smtClean="0">
              <a:solidFill>
                <a:srgbClr val="F9DFCB"/>
              </a:solidFill>
              <a:latin typeface="UniversCond" pitchFamily="34" charset="0"/>
            </a:endParaRPr>
          </a:p>
        </p:txBody>
      </p:sp>
      <p:sp>
        <p:nvSpPr>
          <p:cNvPr id="200711" name="AutoShape 7"/>
          <p:cNvSpPr>
            <a:spLocks noChangeArrowheads="1"/>
          </p:cNvSpPr>
          <p:nvPr/>
        </p:nvSpPr>
        <p:spPr bwMode="auto">
          <a:xfrm rot="-1700191">
            <a:off x="3276600" y="3505200"/>
            <a:ext cx="685800" cy="685800"/>
          </a:xfrm>
          <a:prstGeom prst="curvedRightArrow">
            <a:avLst>
              <a:gd name="adj1" fmla="val 20000"/>
              <a:gd name="adj2" fmla="val 40000"/>
              <a:gd name="adj3" fmla="val 33333"/>
            </a:avLst>
          </a:prstGeom>
          <a:solidFill>
            <a:srgbClr val="DBD3E5"/>
          </a:solidFill>
          <a:ln>
            <a:noFill/>
          </a:ln>
          <a:effectLst>
            <a:outerShdw dist="53882" dir="2700000" algn="ctr" rotWithShape="0">
              <a:schemeClr val="tx1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3800" b="1" smtClean="0">
              <a:solidFill>
                <a:srgbClr val="F9DFCB"/>
              </a:solidFill>
              <a:latin typeface="UniversCond" pitchFamily="34" charset="0"/>
            </a:endParaRPr>
          </a:p>
        </p:txBody>
      </p:sp>
      <p:sp>
        <p:nvSpPr>
          <p:cNvPr id="200712" name="Text Box 8"/>
          <p:cNvSpPr txBox="1">
            <a:spLocks noChangeArrowheads="1"/>
          </p:cNvSpPr>
          <p:nvPr/>
        </p:nvSpPr>
        <p:spPr bwMode="auto">
          <a:xfrm>
            <a:off x="2590800" y="4430713"/>
            <a:ext cx="4953000" cy="674687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rgbClr val="392A15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57150" indent="-57150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9144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3716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8288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2860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7432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2004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6576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41148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lnSpc>
                <a:spcPct val="85000"/>
              </a:lnSpc>
              <a:spcBef>
                <a:spcPct val="50000"/>
              </a:spcBef>
            </a:pPr>
            <a:r>
              <a:rPr lang="en-US" sz="4500" b="1" dirty="0" smtClean="0">
                <a:solidFill>
                  <a:srgbClr val="FFC000"/>
                </a:solidFill>
                <a:latin typeface="UniversCond" pitchFamily="34" charset="0"/>
              </a:rPr>
              <a:t>Injury</a:t>
            </a:r>
          </a:p>
        </p:txBody>
      </p:sp>
      <p:sp>
        <p:nvSpPr>
          <p:cNvPr id="200713" name="AutoShape 9"/>
          <p:cNvSpPr>
            <a:spLocks noChangeArrowheads="1"/>
          </p:cNvSpPr>
          <p:nvPr/>
        </p:nvSpPr>
        <p:spPr bwMode="auto">
          <a:xfrm rot="-1700191">
            <a:off x="3505200" y="4354513"/>
            <a:ext cx="685800" cy="685800"/>
          </a:xfrm>
          <a:prstGeom prst="curvedRightArrow">
            <a:avLst>
              <a:gd name="adj1" fmla="val 20000"/>
              <a:gd name="adj2" fmla="val 40000"/>
              <a:gd name="adj3" fmla="val 33333"/>
            </a:avLst>
          </a:prstGeom>
          <a:solidFill>
            <a:srgbClr val="BEB0D0"/>
          </a:solidFill>
          <a:ln>
            <a:noFill/>
          </a:ln>
          <a:effectLst>
            <a:outerShdw dist="53882" dir="2700000" algn="ctr" rotWithShape="0">
              <a:schemeClr val="tx1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3800" b="1" smtClean="0">
              <a:solidFill>
                <a:srgbClr val="F9DFCB"/>
              </a:solidFill>
              <a:latin typeface="UniversCon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7259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07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07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07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07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007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07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07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07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0706" grpId="0"/>
      <p:bldP spid="200708" grpId="0"/>
      <p:bldP spid="200709" grpId="0"/>
      <p:bldP spid="200710" grpId="0" animBg="1"/>
      <p:bldP spid="200711" grpId="0" animBg="1"/>
      <p:bldP spid="200712" grpId="0"/>
      <p:bldP spid="20071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Text Box 2"/>
          <p:cNvSpPr txBox="1">
            <a:spLocks noChangeArrowheads="1"/>
          </p:cNvSpPr>
          <p:nvPr/>
        </p:nvSpPr>
        <p:spPr bwMode="auto">
          <a:xfrm>
            <a:off x="2133600" y="2057400"/>
            <a:ext cx="4953000" cy="60960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rgbClr val="392A15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57150" indent="-57150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9144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3716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8288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2860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7432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2004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6576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41148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lnSpc>
                <a:spcPct val="85000"/>
              </a:lnSpc>
              <a:spcBef>
                <a:spcPct val="50000"/>
              </a:spcBef>
            </a:pPr>
            <a:r>
              <a:rPr lang="en-US" sz="4000" b="1" dirty="0" smtClean="0">
                <a:solidFill>
                  <a:srgbClr val="BAC1D6"/>
                </a:solidFill>
                <a:latin typeface="UniversCond" pitchFamily="34" charset="0"/>
              </a:rPr>
              <a:t>Sensitivity</a:t>
            </a:r>
          </a:p>
        </p:txBody>
      </p:sp>
      <p:sp>
        <p:nvSpPr>
          <p:cNvPr id="192515" name="Text Box 3"/>
          <p:cNvSpPr txBox="1">
            <a:spLocks noChangeArrowheads="1"/>
          </p:cNvSpPr>
          <p:nvPr/>
        </p:nvSpPr>
        <p:spPr bwMode="auto">
          <a:xfrm>
            <a:off x="1676400" y="1295400"/>
            <a:ext cx="6324600" cy="701675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rgbClr val="392A15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 b="1" smtClean="0">
                <a:solidFill>
                  <a:srgbClr val="E0CBA8"/>
                </a:solidFill>
                <a:latin typeface="UniversCond" pitchFamily="34" charset="0"/>
              </a:rPr>
              <a:t>Process of Peace:</a:t>
            </a:r>
          </a:p>
        </p:txBody>
      </p:sp>
      <p:sp>
        <p:nvSpPr>
          <p:cNvPr id="192516" name="Text Box 4"/>
          <p:cNvSpPr txBox="1">
            <a:spLocks noChangeArrowheads="1"/>
          </p:cNvSpPr>
          <p:nvPr/>
        </p:nvSpPr>
        <p:spPr bwMode="auto">
          <a:xfrm>
            <a:off x="2133600" y="2819400"/>
            <a:ext cx="4953000" cy="60960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rgbClr val="392A15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57150" indent="-57150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9144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3716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8288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2860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7432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2004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6576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41148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lnSpc>
                <a:spcPct val="85000"/>
              </a:lnSpc>
              <a:spcBef>
                <a:spcPct val="50000"/>
              </a:spcBef>
            </a:pPr>
            <a:r>
              <a:rPr lang="en-US" sz="4000" b="1" dirty="0" smtClean="0">
                <a:solidFill>
                  <a:srgbClr val="BD85B5"/>
                </a:solidFill>
                <a:latin typeface="UniversCond" pitchFamily="34" charset="0"/>
              </a:rPr>
              <a:t>Respect</a:t>
            </a:r>
          </a:p>
        </p:txBody>
      </p:sp>
      <p:sp>
        <p:nvSpPr>
          <p:cNvPr id="192517" name="Text Box 5"/>
          <p:cNvSpPr txBox="1">
            <a:spLocks noChangeArrowheads="1"/>
          </p:cNvSpPr>
          <p:nvPr/>
        </p:nvSpPr>
        <p:spPr bwMode="auto">
          <a:xfrm>
            <a:off x="2686050" y="3619500"/>
            <a:ext cx="4953000" cy="674688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rgbClr val="392A15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57150" indent="-57150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9144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3716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8288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2860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7432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2004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6576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41148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lnSpc>
                <a:spcPct val="85000"/>
              </a:lnSpc>
              <a:spcBef>
                <a:spcPct val="50000"/>
              </a:spcBef>
            </a:pPr>
            <a:r>
              <a:rPr lang="en-US" sz="4500" b="1" dirty="0" smtClean="0">
                <a:solidFill>
                  <a:srgbClr val="DBD3E5"/>
                </a:solidFill>
                <a:latin typeface="UniversCond" pitchFamily="34" charset="0"/>
              </a:rPr>
              <a:t>Sincerity</a:t>
            </a:r>
          </a:p>
        </p:txBody>
      </p:sp>
      <p:sp>
        <p:nvSpPr>
          <p:cNvPr id="192518" name="Text Box 6"/>
          <p:cNvSpPr txBox="1">
            <a:spLocks noChangeArrowheads="1"/>
          </p:cNvSpPr>
          <p:nvPr/>
        </p:nvSpPr>
        <p:spPr bwMode="auto">
          <a:xfrm>
            <a:off x="2590800" y="4495800"/>
            <a:ext cx="4953000" cy="674688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rgbClr val="392A15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57150" indent="-57150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9144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3716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8288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2860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7432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2004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6576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41148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lnSpc>
                <a:spcPct val="85000"/>
              </a:lnSpc>
              <a:spcBef>
                <a:spcPct val="50000"/>
              </a:spcBef>
            </a:pPr>
            <a:r>
              <a:rPr lang="en-US" sz="4500" b="1" dirty="0" smtClean="0">
                <a:solidFill>
                  <a:srgbClr val="FFC000"/>
                </a:solidFill>
                <a:latin typeface="UniversCond" pitchFamily="34" charset="0"/>
              </a:rPr>
              <a:t>Love</a:t>
            </a:r>
          </a:p>
        </p:txBody>
      </p:sp>
      <p:sp>
        <p:nvSpPr>
          <p:cNvPr id="192519" name="AutoShape 7"/>
          <p:cNvSpPr>
            <a:spLocks noChangeArrowheads="1"/>
          </p:cNvSpPr>
          <p:nvPr/>
        </p:nvSpPr>
        <p:spPr bwMode="auto">
          <a:xfrm rot="-1700191">
            <a:off x="2895600" y="2667000"/>
            <a:ext cx="685800" cy="685800"/>
          </a:xfrm>
          <a:prstGeom prst="curvedRightArrow">
            <a:avLst>
              <a:gd name="adj1" fmla="val 20000"/>
              <a:gd name="adj2" fmla="val 40000"/>
              <a:gd name="adj3" fmla="val 33333"/>
            </a:avLst>
          </a:prstGeom>
          <a:solidFill>
            <a:srgbClr val="AF7FAC"/>
          </a:solidFill>
          <a:ln>
            <a:noFill/>
          </a:ln>
          <a:effectLst>
            <a:outerShdw dist="53882" dir="2700000" algn="ctr" rotWithShape="0">
              <a:schemeClr val="tx1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3800" b="1" smtClean="0">
              <a:solidFill>
                <a:srgbClr val="F9DFCB"/>
              </a:solidFill>
              <a:latin typeface="UniversCond" pitchFamily="34" charset="0"/>
            </a:endParaRPr>
          </a:p>
        </p:txBody>
      </p:sp>
      <p:sp>
        <p:nvSpPr>
          <p:cNvPr id="192520" name="AutoShape 8"/>
          <p:cNvSpPr>
            <a:spLocks noChangeArrowheads="1"/>
          </p:cNvSpPr>
          <p:nvPr/>
        </p:nvSpPr>
        <p:spPr bwMode="auto">
          <a:xfrm rot="-1700191">
            <a:off x="3276600" y="3505200"/>
            <a:ext cx="685800" cy="685800"/>
          </a:xfrm>
          <a:prstGeom prst="curvedRightArrow">
            <a:avLst>
              <a:gd name="adj1" fmla="val 20000"/>
              <a:gd name="adj2" fmla="val 40000"/>
              <a:gd name="adj3" fmla="val 33333"/>
            </a:avLst>
          </a:prstGeom>
          <a:solidFill>
            <a:srgbClr val="DBD3E5"/>
          </a:solidFill>
          <a:ln>
            <a:noFill/>
          </a:ln>
          <a:effectLst>
            <a:outerShdw dist="53882" dir="2700000" algn="ctr" rotWithShape="0">
              <a:schemeClr val="tx1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3800" b="1" smtClean="0">
              <a:solidFill>
                <a:srgbClr val="F9DFCB"/>
              </a:solidFill>
              <a:latin typeface="UniversCond" pitchFamily="34" charset="0"/>
            </a:endParaRPr>
          </a:p>
        </p:txBody>
      </p:sp>
      <p:sp>
        <p:nvSpPr>
          <p:cNvPr id="192521" name="AutoShape 9"/>
          <p:cNvSpPr>
            <a:spLocks noChangeArrowheads="1"/>
          </p:cNvSpPr>
          <p:nvPr/>
        </p:nvSpPr>
        <p:spPr bwMode="auto">
          <a:xfrm rot="-1700191">
            <a:off x="3657600" y="4419600"/>
            <a:ext cx="685800" cy="685800"/>
          </a:xfrm>
          <a:prstGeom prst="curvedRightArrow">
            <a:avLst>
              <a:gd name="adj1" fmla="val 20000"/>
              <a:gd name="adj2" fmla="val 40000"/>
              <a:gd name="adj3" fmla="val 33333"/>
            </a:avLst>
          </a:prstGeom>
          <a:solidFill>
            <a:srgbClr val="E1D4CB"/>
          </a:solidFill>
          <a:ln>
            <a:noFill/>
          </a:ln>
          <a:effectLst>
            <a:outerShdw dist="53882" dir="2700000" algn="ctr" rotWithShape="0">
              <a:schemeClr val="tx1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3800" b="1" smtClean="0">
              <a:solidFill>
                <a:srgbClr val="F9DFCB"/>
              </a:solidFill>
              <a:latin typeface="UniversCon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0933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25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25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925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925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925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925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25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925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2514" grpId="0"/>
      <p:bldP spid="192516" grpId="0"/>
      <p:bldP spid="192517" grpId="0"/>
      <p:bldP spid="192518" grpId="0"/>
      <p:bldP spid="192519" grpId="0" animBg="1"/>
      <p:bldP spid="192520" grpId="0" animBg="1"/>
      <p:bldP spid="192521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2"/>
          <p:cNvSpPr>
            <a:spLocks noGrp="1" noChangeArrowheads="1"/>
          </p:cNvSpPr>
          <p:nvPr>
            <p:ph type="title"/>
          </p:nvPr>
        </p:nvSpPr>
        <p:spPr>
          <a:xfrm>
            <a:off x="3505200" y="2590800"/>
            <a:ext cx="4800600" cy="1143000"/>
          </a:xfrm>
          <a:effectLst>
            <a:outerShdw dist="53882" dir="2700000" algn="ctr" rotWithShape="0">
              <a:srgbClr val="2D2119"/>
            </a:outerShdw>
          </a:effectLst>
        </p:spPr>
        <p:txBody>
          <a:bodyPr/>
          <a:lstStyle/>
          <a:p>
            <a:r>
              <a:rPr lang="en-US" sz="7000" b="1">
                <a:solidFill>
                  <a:srgbClr val="B87AAF"/>
                </a:solidFill>
                <a:latin typeface="President" pitchFamily="66" charset="0"/>
              </a:rPr>
              <a:t>Amy Carmichael</a:t>
            </a:r>
          </a:p>
        </p:txBody>
      </p:sp>
    </p:spTree>
    <p:extLst>
      <p:ext uri="{BB962C8B-B14F-4D97-AF65-F5344CB8AC3E}">
        <p14:creationId xmlns:p14="http://schemas.microsoft.com/office/powerpoint/2010/main" val="1996124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7200" b="1" dirty="0" smtClean="0">
                <a:solidFill>
                  <a:srgbClr val="990000"/>
                </a:solidFill>
              </a:rPr>
              <a:t>Sonnet 116</a:t>
            </a:r>
            <a:endParaRPr lang="en-US" sz="7200" b="1" dirty="0">
              <a:solidFill>
                <a:srgbClr val="99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86162"/>
            <a:ext cx="6400800" cy="1752600"/>
          </a:xfrm>
        </p:spPr>
        <p:txBody>
          <a:bodyPr/>
          <a:lstStyle/>
          <a:p>
            <a:r>
              <a:rPr lang="en-US" dirty="0" smtClean="0"/>
              <a:t>Due on 2/12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6063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 descr="silver bible ideas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683" name="Picture 3" descr="silver bible ideas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684" name="Text Box 4"/>
          <p:cNvSpPr txBox="1">
            <a:spLocks noChangeArrowheads="1"/>
          </p:cNvSpPr>
          <p:nvPr/>
        </p:nvSpPr>
        <p:spPr bwMode="auto">
          <a:xfrm>
            <a:off x="1066800" y="5297714"/>
            <a:ext cx="6426200" cy="854075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rgbClr val="E8E0E5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5000" b="1" smtClean="0">
                <a:solidFill>
                  <a:srgbClr val="000000"/>
                </a:solidFill>
                <a:latin typeface="ZapfChancery" pitchFamily="18" charset="0"/>
              </a:rPr>
              <a:t>Philippians 1:9–11</a:t>
            </a:r>
          </a:p>
        </p:txBody>
      </p:sp>
      <p:sp>
        <p:nvSpPr>
          <p:cNvPr id="71685" name="Text Box 5"/>
          <p:cNvSpPr txBox="1">
            <a:spLocks noChangeArrowheads="1"/>
          </p:cNvSpPr>
          <p:nvPr/>
        </p:nvSpPr>
        <p:spPr bwMode="auto">
          <a:xfrm>
            <a:off x="914400" y="990600"/>
            <a:ext cx="7213600" cy="4278094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85000"/>
              </a:lnSpc>
              <a:spcBef>
                <a:spcPct val="50000"/>
              </a:spcBef>
            </a:pPr>
            <a:r>
              <a:rPr lang="en-US" sz="4000" dirty="0" smtClean="0">
                <a:solidFill>
                  <a:srgbClr val="DADADA"/>
                </a:solidFill>
                <a:latin typeface="UniversCond" pitchFamily="34" charset="0"/>
              </a:rPr>
              <a:t>And this I pray, that your love may abound yet more and more in knowledge and in all judgment; That ye may approve things that are excellent; that ye may be sincere and without offense till the day of Christ. </a:t>
            </a:r>
          </a:p>
        </p:txBody>
      </p:sp>
    </p:spTree>
    <p:extLst>
      <p:ext uri="{BB962C8B-B14F-4D97-AF65-F5344CB8AC3E}">
        <p14:creationId xmlns:p14="http://schemas.microsoft.com/office/powerpoint/2010/main" val="491037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6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16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5" dur="60"/>
                                        <p:tgtEl>
                                          <p:spTgt spid="7168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bg1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bg1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6" dur="60"/>
                                        <p:tgtEl>
                                          <p:spTgt spid="7168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60"/>
                                        <p:tgtEl>
                                          <p:spTgt spid="7168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540"/>
                            </p:stCondLst>
                            <p:childTnLst>
                              <p:par>
                                <p:cTn id="1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16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16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16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684" grpId="0"/>
      <p:bldP spid="7168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8" name="Text Box 2"/>
          <p:cNvSpPr txBox="1">
            <a:spLocks noChangeArrowheads="1"/>
          </p:cNvSpPr>
          <p:nvPr/>
        </p:nvSpPr>
        <p:spPr bwMode="auto">
          <a:xfrm>
            <a:off x="-228600" y="1524000"/>
            <a:ext cx="7086600" cy="3046988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rgbClr val="392A15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6600" b="1" dirty="0" smtClean="0">
                <a:solidFill>
                  <a:srgbClr val="C7716F"/>
                </a:solidFill>
                <a:effectLst>
                  <a:glow rad="228600">
                    <a:srgbClr val="DAEDEF">
                      <a:satMod val="175000"/>
                      <a:alpha val="40000"/>
                    </a:srgbClr>
                  </a:glow>
                </a:effectLst>
                <a:latin typeface="UniversCond" pitchFamily="34" charset="0"/>
              </a:rPr>
              <a:t>The Age of Miracles</a:t>
            </a:r>
          </a:p>
          <a:p>
            <a:pPr algn="ctr">
              <a:spcBef>
                <a:spcPct val="50000"/>
              </a:spcBef>
            </a:pPr>
            <a:r>
              <a:rPr lang="en-US" sz="4000" b="1" dirty="0" smtClean="0">
                <a:solidFill>
                  <a:srgbClr val="FFFF99"/>
                </a:solidFill>
                <a:effectLst>
                  <a:glow rad="228600">
                    <a:srgbClr val="DAEDEF">
                      <a:satMod val="175000"/>
                      <a:alpha val="40000"/>
                    </a:srgbClr>
                  </a:glow>
                </a:effectLst>
                <a:latin typeface="UniversCond" pitchFamily="34" charset="0"/>
              </a:rPr>
              <a:t>Due Monday</a:t>
            </a:r>
            <a:endParaRPr lang="en-US" sz="4000" b="1" dirty="0" smtClean="0">
              <a:solidFill>
                <a:srgbClr val="FFFF99"/>
              </a:solidFill>
              <a:effectLst>
                <a:glow rad="228600">
                  <a:srgbClr val="DAEDEF">
                    <a:satMod val="175000"/>
                    <a:alpha val="40000"/>
                  </a:srgbClr>
                </a:glow>
              </a:effectLst>
              <a:latin typeface="UniversCon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7911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7200" b="1" dirty="0" smtClean="0">
                <a:solidFill>
                  <a:schemeClr val="accent6"/>
                </a:solidFill>
              </a:rPr>
              <a:t>Resume Cover Letter</a:t>
            </a:r>
            <a:endParaRPr lang="en-US" sz="7200" b="1" dirty="0">
              <a:solidFill>
                <a:schemeClr val="accent6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4900" y="4191000"/>
            <a:ext cx="6934200" cy="1752600"/>
          </a:xfrm>
        </p:spPr>
        <p:txBody>
          <a:bodyPr/>
          <a:lstStyle/>
          <a:p>
            <a:r>
              <a:rPr lang="en-US" b="1" dirty="0" smtClean="0">
                <a:solidFill>
                  <a:srgbClr val="0070C0"/>
                </a:solidFill>
              </a:rPr>
              <a:t>Due Next Friday</a:t>
            </a:r>
          </a:p>
          <a:p>
            <a:r>
              <a:rPr lang="en-US" dirty="0" smtClean="0">
                <a:solidFill>
                  <a:srgbClr val="9900FF"/>
                </a:solidFill>
              </a:rPr>
              <a:t>?=Have you taken the </a:t>
            </a:r>
            <a:r>
              <a:rPr lang="en-US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color career </a:t>
            </a:r>
            <a:r>
              <a:rPr lang="en-US" dirty="0" smtClean="0">
                <a:solidFill>
                  <a:srgbClr val="9900FF"/>
                </a:solidFill>
              </a:rPr>
              <a:t>test . . . just . . . for . . . fun?</a:t>
            </a:r>
            <a:endParaRPr lang="en-US" dirty="0">
              <a:solidFill>
                <a:srgbClr val="99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7588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6"/>
                </a:solidFill>
              </a:rPr>
              <a:t>Resume Cover Letter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 smtClean="0"/>
              <a:t>Letter Structure:</a:t>
            </a:r>
          </a:p>
          <a:p>
            <a:r>
              <a:rPr lang="en-US" dirty="0" smtClean="0"/>
              <a:t>Introduction</a:t>
            </a:r>
          </a:p>
          <a:p>
            <a:r>
              <a:rPr lang="en-US" dirty="0" smtClean="0"/>
              <a:t>3 supporting paragraphs (5 sentences per paragraph)</a:t>
            </a:r>
          </a:p>
          <a:p>
            <a:r>
              <a:rPr lang="en-US" dirty="0" smtClean="0"/>
              <a:t>Conclusion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 smtClean="0"/>
              <a:t>Details:</a:t>
            </a:r>
          </a:p>
          <a:p>
            <a:r>
              <a:rPr lang="en-US" dirty="0" smtClean="0"/>
              <a:t>Double space</a:t>
            </a:r>
          </a:p>
          <a:p>
            <a:r>
              <a:rPr lang="en-US" dirty="0" smtClean="0"/>
              <a:t>Neat Handwriting</a:t>
            </a:r>
          </a:p>
          <a:p>
            <a:r>
              <a:rPr lang="en-US" dirty="0" smtClean="0"/>
              <a:t>Typed: 12 point font/traditional style</a:t>
            </a:r>
          </a:p>
          <a:p>
            <a:r>
              <a:rPr lang="en-US" dirty="0" smtClean="0"/>
              <a:t>Indent </a:t>
            </a:r>
          </a:p>
          <a:p>
            <a:r>
              <a:rPr lang="en-US" dirty="0"/>
              <a:t>s</a:t>
            </a:r>
            <a:r>
              <a:rPr lang="en-US" dirty="0" smtClean="0"/>
              <a:t>pelling, capitalization, punctuation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1443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40" name="Text Box 4"/>
          <p:cNvSpPr txBox="1">
            <a:spLocks noChangeArrowheads="1"/>
          </p:cNvSpPr>
          <p:nvPr/>
        </p:nvSpPr>
        <p:spPr bwMode="auto">
          <a:xfrm>
            <a:off x="2590800" y="3810000"/>
            <a:ext cx="4953000" cy="510909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rgbClr val="202636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57150" indent="-57150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9144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3716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8288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2860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7432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2004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6576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41148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lnSpc>
                <a:spcPct val="85000"/>
              </a:lnSpc>
              <a:spcBef>
                <a:spcPct val="50000"/>
              </a:spcBef>
            </a:pPr>
            <a:r>
              <a:rPr lang="en-US" sz="3200" b="1" dirty="0" err="1" smtClean="0">
                <a:solidFill>
                  <a:srgbClr val="BAC1D6"/>
                </a:solidFill>
                <a:latin typeface="UniversCond" pitchFamily="34" charset="0"/>
              </a:rPr>
              <a:t>Santha</a:t>
            </a:r>
            <a:r>
              <a:rPr lang="en-US" sz="3200" b="1" dirty="0" smtClean="0">
                <a:solidFill>
                  <a:srgbClr val="BAC1D6"/>
                </a:solidFill>
                <a:latin typeface="UniversCond" pitchFamily="34" charset="0"/>
              </a:rPr>
              <a:t> Rama Rau</a:t>
            </a:r>
          </a:p>
        </p:txBody>
      </p:sp>
      <p:sp>
        <p:nvSpPr>
          <p:cNvPr id="142341" name="Text Box 5"/>
          <p:cNvSpPr txBox="1">
            <a:spLocks noChangeArrowheads="1"/>
          </p:cNvSpPr>
          <p:nvPr/>
        </p:nvSpPr>
        <p:spPr bwMode="auto">
          <a:xfrm>
            <a:off x="1905000" y="1676400"/>
            <a:ext cx="6324600" cy="1938992"/>
          </a:xfrm>
          <a:prstGeom prst="rect">
            <a:avLst/>
          </a:prstGeom>
          <a:noFill/>
          <a:ln>
            <a:noFill/>
          </a:ln>
          <a:effectLst>
            <a:outerShdw dist="63500" dir="3187806" algn="ctr" rotWithShape="0">
              <a:srgbClr val="2D221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6000" b="1" dirty="0" smtClean="0">
                <a:solidFill>
                  <a:srgbClr val="E0CBA8"/>
                </a:solidFill>
                <a:latin typeface="Tekton Pro Ext" pitchFamily="34" charset="0"/>
              </a:rPr>
              <a:t>By Any Other Name</a:t>
            </a:r>
          </a:p>
        </p:txBody>
      </p:sp>
    </p:spTree>
    <p:extLst>
      <p:ext uri="{BB962C8B-B14F-4D97-AF65-F5344CB8AC3E}">
        <p14:creationId xmlns:p14="http://schemas.microsoft.com/office/powerpoint/2010/main" val="2020602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23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23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23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821" name="Picture 5" descr="2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2823" name="Picture 7" descr="2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://graphics8.nytimes.com/images/2009/04/24/arts/rau19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1247274"/>
            <a:ext cx="3181350" cy="43534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4802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28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28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821" name="Picture 5" descr="2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2823" name="Picture 7" descr="2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2671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28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28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FP 537152686 I DIP IND -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192"/>
            <a:ext cx="9116362" cy="6845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4547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>
          <a:outerShdw dist="53882" dir="2700000" algn="ctr" rotWithShape="0">
            <a:schemeClr val="tx1"/>
          </a:outerShdw>
        </a:effectLst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3800" b="1" i="0" u="none" strike="noStrike" cap="none" normalizeH="0" baseline="0" smtClean="0">
            <a:ln>
              <a:noFill/>
            </a:ln>
            <a:solidFill>
              <a:srgbClr val="F9DFCB"/>
            </a:solidFill>
            <a:effectLst/>
            <a:latin typeface="UniversCond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>
          <a:outerShdw dist="53882" dir="2700000" algn="ctr" rotWithShape="0">
            <a:schemeClr val="tx1"/>
          </a:outerShdw>
        </a:effectLst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3800" b="1" i="0" u="none" strike="noStrike" cap="none" normalizeH="0" baseline="0" smtClean="0">
            <a:ln>
              <a:noFill/>
            </a:ln>
            <a:solidFill>
              <a:srgbClr val="F9DFCB"/>
            </a:solidFill>
            <a:effectLst/>
            <a:latin typeface="UniversCond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5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>
          <a:outerShdw dist="53882" dir="2700000" algn="ctr" rotWithShape="0">
            <a:schemeClr val="tx1"/>
          </a:outerShdw>
        </a:effectLst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3800" b="1" i="0" u="none" strike="noStrike" cap="none" normalizeH="0" baseline="0" smtClean="0">
            <a:ln>
              <a:noFill/>
            </a:ln>
            <a:solidFill>
              <a:srgbClr val="F9DFCB"/>
            </a:solidFill>
            <a:effectLst/>
            <a:latin typeface="UniversCond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>
          <a:outerShdw dist="53882" dir="2700000" algn="ctr" rotWithShape="0">
            <a:schemeClr val="tx1"/>
          </a:outerShdw>
        </a:effectLst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3800" b="1" i="0" u="none" strike="noStrike" cap="none" normalizeH="0" baseline="0" smtClean="0">
            <a:ln>
              <a:noFill/>
            </a:ln>
            <a:solidFill>
              <a:srgbClr val="F9DFCB"/>
            </a:solidFill>
            <a:effectLst/>
            <a:latin typeface="UniversCond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9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>
          <a:outerShdw dist="53882" dir="2700000" algn="ctr" rotWithShape="0">
            <a:schemeClr val="tx1"/>
          </a:outerShdw>
        </a:effectLst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3800" b="1" i="0" u="none" strike="noStrike" cap="none" normalizeH="0" baseline="0" smtClean="0">
            <a:ln>
              <a:noFill/>
            </a:ln>
            <a:solidFill>
              <a:srgbClr val="F9DFCB"/>
            </a:solidFill>
            <a:effectLst/>
            <a:latin typeface="UniversCond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>
          <a:outerShdw dist="53882" dir="2700000" algn="ctr" rotWithShape="0">
            <a:schemeClr val="tx1"/>
          </a:outerShdw>
        </a:effectLst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3800" b="1" i="0" u="none" strike="noStrike" cap="none" normalizeH="0" baseline="0" smtClean="0">
            <a:ln>
              <a:noFill/>
            </a:ln>
            <a:solidFill>
              <a:srgbClr val="F9DFCB"/>
            </a:solidFill>
            <a:effectLst/>
            <a:latin typeface="UniversCond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3197</TotalTime>
  <Words>528</Words>
  <Application>Microsoft Office PowerPoint</Application>
  <PresentationFormat>On-screen Show (4:3)</PresentationFormat>
  <Paragraphs>126</Paragraphs>
  <Slides>31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31</vt:i4>
      </vt:variant>
    </vt:vector>
  </HeadingPairs>
  <TitlesOfParts>
    <vt:vector size="41" baseType="lpstr">
      <vt:lpstr>Arial</vt:lpstr>
      <vt:lpstr>Calibri</vt:lpstr>
      <vt:lpstr>President</vt:lpstr>
      <vt:lpstr>Tekton Pro Ext</vt:lpstr>
      <vt:lpstr>UniversCond</vt:lpstr>
      <vt:lpstr>Wingdings</vt:lpstr>
      <vt:lpstr>ZapfChancery</vt:lpstr>
      <vt:lpstr>3_Default Design</vt:lpstr>
      <vt:lpstr>5_Default Design</vt:lpstr>
      <vt:lpstr>9_Default Design</vt:lpstr>
      <vt:lpstr>PowerPoint Presentation</vt:lpstr>
      <vt:lpstr>BAON Quiz</vt:lpstr>
      <vt:lpstr>Sonnet 116</vt:lpstr>
      <vt:lpstr>Resume Cover Letter</vt:lpstr>
      <vt:lpstr>Resume Cover Letter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Amy Carmichael</vt:lpstr>
      <vt:lpstr>PowerPoint Presentation</vt:lpstr>
      <vt:lpstr>PowerPoint Presentation</vt:lpstr>
    </vt:vector>
  </TitlesOfParts>
  <Company>Bob Jones University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“The Open Window”</dc:title>
  <dc:creator>Test</dc:creator>
  <cp:lastModifiedBy>Buiter, Becca</cp:lastModifiedBy>
  <cp:revision>143</cp:revision>
  <cp:lastPrinted>2012-01-22T22:36:29Z</cp:lastPrinted>
  <dcterms:created xsi:type="dcterms:W3CDTF">2011-02-11T19:08:17Z</dcterms:created>
  <dcterms:modified xsi:type="dcterms:W3CDTF">2016-01-28T21:36:07Z</dcterms:modified>
</cp:coreProperties>
</file>