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  <p:sldMasterId id="2147483708" r:id="rId3"/>
  </p:sldMasterIdLst>
  <p:notesMasterIdLst>
    <p:notesMasterId r:id="rId69"/>
  </p:notesMasterIdLst>
  <p:handoutMasterIdLst>
    <p:handoutMasterId r:id="rId70"/>
  </p:handoutMasterIdLst>
  <p:sldIdLst>
    <p:sldId id="37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422" r:id="rId17"/>
    <p:sldId id="423" r:id="rId18"/>
    <p:sldId id="424" r:id="rId19"/>
    <p:sldId id="425" r:id="rId20"/>
    <p:sldId id="426" r:id="rId21"/>
    <p:sldId id="427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63" r:id="rId42"/>
    <p:sldId id="464" r:id="rId43"/>
    <p:sldId id="465" r:id="rId44"/>
    <p:sldId id="466" r:id="rId45"/>
    <p:sldId id="469" r:id="rId46"/>
    <p:sldId id="470" r:id="rId47"/>
    <p:sldId id="471" r:id="rId48"/>
    <p:sldId id="472" r:id="rId49"/>
    <p:sldId id="473" r:id="rId50"/>
    <p:sldId id="474" r:id="rId51"/>
    <p:sldId id="475" r:id="rId52"/>
    <p:sldId id="476" r:id="rId53"/>
    <p:sldId id="477" r:id="rId54"/>
    <p:sldId id="479" r:id="rId55"/>
    <p:sldId id="480" r:id="rId56"/>
    <p:sldId id="481" r:id="rId57"/>
    <p:sldId id="482" r:id="rId58"/>
    <p:sldId id="483" r:id="rId59"/>
    <p:sldId id="484" r:id="rId60"/>
    <p:sldId id="485" r:id="rId61"/>
    <p:sldId id="486" r:id="rId62"/>
    <p:sldId id="487" r:id="rId63"/>
    <p:sldId id="488" r:id="rId64"/>
    <p:sldId id="489" r:id="rId65"/>
    <p:sldId id="490" r:id="rId66"/>
    <p:sldId id="491" r:id="rId67"/>
    <p:sldId id="492" r:id="rId68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6">
          <p15:clr>
            <a:srgbClr val="A4A3A4"/>
          </p15:clr>
        </p15:guide>
        <p15:guide id="3" orient="horz" pos="3744">
          <p15:clr>
            <a:srgbClr val="A4A3A4"/>
          </p15:clr>
        </p15:guide>
        <p15:guide id="4" pos="2880">
          <p15:clr>
            <a:srgbClr val="A4A3A4"/>
          </p15:clr>
        </p15:guide>
        <p15:guide id="5" pos="5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3300"/>
    <a:srgbClr val="FFCC00"/>
    <a:srgbClr val="FFFFCC"/>
    <a:srgbClr val="FFCCFF"/>
    <a:srgbClr val="DDDDDD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9" autoAdjust="0"/>
    <p:restoredTop sz="94660"/>
  </p:normalViewPr>
  <p:slideViewPr>
    <p:cSldViewPr>
      <p:cViewPr varScale="1">
        <p:scale>
          <a:sx n="67" d="100"/>
          <a:sy n="67" d="100"/>
        </p:scale>
        <p:origin x="1080" y="60"/>
      </p:cViewPr>
      <p:guideLst>
        <p:guide orient="horz" pos="2160"/>
        <p:guide orient="horz" pos="576"/>
        <p:guide orient="horz" pos="3744"/>
        <p:guide pos="2880"/>
        <p:guide pos="5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52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l" defTabSz="938213">
              <a:defRPr sz="1200"/>
            </a:lvl1pPr>
          </a:lstStyle>
          <a:p>
            <a:endParaRPr 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/>
            </a:lvl1pPr>
          </a:lstStyle>
          <a:p>
            <a:endParaRPr lang="en-US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l" defTabSz="938213">
              <a:defRPr sz="1200"/>
            </a:lvl1pPr>
          </a:lstStyle>
          <a:p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/>
            </a:lvl1pPr>
          </a:lstStyle>
          <a:p>
            <a:fld id="{0D3994AA-21AC-4646-A77D-69619F723F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29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l" defTabSz="938213"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51375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l" defTabSz="938213"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/>
            </a:lvl1pPr>
          </a:lstStyle>
          <a:p>
            <a:fld id="{78D4898A-5C1F-4332-A0BB-7BA5483EC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74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080F7-8078-48B4-859F-0B2695433E75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41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A1C4EB-1F07-4D98-8E5E-744D846C0343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64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9A1AB0-8E3F-435E-999F-3990C431EA61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7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D352CF-E01C-46E8-B4A8-3865B7B98C6B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0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04073-EECD-462A-9D17-021778A42139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3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957E83-1051-48BE-9938-71B9CDA20BF6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19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2E0DBB-5635-4239-9A4F-BB781B43CAF0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9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38C633-22F2-4D51-93EC-C93322DC369B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57B77-5B94-440C-82CC-B5C8698D087D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5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5060A-A4C0-4BCB-8D45-19CD413A3F0D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0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B7849-7C9F-4A27-AC06-8EB573A2AD6B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077" y="704892"/>
            <a:ext cx="4748248" cy="3524457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0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0D2A4-9637-418B-89A2-9E93423C5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C9939-0D04-4F64-AF2F-01E70E068B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1B821-5042-47B9-BDEE-47F0DB9D7D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67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61481-3A61-4FFF-81C2-3BEEDEDAA0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72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1B171-D7BA-4532-9154-A5C875A65E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C47DA-0FEE-43C7-A019-E59A42151A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FB95E-00C4-4390-8BC5-E3A315D5996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67DB7-DBC0-4774-A558-8946BF83A7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9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6B231-C9B9-41BB-B630-5205641028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1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3A517-A269-4CA5-9E71-3C178C15B3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4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FD8DD-9A64-4057-98CA-DCED858132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1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C4F28-5798-41E7-9BE3-032EDE5C6A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56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223A9-628E-4D80-916C-0143EA8F8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59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6CBD-974E-4F35-8867-CCDFA7DEA9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17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8A75B-4F7E-499C-B956-EDC62DD0DA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65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48B83-31D4-4B98-BAB8-5C16B83AA7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1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84EDF-CE2F-4BD1-96C8-EB9CB5F6B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02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D5E7D-8F71-46E2-A0B2-A22438D81D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89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C4E59-AF07-4E3F-8C95-AFDA5A9BB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28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2A5F9-FE16-4430-BD55-2810CB2AB2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61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2D3E3-E435-4E5B-BFFA-AA264064CC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02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C2178-D3B0-4042-8920-C307887932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2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11D9F-C316-4C2E-9A50-1C4C59ADB3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49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706C6-D396-4403-B3C5-614AA151B3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04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77CBA-1064-4EB0-8D7E-2A44491EFB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73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C326C-1C49-4DC8-B093-46CB654155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7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D13C2-8837-4AA5-8311-292AF76EE2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7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205FF-D552-42B2-862A-8D9A037BF9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CDF23-B52E-41F3-99DF-F9BBA6AC3F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03585-1156-4337-AA00-CD0F4B0AE1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4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34811-DE17-4D2B-AD99-C0CC868EF4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9BC79-1D4B-47E4-A211-012C7D5F28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E15F5-4FCF-4D70-9225-ED217299E0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3255F2-573C-477C-ACAE-E147186269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BFBC49-CF34-495D-80B7-691620E12DD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0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8704E9-527F-4756-AC73-97A4BAC004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9" name="Picture 3" descr="lion"/>
          <p:cNvPicPr>
            <a:picLocks noChangeAspect="1" noChangeArrowheads="1"/>
          </p:cNvPicPr>
          <p:nvPr/>
        </p:nvPicPr>
        <p:blipFill>
          <a:blip r:embed="rId2">
            <a:lum bright="-16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4052" r="22812" b="14052"/>
          <a:stretch>
            <a:fillRect/>
          </a:stretch>
        </p:blipFill>
        <p:spPr bwMode="auto">
          <a:xfrm>
            <a:off x="1295400" y="990600"/>
            <a:ext cx="6699250" cy="50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914400" y="1828800"/>
            <a:ext cx="7315200" cy="37607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E6CFC4"/>
                </a:solidFill>
                <a:latin typeface="Tech" pitchFamily="34" charset="0"/>
              </a:rPr>
              <a:t>The pride is hunting    for food.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E6CFC4"/>
                </a:solidFill>
                <a:latin typeface="Tech" pitchFamily="34" charset="0"/>
              </a:rPr>
              <a:t>The pride are arguing with each other over the kill.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2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2362200" y="2117725"/>
            <a:ext cx="4267200" cy="25304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990000"/>
                </a:solidFill>
                <a:latin typeface="Tech" pitchFamily="34" charset="0"/>
              </a:rPr>
              <a:t>2.  Religion:</a:t>
            </a:r>
            <a:r>
              <a:rPr lang="en-US" sz="4000" b="1">
                <a:solidFill>
                  <a:schemeClr val="accent2"/>
                </a:solidFill>
                <a:latin typeface="Tech" pitchFamily="34" charset="0"/>
              </a:rPr>
              <a:t>      Bible, congregation, Christian, belief</a:t>
            </a:r>
          </a:p>
        </p:txBody>
      </p:sp>
      <p:sp>
        <p:nvSpPr>
          <p:cNvPr id="172036" name="Line 4"/>
          <p:cNvSpPr>
            <a:spLocks noChangeShapeType="1"/>
          </p:cNvSpPr>
          <p:nvPr/>
        </p:nvSpPr>
        <p:spPr bwMode="auto">
          <a:xfrm>
            <a:off x="3124200" y="3905250"/>
            <a:ext cx="26670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2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362200" y="2117725"/>
            <a:ext cx="4267200" cy="1920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990000"/>
                </a:solidFill>
                <a:latin typeface="Tech" pitchFamily="34" charset="0"/>
              </a:rPr>
              <a:t>3.  Government:</a:t>
            </a:r>
            <a:r>
              <a:rPr lang="en-US" sz="4000" b="1">
                <a:solidFill>
                  <a:schemeClr val="accent2"/>
                </a:solidFill>
                <a:latin typeface="Tech" pitchFamily="34" charset="0"/>
              </a:rPr>
              <a:t>      Senate, law,   judge, courtroom</a:t>
            </a:r>
          </a:p>
        </p:txBody>
      </p:sp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3276600" y="3295650"/>
            <a:ext cx="13335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2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362200" y="2117725"/>
            <a:ext cx="4267200" cy="1920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990000"/>
                </a:solidFill>
                <a:latin typeface="Tech" pitchFamily="34" charset="0"/>
              </a:rPr>
              <a:t>4.  Education:</a:t>
            </a:r>
            <a:r>
              <a:rPr lang="en-US" sz="4000" b="1">
                <a:solidFill>
                  <a:schemeClr val="accent2"/>
                </a:solidFill>
                <a:latin typeface="Tech" pitchFamily="34" charset="0"/>
              </a:rPr>
              <a:t>      class, teacher, pupil, instruction</a:t>
            </a:r>
          </a:p>
        </p:txBody>
      </p:sp>
      <p:sp>
        <p:nvSpPr>
          <p:cNvPr id="174084" name="Line 4"/>
          <p:cNvSpPr>
            <a:spLocks noChangeShapeType="1"/>
          </p:cNvSpPr>
          <p:nvPr/>
        </p:nvSpPr>
        <p:spPr bwMode="auto">
          <a:xfrm>
            <a:off x="2914650" y="3295650"/>
            <a:ext cx="112395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2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2362200" y="2117725"/>
            <a:ext cx="4267200" cy="1920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990000"/>
                </a:solidFill>
                <a:latin typeface="Tech" pitchFamily="34" charset="0"/>
              </a:rPr>
              <a:t>5.  Birds:</a:t>
            </a:r>
            <a:r>
              <a:rPr lang="en-US" sz="4000" b="1">
                <a:solidFill>
                  <a:schemeClr val="accent2"/>
                </a:solidFill>
                <a:latin typeface="Tech" pitchFamily="34" charset="0"/>
              </a:rPr>
              <a:t>             wing, flight,     flock, nest</a:t>
            </a:r>
          </a:p>
        </p:txBody>
      </p:sp>
      <p:sp>
        <p:nvSpPr>
          <p:cNvPr id="175108" name="Line 4"/>
          <p:cNvSpPr>
            <a:spLocks noChangeShapeType="1"/>
          </p:cNvSpPr>
          <p:nvPr/>
        </p:nvSpPr>
        <p:spPr bwMode="auto">
          <a:xfrm>
            <a:off x="3429000" y="3905250"/>
            <a:ext cx="9144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19" name="Picture 3" descr="lion"/>
          <p:cNvPicPr>
            <a:picLocks noChangeAspect="1" noChangeArrowheads="1"/>
          </p:cNvPicPr>
          <p:nvPr/>
        </p:nvPicPr>
        <p:blipFill>
          <a:blip r:embed="rId2">
            <a:lum bright="-16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14052" r="22812" b="14052"/>
          <a:stretch>
            <a:fillRect/>
          </a:stretch>
        </p:blipFill>
        <p:spPr bwMode="auto">
          <a:xfrm>
            <a:off x="1295400" y="990600"/>
            <a:ext cx="6699250" cy="50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914400" y="1828800"/>
            <a:ext cx="7315200" cy="3797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 dirty="0">
                <a:solidFill>
                  <a:srgbClr val="E6CFC4"/>
                </a:solidFill>
                <a:latin typeface="Tech" pitchFamily="34" charset="0"/>
              </a:rPr>
              <a:t>The pride </a:t>
            </a:r>
            <a:r>
              <a:rPr lang="en-US" sz="5600" b="1" dirty="0">
                <a:solidFill>
                  <a:srgbClr val="FFC000"/>
                </a:solidFill>
                <a:latin typeface="Tech" pitchFamily="34" charset="0"/>
              </a:rPr>
              <a:t>is</a:t>
            </a:r>
            <a:r>
              <a:rPr lang="en-US" sz="5600" b="1" dirty="0">
                <a:solidFill>
                  <a:srgbClr val="E6CFC4"/>
                </a:solidFill>
                <a:latin typeface="Tech" pitchFamily="34" charset="0"/>
              </a:rPr>
              <a:t> hunting    for food.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 dirty="0">
                <a:solidFill>
                  <a:srgbClr val="E6CFC4"/>
                </a:solidFill>
                <a:latin typeface="Tech" pitchFamily="34" charset="0"/>
              </a:rPr>
              <a:t>The pride </a:t>
            </a:r>
            <a:r>
              <a:rPr lang="en-US" sz="5600" b="1" dirty="0">
                <a:solidFill>
                  <a:srgbClr val="FFC000"/>
                </a:solidFill>
                <a:latin typeface="Tech" pitchFamily="34" charset="0"/>
              </a:rPr>
              <a:t>are arguing</a:t>
            </a:r>
            <a:r>
              <a:rPr lang="en-US" sz="5600" b="1" dirty="0">
                <a:solidFill>
                  <a:srgbClr val="E6CFC4"/>
                </a:solidFill>
                <a:latin typeface="Tech" pitchFamily="34" charset="0"/>
              </a:rPr>
              <a:t> with </a:t>
            </a:r>
            <a:r>
              <a:rPr lang="en-US" sz="5600" b="1" dirty="0">
                <a:solidFill>
                  <a:srgbClr val="FFC000"/>
                </a:solidFill>
                <a:latin typeface="Tech" pitchFamily="34" charset="0"/>
              </a:rPr>
              <a:t>each</a:t>
            </a:r>
            <a:r>
              <a:rPr lang="en-US" sz="5600" b="1" dirty="0">
                <a:solidFill>
                  <a:srgbClr val="E6CFC4"/>
                </a:solidFill>
                <a:latin typeface="Tech" pitchFamily="34" charset="0"/>
              </a:rPr>
              <a:t> </a:t>
            </a:r>
            <a:r>
              <a:rPr lang="en-US" sz="5600" b="1" dirty="0">
                <a:solidFill>
                  <a:srgbClr val="FFC000"/>
                </a:solidFill>
                <a:latin typeface="Tech" pitchFamily="34" charset="0"/>
              </a:rPr>
              <a:t>other</a:t>
            </a:r>
            <a:r>
              <a:rPr lang="en-US" sz="5600" b="1" dirty="0">
                <a:solidFill>
                  <a:srgbClr val="E6CFC4"/>
                </a:solidFill>
                <a:latin typeface="Tech" pitchFamily="34" charset="0"/>
              </a:rPr>
              <a:t> over the kill.</a:t>
            </a:r>
          </a:p>
        </p:txBody>
      </p:sp>
    </p:spTree>
    <p:extLst>
      <p:ext uri="{BB962C8B-B14F-4D97-AF65-F5344CB8AC3E}">
        <p14:creationId xmlns:p14="http://schemas.microsoft.com/office/powerpoint/2010/main" val="15827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400" y="5181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914400" y="5368925"/>
            <a:ext cx="7315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66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latin typeface="Tech" pitchFamily="34" charset="0"/>
              </a:rPr>
              <a:t>Practice the </a:t>
            </a:r>
            <a:r>
              <a:rPr lang="en-US" sz="4000" b="1" dirty="0" smtClean="0">
                <a:solidFill>
                  <a:srgbClr val="FFFFFF"/>
                </a:solidFill>
                <a:latin typeface="Tech" pitchFamily="34" charset="0"/>
              </a:rPr>
              <a:t>Skill, pp. 34-35</a:t>
            </a:r>
            <a:endParaRPr lang="en-US" sz="4000" b="1" dirty="0">
              <a:solidFill>
                <a:srgbClr val="FFFFFF"/>
              </a:solidFill>
              <a:latin typeface="Tec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50000">
              <a:srgbClr val="438E8E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14400" y="-152400"/>
            <a:ext cx="1295400" cy="7162800"/>
          </a:xfrm>
          <a:prstGeom prst="rect">
            <a:avLst/>
          </a:prstGeom>
          <a:solidFill>
            <a:srgbClr val="CCFFFF">
              <a:alpha val="50195"/>
            </a:srgbClr>
          </a:solidFill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0"/>
            <a:ext cx="9144000" cy="30464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600" b="1" dirty="0" smtClean="0">
                <a:solidFill>
                  <a:srgbClr val="FFFF99"/>
                </a:solidFill>
                <a:latin typeface="Stuyvesant BT" pitchFamily="66" charset="0"/>
              </a:rPr>
              <a:t>    Compound                 		Noun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62200" y="3036888"/>
            <a:ext cx="6019800" cy="35394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5600" b="1" dirty="0" smtClean="0">
                <a:solidFill>
                  <a:srgbClr val="FFFF99"/>
                </a:solidFill>
                <a:latin typeface="Tech" pitchFamily="34" charset="0"/>
              </a:rPr>
              <a:t>a noun formed by combining </a:t>
            </a:r>
            <a:r>
              <a:rPr lang="en-US" altLang="en-US" sz="5600" b="1" dirty="0" smtClean="0">
                <a:solidFill>
                  <a:srgbClr val="FFFFFF"/>
                </a:solidFill>
                <a:latin typeface="Tech" pitchFamily="34" charset="0"/>
              </a:rPr>
              <a:t>two</a:t>
            </a:r>
            <a:r>
              <a:rPr lang="en-US" altLang="en-US" sz="5600" b="1" dirty="0" smtClean="0">
                <a:solidFill>
                  <a:srgbClr val="FFFF99"/>
                </a:solidFill>
                <a:latin typeface="Tech" pitchFamily="34" charset="0"/>
              </a:rPr>
              <a:t> or </a:t>
            </a:r>
            <a:r>
              <a:rPr lang="en-US" altLang="en-US" sz="5600" b="1" dirty="0" smtClean="0">
                <a:solidFill>
                  <a:srgbClr val="FFFFFF"/>
                </a:solidFill>
                <a:latin typeface="Tech" pitchFamily="34" charset="0"/>
              </a:rPr>
              <a:t>more </a:t>
            </a:r>
            <a:r>
              <a:rPr lang="en-US" altLang="en-US" sz="5600" b="1" dirty="0" smtClean="0">
                <a:solidFill>
                  <a:srgbClr val="FFFF99"/>
                </a:solidFill>
                <a:latin typeface="Tech" pitchFamily="34" charset="0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3609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50000">
              <a:srgbClr val="438E8E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14400" y="-152400"/>
            <a:ext cx="1295400" cy="7162800"/>
          </a:xfrm>
          <a:prstGeom prst="rect">
            <a:avLst/>
          </a:prstGeom>
          <a:solidFill>
            <a:srgbClr val="CCFFFF">
              <a:alpha val="50195"/>
            </a:srgbClr>
          </a:solidFill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-990600" y="0"/>
            <a:ext cx="107442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b="1" smtClean="0">
                <a:solidFill>
                  <a:srgbClr val="FFFF99"/>
                </a:solidFill>
                <a:latin typeface="Stuyvesant BT" pitchFamily="66" charset="0"/>
              </a:rPr>
              <a:t>Compound Noun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86000" y="1158875"/>
            <a:ext cx="6172200" cy="5699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CCCCFF"/>
                </a:solidFill>
                <a:latin typeface="Tech" pitchFamily="34" charset="0"/>
              </a:rPr>
              <a:t>noun + noun:</a:t>
            </a: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 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baseball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CCCCFF"/>
                </a:solidFill>
                <a:latin typeface="Tech" pitchFamily="34" charset="0"/>
              </a:rPr>
              <a:t>adjective + noun:</a:t>
            </a: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  redhead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CCCCFF"/>
                </a:solidFill>
                <a:latin typeface="Tech" pitchFamily="34" charset="0"/>
              </a:rPr>
              <a:t>noun + verb + er:</a:t>
            </a: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        can opener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CCCCFF"/>
                </a:solidFill>
                <a:latin typeface="Tech" pitchFamily="34" charset="0"/>
              </a:rPr>
              <a:t>prep + verb:</a:t>
            </a: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  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upswing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CCCCFF"/>
                </a:solidFill>
                <a:latin typeface="Tech" pitchFamily="34" charset="0"/>
              </a:rPr>
              <a:t>prep + verb + er:</a:t>
            </a: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  undertaker</a:t>
            </a:r>
          </a:p>
        </p:txBody>
      </p:sp>
    </p:spTree>
    <p:extLst>
      <p:ext uri="{BB962C8B-B14F-4D97-AF65-F5344CB8AC3E}">
        <p14:creationId xmlns:p14="http://schemas.microsoft.com/office/powerpoint/2010/main" val="37808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50000">
              <a:srgbClr val="438E8E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ChangeArrowheads="1"/>
          </p:cNvSpPr>
          <p:nvPr/>
        </p:nvSpPr>
        <p:spPr bwMode="auto">
          <a:xfrm>
            <a:off x="914400" y="-152400"/>
            <a:ext cx="1295400" cy="7162800"/>
          </a:xfrm>
          <a:prstGeom prst="rect">
            <a:avLst/>
          </a:prstGeom>
          <a:solidFill>
            <a:srgbClr val="CCFFFF">
              <a:alpha val="50195"/>
            </a:srgbClr>
          </a:solidFill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914400" y="609600"/>
            <a:ext cx="72390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b="1" smtClean="0">
                <a:solidFill>
                  <a:srgbClr val="FFFF99"/>
                </a:solidFill>
              </a:rPr>
              <a:t>Compound Noun</a:t>
            </a:r>
          </a:p>
        </p:txBody>
      </p:sp>
      <p:sp>
        <p:nvSpPr>
          <p:cNvPr id="5124" name="Text Box 1028"/>
          <p:cNvSpPr txBox="1">
            <a:spLocks noChangeArrowheads="1"/>
          </p:cNvSpPr>
          <p:nvPr/>
        </p:nvSpPr>
        <p:spPr bwMode="auto">
          <a:xfrm>
            <a:off x="2286000" y="2133600"/>
            <a:ext cx="6172200" cy="3327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high school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99"/>
                </a:solidFill>
                <a:latin typeface="Tech" pitchFamily="34" charset="0"/>
              </a:rPr>
              <a:t>mother-in-law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FF"/>
                </a:solidFill>
                <a:latin typeface="Tech" pitchFamily="34" charset="0"/>
              </a:rPr>
              <a:t>babysitter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FF"/>
                </a:solidFill>
                <a:latin typeface="Tech" pitchFamily="34" charset="0"/>
              </a:rPr>
              <a:t>baby sitter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smtClean="0">
                <a:solidFill>
                  <a:srgbClr val="FFFFFF"/>
                </a:solidFill>
                <a:latin typeface="Tech" pitchFamily="34" charset="0"/>
              </a:rPr>
              <a:t>baby-sitter</a:t>
            </a:r>
          </a:p>
        </p:txBody>
      </p:sp>
    </p:spTree>
    <p:extLst>
      <p:ext uri="{BB962C8B-B14F-4D97-AF65-F5344CB8AC3E}">
        <p14:creationId xmlns:p14="http://schemas.microsoft.com/office/powerpoint/2010/main" val="20727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/>
            </a:gs>
            <a:gs pos="50000">
              <a:srgbClr val="438E8E"/>
            </a:gs>
            <a:gs pos="100000">
              <a:srgbClr val="0066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914400" y="-152400"/>
            <a:ext cx="1295400" cy="7162800"/>
          </a:xfrm>
          <a:prstGeom prst="rect">
            <a:avLst/>
          </a:prstGeom>
          <a:solidFill>
            <a:srgbClr val="CCFFFF">
              <a:alpha val="50195"/>
            </a:srgbClr>
          </a:solidFill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914400" y="609600"/>
            <a:ext cx="72390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b="1" smtClean="0">
                <a:solidFill>
                  <a:srgbClr val="FFFF99"/>
                </a:solidFill>
              </a:rPr>
              <a:t>Compound Noun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0" y="2514600"/>
            <a:ext cx="6172200" cy="2000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FFFF99"/>
                </a:solidFill>
                <a:latin typeface="Tech" pitchFamily="34" charset="0"/>
              </a:rPr>
              <a:t>father-in-law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smtClean="0">
                <a:solidFill>
                  <a:srgbClr val="FFFF99"/>
                </a:solidFill>
                <a:latin typeface="Tech" pitchFamily="34" charset="0"/>
              </a:rPr>
              <a:t>father</a:t>
            </a:r>
            <a:r>
              <a:rPr lang="en-US" altLang="en-US" sz="4000" b="1" dirty="0" smtClean="0">
                <a:solidFill>
                  <a:srgbClr val="FFFFFF"/>
                </a:solidFill>
                <a:latin typeface="Tech" pitchFamily="34" charset="0"/>
              </a:rPr>
              <a:t>s</a:t>
            </a:r>
            <a:r>
              <a:rPr lang="en-US" altLang="en-US" sz="4000" b="1" dirty="0" smtClean="0">
                <a:solidFill>
                  <a:srgbClr val="FFFF99"/>
                </a:solidFill>
                <a:latin typeface="Tech" pitchFamily="34" charset="0"/>
              </a:rPr>
              <a:t>-in-law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solidFill>
                  <a:srgbClr val="FFFF99"/>
                </a:solidFill>
                <a:latin typeface="Tech" pitchFamily="34" charset="0"/>
              </a:rPr>
              <a:t>f</a:t>
            </a:r>
            <a:r>
              <a:rPr lang="en-US" altLang="en-US" sz="4000" b="1" dirty="0" smtClean="0">
                <a:solidFill>
                  <a:srgbClr val="FFFF99"/>
                </a:solidFill>
                <a:latin typeface="Tech" pitchFamily="34" charset="0"/>
              </a:rPr>
              <a:t>ather-in-law’s car</a:t>
            </a:r>
          </a:p>
        </p:txBody>
      </p:sp>
    </p:spTree>
    <p:extLst>
      <p:ext uri="{BB962C8B-B14F-4D97-AF65-F5344CB8AC3E}">
        <p14:creationId xmlns:p14="http://schemas.microsoft.com/office/powerpoint/2010/main" val="30779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l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r="1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642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1676400" y="381000"/>
            <a:ext cx="5791200" cy="5638800"/>
          </a:xfrm>
          <a:prstGeom prst="rect">
            <a:avLst/>
          </a:prstGeom>
          <a:solidFill>
            <a:srgbClr val="FFDE75">
              <a:alpha val="50000"/>
            </a:srgbClr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315200" cy="1457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6D422D"/>
                </a:solidFill>
                <a:latin typeface="Tech" pitchFamily="34" charset="0"/>
              </a:rPr>
              <a:t>What is a group              of lions called?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914400" y="2759075"/>
            <a:ext cx="7315200" cy="19034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tribe?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No!</a:t>
            </a:r>
          </a:p>
          <a:p>
            <a:pPr>
              <a:lnSpc>
                <a:spcPct val="5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pride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3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3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6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09600" y="5181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914400" y="5368925"/>
            <a:ext cx="7315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66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Tech" pitchFamily="34" charset="0"/>
              </a:rPr>
              <a:t>Practice the Skill 2-11, p. 36</a:t>
            </a:r>
          </a:p>
        </p:txBody>
      </p:sp>
    </p:spTree>
    <p:extLst>
      <p:ext uri="{BB962C8B-B14F-4D97-AF65-F5344CB8AC3E}">
        <p14:creationId xmlns:p14="http://schemas.microsoft.com/office/powerpoint/2010/main" val="7453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67000" y="457200"/>
            <a:ext cx="5105400" cy="4114800"/>
          </a:xfrm>
          <a:prstGeom prst="rect">
            <a:avLst/>
          </a:prstGeom>
          <a:solidFill>
            <a:srgbClr val="66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971800" y="914400"/>
            <a:ext cx="4724400" cy="253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FFCC"/>
                </a:solidFill>
                <a:latin typeface="Tech" pitchFamily="34" charset="0"/>
              </a:rPr>
              <a:t>1.  A dog has always been a special helpmate to man.</a:t>
            </a: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5181600" y="2819400"/>
            <a:ext cx="2057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971800" y="3429000"/>
            <a:ext cx="4267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FF"/>
                </a:solidFill>
                <a:latin typeface="Tech" pitchFamily="34" charset="0"/>
              </a:rPr>
              <a:t>helpmates</a:t>
            </a:r>
          </a:p>
        </p:txBody>
      </p:sp>
    </p:spTree>
    <p:extLst>
      <p:ext uri="{BB962C8B-B14F-4D97-AF65-F5344CB8AC3E}">
        <p14:creationId xmlns:p14="http://schemas.microsoft.com/office/powerpoint/2010/main" val="27448796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4403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2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67000" y="457200"/>
            <a:ext cx="5105400" cy="4572000"/>
          </a:xfrm>
          <a:prstGeom prst="rect">
            <a:avLst/>
          </a:prstGeom>
          <a:solidFill>
            <a:srgbClr val="66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514600" y="609600"/>
            <a:ext cx="4953000" cy="35036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FFCC"/>
                </a:solidFill>
                <a:latin typeface="Tech" pitchFamily="34" charset="0"/>
              </a:rPr>
              <a:t>2. Dogs have often been used for rescue; in fact, many wounded soldiers on the battlefield owe     their lives to dogs.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3200400" y="3581400"/>
            <a:ext cx="2286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514600" y="4114800"/>
            <a:ext cx="4267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FF"/>
                </a:solidFill>
                <a:latin typeface="Tech" pitchFamily="34" charset="0"/>
              </a:rPr>
              <a:t>battlefields</a:t>
            </a:r>
          </a:p>
        </p:txBody>
      </p:sp>
    </p:spTree>
    <p:extLst>
      <p:ext uri="{BB962C8B-B14F-4D97-AF65-F5344CB8AC3E}">
        <p14:creationId xmlns:p14="http://schemas.microsoft.com/office/powerpoint/2010/main" val="428260472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667000" y="457200"/>
            <a:ext cx="5029200" cy="4267200"/>
          </a:xfrm>
          <a:prstGeom prst="rect">
            <a:avLst/>
          </a:prstGeom>
          <a:solidFill>
            <a:srgbClr val="66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667000" y="747713"/>
            <a:ext cx="4953000" cy="25288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FFCC"/>
                </a:solidFill>
                <a:latin typeface="Tech" pitchFamily="34" charset="0"/>
              </a:rPr>
              <a:t>3.  A bloodhound is often used by police in search and rescue because of its keen sense of smell.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4038600" y="1219200"/>
            <a:ext cx="2895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743200" y="3886200"/>
            <a:ext cx="48768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FF"/>
                </a:solidFill>
                <a:latin typeface="Tech" pitchFamily="34" charset="0"/>
              </a:rPr>
              <a:t>bloodhounds</a:t>
            </a:r>
          </a:p>
        </p:txBody>
      </p:sp>
    </p:spTree>
    <p:extLst>
      <p:ext uri="{BB962C8B-B14F-4D97-AF65-F5344CB8AC3E}">
        <p14:creationId xmlns:p14="http://schemas.microsoft.com/office/powerpoint/2010/main" val="8624572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  <p:bldP spid="4608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2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667000" y="457200"/>
            <a:ext cx="4876800" cy="3429000"/>
          </a:xfrm>
          <a:prstGeom prst="rect">
            <a:avLst/>
          </a:prstGeom>
          <a:solidFill>
            <a:srgbClr val="66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667000" y="930275"/>
            <a:ext cx="49530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FFCC"/>
                </a:solidFill>
                <a:latin typeface="Tech" pitchFamily="34" charset="0"/>
              </a:rPr>
              <a:t>4. A policeman can also use dogs as companions to help ensure safety.</a:t>
            </a: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3962400" y="1447800"/>
            <a:ext cx="2286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971800" y="3048000"/>
            <a:ext cx="4267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FF"/>
                </a:solidFill>
                <a:latin typeface="Tech" pitchFamily="34" charset="0"/>
              </a:rPr>
              <a:t>policemen</a:t>
            </a:r>
          </a:p>
        </p:txBody>
      </p:sp>
    </p:spTree>
    <p:extLst>
      <p:ext uri="{BB962C8B-B14F-4D97-AF65-F5344CB8AC3E}">
        <p14:creationId xmlns:p14="http://schemas.microsoft.com/office/powerpoint/2010/main" val="38676068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  <p:bldP spid="4711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2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67000" y="457200"/>
            <a:ext cx="4876800" cy="4038600"/>
          </a:xfrm>
          <a:prstGeom prst="rect">
            <a:avLst/>
          </a:prstGeom>
          <a:solidFill>
            <a:srgbClr val="6633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90800" y="609600"/>
            <a:ext cx="4953000" cy="3081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FFCC"/>
                </a:solidFill>
                <a:latin typeface="Tech" pitchFamily="34" charset="0"/>
              </a:rPr>
              <a:t>5.  Also, adventurers have used dogs and a dogsled to deliver supplies to remote areas during winter and to save lives.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V="1">
            <a:off x="2971800" y="2362200"/>
            <a:ext cx="1752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971800" y="3581400"/>
            <a:ext cx="42672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FF"/>
                </a:solidFill>
                <a:latin typeface="Tech" pitchFamily="34" charset="0"/>
              </a:rPr>
              <a:t>dogsleds</a:t>
            </a:r>
          </a:p>
        </p:txBody>
      </p:sp>
    </p:spTree>
    <p:extLst>
      <p:ext uri="{BB962C8B-B14F-4D97-AF65-F5344CB8AC3E}">
        <p14:creationId xmlns:p14="http://schemas.microsoft.com/office/powerpoint/2010/main" val="31836579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  <p:bldP spid="4813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533400" y="5181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914400" y="5368925"/>
            <a:ext cx="7315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66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FF"/>
                </a:solidFill>
                <a:latin typeface="Tech" pitchFamily="34" charset="0"/>
              </a:rPr>
              <a:t>Review the Skill 2-12, p. 37</a:t>
            </a:r>
          </a:p>
        </p:txBody>
      </p:sp>
    </p:spTree>
    <p:extLst>
      <p:ext uri="{BB962C8B-B14F-4D97-AF65-F5344CB8AC3E}">
        <p14:creationId xmlns:p14="http://schemas.microsoft.com/office/powerpoint/2010/main" val="30622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914400" y="914400"/>
            <a:ext cx="3657600" cy="50292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914400" y="914400"/>
            <a:ext cx="3657600" cy="4968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0066"/>
                </a:solidFill>
                <a:latin typeface="Tech" pitchFamily="34" charset="0"/>
              </a:rPr>
              <a:t>1.  A pack of dogs may include dogs that vary greatly in physical appearance and in ability.</a:t>
            </a:r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2400300" y="1485900"/>
            <a:ext cx="990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029200" y="914400"/>
            <a:ext cx="2667000" cy="1371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5276850" y="1143000"/>
            <a:ext cx="21336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00"/>
                </a:solidFill>
                <a:latin typeface="Tech" pitchFamily="34" charset="0"/>
              </a:rPr>
              <a:t>coll</a:t>
            </a:r>
          </a:p>
        </p:txBody>
      </p:sp>
    </p:spTree>
    <p:extLst>
      <p:ext uri="{BB962C8B-B14F-4D97-AF65-F5344CB8AC3E}">
        <p14:creationId xmlns:p14="http://schemas.microsoft.com/office/powerpoint/2010/main" val="676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2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685800" y="914400"/>
            <a:ext cx="4038600" cy="5943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914400" y="914400"/>
            <a:ext cx="3657600" cy="55784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0066"/>
                </a:solidFill>
                <a:latin typeface="Tech" pitchFamily="34" charset="0"/>
              </a:rPr>
              <a:t>2.  Gundogs include pointers, setters, retrievers, and spaniels; they aid hunters who use guns.</a:t>
            </a: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2209800" y="1524000"/>
            <a:ext cx="1828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029200" y="914400"/>
            <a:ext cx="2667000" cy="1371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276850" y="1143000"/>
            <a:ext cx="21336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00"/>
                </a:solidFill>
                <a:latin typeface="Tech" pitchFamily="34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421331169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5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838200" y="533400"/>
            <a:ext cx="3886200" cy="5943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90600" y="669925"/>
            <a:ext cx="3657600" cy="61880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0066"/>
                </a:solidFill>
                <a:latin typeface="Tech" pitchFamily="34" charset="0"/>
              </a:rPr>
              <a:t>3.  Although some dogs use their sense of smell to hunt, the gazehound pursues its game by sight.</a:t>
            </a: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 flipV="1">
            <a:off x="1447800" y="4953000"/>
            <a:ext cx="2590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5029200" y="914400"/>
            <a:ext cx="2667000" cy="1371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276850" y="1143000"/>
            <a:ext cx="21336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00"/>
                </a:solidFill>
                <a:latin typeface="Tech" pitchFamily="34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3269721482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 animBg="1"/>
      <p:bldP spid="5837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l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6522"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642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676400" y="457200"/>
            <a:ext cx="5791200" cy="5638800"/>
          </a:xfrm>
          <a:prstGeom prst="rect">
            <a:avLst/>
          </a:prstGeom>
          <a:solidFill>
            <a:srgbClr val="FFDE75">
              <a:alpha val="50000"/>
            </a:srgbClr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315200" cy="1457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6D422D"/>
                </a:solidFill>
                <a:latin typeface="Tech" pitchFamily="34" charset="0"/>
              </a:rPr>
              <a:t>What is a group              of ships called?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914400" y="2759075"/>
            <a:ext cx="7315200" cy="2105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An armadillo?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No!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an armada or a fleet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4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4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4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914400" y="914400"/>
            <a:ext cx="3657600" cy="50292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14400" y="914400"/>
            <a:ext cx="3657600" cy="31400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0066"/>
                </a:solidFill>
                <a:latin typeface="Tech" pitchFamily="34" charset="0"/>
              </a:rPr>
              <a:t>4.  The collie may be used to keep a flock of sheep from straying.</a:t>
            </a: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1066800" y="3352800"/>
            <a:ext cx="9525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5029200" y="914400"/>
            <a:ext cx="2667000" cy="1371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5276850" y="1143000"/>
            <a:ext cx="21336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00"/>
                </a:solidFill>
                <a:latin typeface="Tech" pitchFamily="34" charset="0"/>
              </a:rPr>
              <a:t>coll</a:t>
            </a:r>
          </a:p>
        </p:txBody>
      </p:sp>
    </p:spTree>
    <p:extLst>
      <p:ext uri="{BB962C8B-B14F-4D97-AF65-F5344CB8AC3E}">
        <p14:creationId xmlns:p14="http://schemas.microsoft.com/office/powerpoint/2010/main" val="58241497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  <p:bldP spid="5939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2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914400" y="914400"/>
            <a:ext cx="3657600" cy="5943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8200" y="914400"/>
            <a:ext cx="3657600" cy="55784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0066"/>
                </a:solidFill>
                <a:latin typeface="Tech" pitchFamily="34" charset="0"/>
              </a:rPr>
              <a:t>5.  A bulldog and a Dalmation are examples of nonsporting dogs that are large companion dogs.</a:t>
            </a:r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2438400" y="1524000"/>
            <a:ext cx="14287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5029200" y="914400"/>
            <a:ext cx="2667000" cy="1371600"/>
          </a:xfrm>
          <a:prstGeom prst="rect">
            <a:avLst/>
          </a:prstGeom>
          <a:solidFill>
            <a:srgbClr val="DEBEE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5276850" y="1143000"/>
            <a:ext cx="2133600" cy="9461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600" b="1">
                <a:solidFill>
                  <a:srgbClr val="FFFF00"/>
                </a:solidFill>
                <a:latin typeface="Tech" pitchFamily="34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380127841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2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Noun Positions</a:t>
            </a:r>
            <a:endParaRPr lang="en-US" sz="6600" dirty="0">
              <a:solidFill>
                <a:schemeClr val="accent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Subject</a:t>
            </a:r>
          </a:p>
          <a:p>
            <a:r>
              <a:rPr lang="en-US" sz="4800" b="1" dirty="0" smtClean="0"/>
              <a:t>The </a:t>
            </a:r>
            <a:r>
              <a:rPr lang="en-US" sz="4800" b="1" dirty="0" smtClean="0">
                <a:solidFill>
                  <a:schemeClr val="accent2"/>
                </a:solidFill>
              </a:rPr>
              <a:t>freshman</a:t>
            </a:r>
            <a:r>
              <a:rPr lang="en-US" sz="4800" b="1" dirty="0" smtClean="0"/>
              <a:t> was the best athlete</a:t>
            </a:r>
            <a:r>
              <a:rPr lang="en-US" sz="4800" dirty="0" smtClean="0"/>
              <a:t>.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r="23802"/>
          <a:stretch/>
        </p:blipFill>
        <p:spPr bwMode="auto">
          <a:xfrm>
            <a:off x="4724400" y="2453640"/>
            <a:ext cx="3817621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</a:rPr>
              <a:t>Noun Positions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PN</a:t>
            </a:r>
          </a:p>
          <a:p>
            <a:r>
              <a:rPr lang="en-US" sz="4800" b="1" dirty="0" smtClean="0"/>
              <a:t>The star player was a </a:t>
            </a:r>
            <a:r>
              <a:rPr lang="en-US" sz="4800" b="1" dirty="0" smtClean="0">
                <a:solidFill>
                  <a:schemeClr val="accent2"/>
                </a:solidFill>
              </a:rPr>
              <a:t>freshman</a:t>
            </a:r>
            <a:r>
              <a:rPr lang="en-US" sz="4800" b="1" dirty="0" smtClean="0"/>
              <a:t>.</a:t>
            </a:r>
            <a:endParaRPr lang="en-US" sz="4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38528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2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Noun Positions</a:t>
            </a:r>
            <a:endParaRPr lang="en-US" sz="6600" dirty="0">
              <a:solidFill>
                <a:schemeClr val="accent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DO</a:t>
            </a:r>
          </a:p>
          <a:p>
            <a:pPr marL="0" indent="0">
              <a:buNone/>
            </a:pPr>
            <a:r>
              <a:rPr lang="en-US" sz="4800" b="1" dirty="0" smtClean="0"/>
              <a:t>The freshmen beat the </a:t>
            </a:r>
            <a:r>
              <a:rPr lang="en-US" sz="4800" b="1" dirty="0" smtClean="0">
                <a:solidFill>
                  <a:schemeClr val="accent6"/>
                </a:solidFill>
              </a:rPr>
              <a:t>seniors</a:t>
            </a:r>
            <a:r>
              <a:rPr lang="en-US" sz="4800" b="1" dirty="0" smtClean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599"/>
            <a:ext cx="38528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</a:rPr>
              <a:t>Noun Positions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IO</a:t>
            </a:r>
          </a:p>
          <a:p>
            <a:pPr marL="0" indent="0">
              <a:buNone/>
            </a:pPr>
            <a:r>
              <a:rPr lang="en-US" sz="4000" b="1" dirty="0" smtClean="0"/>
              <a:t>The freshmen gave the </a:t>
            </a:r>
            <a:r>
              <a:rPr lang="en-US" sz="4000" b="1" dirty="0" smtClean="0">
                <a:solidFill>
                  <a:schemeClr val="accent6"/>
                </a:solidFill>
              </a:rPr>
              <a:t>seniors</a:t>
            </a:r>
            <a:r>
              <a:rPr lang="en-US" sz="4000" b="1" dirty="0" smtClean="0"/>
              <a:t> a challenge.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50720"/>
            <a:ext cx="3852863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5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</a:rPr>
              <a:t>Noun Positions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OP</a:t>
            </a:r>
          </a:p>
          <a:p>
            <a:pPr marL="0" indent="0">
              <a:buNone/>
            </a:pPr>
            <a:r>
              <a:rPr lang="en-US" sz="4000" b="1" dirty="0" smtClean="0"/>
              <a:t>Applause resounded through the stands (for                    the </a:t>
            </a:r>
            <a:r>
              <a:rPr lang="en-US" sz="4000" b="1" dirty="0" smtClean="0">
                <a:solidFill>
                  <a:schemeClr val="accent6"/>
                </a:solidFill>
              </a:rPr>
              <a:t>freshmen</a:t>
            </a:r>
            <a:r>
              <a:rPr lang="en-US" sz="4000" b="1" dirty="0" smtClean="0"/>
              <a:t>).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887" t="-556" r="5367" b="556"/>
          <a:stretch/>
        </p:blipFill>
        <p:spPr>
          <a:xfrm>
            <a:off x="3733800" y="2374207"/>
            <a:ext cx="5256819" cy="375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7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</a:rPr>
              <a:t>Noun Positions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NA (Noun of Direct Address)</a:t>
            </a:r>
          </a:p>
          <a:p>
            <a:pPr marL="0" indent="0">
              <a:buNone/>
            </a:pPr>
            <a:endParaRPr lang="en-US" sz="4000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Creed,</a:t>
            </a:r>
            <a:r>
              <a:rPr lang="en-US" sz="4000" b="1" dirty="0" smtClean="0"/>
              <a:t> who were the Fab Five?</a:t>
            </a:r>
            <a:endParaRPr lang="en-US" sz="4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50" y="2359116"/>
            <a:ext cx="4935950" cy="377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chemeClr val="accent6"/>
                </a:solidFill>
              </a:rPr>
              <a:t>Noun Positions</a:t>
            </a:r>
            <a:endParaRPr lang="en-US" sz="66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 smtClean="0">
                <a:solidFill>
                  <a:schemeClr val="accent6"/>
                </a:solidFill>
              </a:rPr>
              <a:t>App (Appositive)</a:t>
            </a:r>
          </a:p>
          <a:p>
            <a:pPr marL="0" indent="0">
              <a:buNone/>
            </a:pPr>
            <a:endParaRPr lang="en-US" sz="4000" b="1" dirty="0" smtClean="0"/>
          </a:p>
          <a:p>
            <a:pPr marL="0" indent="0">
              <a:buNone/>
            </a:pPr>
            <a:r>
              <a:rPr lang="en-US" sz="4000" b="1" dirty="0" smtClean="0"/>
              <a:t>My favorite team, the </a:t>
            </a:r>
            <a:r>
              <a:rPr lang="en-US" sz="4000" b="1" dirty="0" smtClean="0">
                <a:solidFill>
                  <a:schemeClr val="accent6"/>
                </a:solidFill>
              </a:rPr>
              <a:t>BJA Lions</a:t>
            </a:r>
            <a:r>
              <a:rPr lang="en-US" sz="4000" b="1" dirty="0" smtClean="0"/>
              <a:t>, are looking great!</a:t>
            </a:r>
            <a:endParaRPr lang="en-US" sz="40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962400" y="2971800"/>
            <a:ext cx="4983959" cy="332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90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FRAGMENTS (Frag)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Fragments</a:t>
            </a:r>
            <a:r>
              <a:rPr lang="en-US" sz="2800" dirty="0">
                <a:solidFill>
                  <a:schemeClr val="tx1"/>
                </a:solidFill>
              </a:rPr>
              <a:t>=a fragment is </a:t>
            </a:r>
            <a:r>
              <a:rPr lang="en-US" sz="2800" dirty="0" smtClean="0">
                <a:solidFill>
                  <a:schemeClr val="tx1"/>
                </a:solidFill>
              </a:rPr>
              <a:t>an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/>
                </a:solidFill>
              </a:rPr>
              <a:t>incomplete </a:t>
            </a:r>
            <a:r>
              <a:rPr lang="en-US" sz="2800" dirty="0" smtClean="0">
                <a:solidFill>
                  <a:schemeClr val="tx1"/>
                </a:solidFill>
              </a:rPr>
              <a:t>sentence </a:t>
            </a:r>
            <a:r>
              <a:rPr lang="en-US" sz="2800" dirty="0">
                <a:solidFill>
                  <a:schemeClr val="tx1"/>
                </a:solidFill>
              </a:rPr>
              <a:t>wrongly punctuated as if it were a complete sentence.</a:t>
            </a:r>
          </a:p>
          <a:p>
            <a:r>
              <a:rPr lang="en-US" sz="2800" dirty="0">
                <a:solidFill>
                  <a:schemeClr val="tx1"/>
                </a:solidFill>
              </a:rPr>
              <a:t>It can be a </a:t>
            </a:r>
            <a:r>
              <a:rPr lang="en-US" sz="2800" b="1" dirty="0" smtClean="0">
                <a:solidFill>
                  <a:schemeClr val="accent2"/>
                </a:solidFill>
              </a:rPr>
              <a:t>phrase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>
                <a:solidFill>
                  <a:schemeClr val="tx1"/>
                </a:solidFill>
              </a:rPr>
              <a:t>missing a </a:t>
            </a:r>
            <a:r>
              <a:rPr lang="en-US" sz="2800" b="1" dirty="0" smtClean="0">
                <a:solidFill>
                  <a:schemeClr val="accent2"/>
                </a:solidFill>
              </a:rPr>
              <a:t>subject </a:t>
            </a:r>
            <a:r>
              <a:rPr lang="en-US" sz="2800" dirty="0" smtClean="0">
                <a:solidFill>
                  <a:schemeClr val="tx1"/>
                </a:solidFill>
              </a:rPr>
              <a:t>or </a:t>
            </a:r>
            <a:r>
              <a:rPr lang="en-US" sz="2800" dirty="0">
                <a:solidFill>
                  <a:schemeClr val="tx1"/>
                </a:solidFill>
              </a:rPr>
              <a:t>a </a:t>
            </a:r>
            <a:r>
              <a:rPr lang="en-US" sz="2800" b="1" dirty="0" smtClean="0">
                <a:solidFill>
                  <a:schemeClr val="accent2"/>
                </a:solidFill>
              </a:rPr>
              <a:t>verb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r>
              <a:rPr lang="en-US" sz="2800" dirty="0">
                <a:solidFill>
                  <a:schemeClr val="tx1"/>
                </a:solidFill>
              </a:rPr>
              <a:t>Sometimes a fragment is a </a:t>
            </a:r>
            <a:r>
              <a:rPr lang="en-US" sz="2800" b="1" dirty="0" smtClean="0">
                <a:solidFill>
                  <a:schemeClr val="accent2"/>
                </a:solidFill>
              </a:rPr>
              <a:t>dependent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clause </a:t>
            </a:r>
            <a:r>
              <a:rPr lang="en-US" sz="2800" dirty="0">
                <a:solidFill>
                  <a:schemeClr val="tx1"/>
                </a:solidFill>
              </a:rPr>
              <a:t>that is written as a sentence.</a:t>
            </a:r>
          </a:p>
          <a:p>
            <a:r>
              <a:rPr lang="en-US" sz="2800" b="1" dirty="0" smtClean="0"/>
              <a:t>Examples: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Mr. Tompkins the former principal.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After the game was over.</a:t>
            </a:r>
          </a:p>
        </p:txBody>
      </p:sp>
    </p:spTree>
    <p:extLst>
      <p:ext uri="{BB962C8B-B14F-4D97-AF65-F5344CB8AC3E}">
        <p14:creationId xmlns:p14="http://schemas.microsoft.com/office/powerpoint/2010/main" val="11864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rh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2899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642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1219200" y="685800"/>
            <a:ext cx="6705600" cy="5638800"/>
          </a:xfrm>
          <a:prstGeom prst="rect">
            <a:avLst/>
          </a:prstGeom>
          <a:solidFill>
            <a:srgbClr val="FFDE75">
              <a:alpha val="50000"/>
            </a:srgbClr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315200" cy="1457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6D422D"/>
                </a:solidFill>
                <a:latin typeface="Tech" pitchFamily="34" charset="0"/>
              </a:rPr>
              <a:t>What is a group              of rhinoceri called?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914400" y="2759075"/>
            <a:ext cx="7315200" cy="2105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An accident?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No!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crash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5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58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58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4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Comma splices (CS)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Comma Splices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=two sentences incorrectly joined by only a comma</a:t>
            </a: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 smtClean="0"/>
              <a:t>Examples:</a:t>
            </a:r>
          </a:p>
          <a:p>
            <a:pPr lvl="1"/>
            <a:r>
              <a:rPr lang="en-US" b="1" dirty="0" smtClean="0">
                <a:solidFill>
                  <a:schemeClr val="accent2"/>
                </a:solidFill>
              </a:rPr>
              <a:t>The senior gave his testimony, he was really on fire for the Lord.</a:t>
            </a:r>
          </a:p>
          <a:p>
            <a:pPr marL="5715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 Corrections: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The senior gave his testimony. He was really on fire for the Lord.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The senior gave his testimony; he was really on fire for the Lord.</a:t>
            </a:r>
          </a:p>
          <a:p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838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609600"/>
            <a:ext cx="96012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Fused Sentences/Run-Ons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b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Fused </a:t>
            </a:r>
            <a:r>
              <a:rPr lang="en-US" sz="2800" b="1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Sentences (FS)/Run-On Sentences (RO)</a:t>
            </a:r>
            <a:r>
              <a:rPr lang="en-US" sz="28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=</a:t>
            </a:r>
            <a:r>
              <a:rPr lang="en-US" sz="2800" dirty="0" smtClean="0">
                <a:latin typeface="+mn-lt"/>
                <a:ea typeface="+mn-ea"/>
                <a:cs typeface="+mn-cs"/>
              </a:rPr>
              <a:t>two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more sentences incorrectly joined without any punctuation.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 </a:t>
            </a:r>
            <a:r>
              <a:rPr lang="en-U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Correction: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Separate the sentence parts with </a:t>
            </a: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period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chemeClr val="accent2"/>
                </a:solidFill>
              </a:rPr>
              <a:t>semicolon</a:t>
            </a:r>
            <a:r>
              <a:rPr lang="en-US" dirty="0" smtClean="0"/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Combine them correctly with a </a:t>
            </a:r>
            <a:r>
              <a:rPr lang="en-US" dirty="0"/>
              <a:t> </a:t>
            </a:r>
            <a:r>
              <a:rPr lang="en-US" dirty="0" smtClean="0">
                <a:solidFill>
                  <a:schemeClr val="accent2"/>
                </a:solidFill>
              </a:rPr>
              <a:t>comma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chemeClr val="accent2"/>
                </a:solidFill>
              </a:rPr>
              <a:t>coordinating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conjunction.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Change one of the sentences into a </a:t>
            </a:r>
            <a:r>
              <a:rPr lang="en-US" dirty="0" smtClean="0">
                <a:solidFill>
                  <a:schemeClr val="accent2"/>
                </a:solidFill>
              </a:rPr>
              <a:t>dependent </a:t>
            </a:r>
            <a:r>
              <a:rPr lang="en-US" dirty="0" smtClean="0">
                <a:solidFill>
                  <a:schemeClr val="tx1"/>
                </a:solidFill>
              </a:rPr>
              <a:t>clause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5890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609600"/>
            <a:ext cx="960120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Fused Sentences/Run-Ons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The freshman gave his heart to the Lord his life was never the same.</a:t>
            </a:r>
          </a:p>
          <a:p>
            <a:pPr marL="0" indent="0">
              <a:buNone/>
            </a:pPr>
            <a:endParaRPr lang="en-US" sz="1050" b="1" dirty="0" smtClean="0"/>
          </a:p>
          <a:p>
            <a:pPr marL="0" indent="0">
              <a:buNone/>
            </a:pPr>
            <a:r>
              <a:rPr lang="en-US" b="1" dirty="0" smtClean="0"/>
              <a:t>The freshman gave his heart to the Lord</a:t>
            </a:r>
            <a:r>
              <a:rPr lang="en-US" sz="4000" b="1" dirty="0" smtClean="0">
                <a:solidFill>
                  <a:schemeClr val="accent2"/>
                </a:solidFill>
              </a:rPr>
              <a:t>;</a:t>
            </a:r>
            <a:r>
              <a:rPr lang="en-US" sz="4000" b="1" dirty="0" smtClean="0"/>
              <a:t> </a:t>
            </a:r>
            <a:r>
              <a:rPr lang="en-US" b="1" dirty="0" smtClean="0"/>
              <a:t>his life was never the same.</a:t>
            </a:r>
          </a:p>
          <a:p>
            <a:pPr marL="0" indent="0">
              <a:buNone/>
            </a:pPr>
            <a:r>
              <a:rPr lang="en-US" b="1" dirty="0" smtClean="0"/>
              <a:t>The freshman gave his heart to the Lord</a:t>
            </a:r>
            <a:r>
              <a:rPr lang="en-US" b="1" dirty="0" smtClean="0">
                <a:solidFill>
                  <a:schemeClr val="accent2"/>
                </a:solidFill>
              </a:rPr>
              <a:t>.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H</a:t>
            </a:r>
            <a:r>
              <a:rPr lang="en-US" b="1" dirty="0" smtClean="0"/>
              <a:t>is life was never the same.</a:t>
            </a:r>
          </a:p>
          <a:p>
            <a:pPr marL="0" indent="0">
              <a:buNone/>
            </a:pPr>
            <a:r>
              <a:rPr lang="en-US" b="1" dirty="0" smtClean="0"/>
              <a:t>The freshman gave his heart to the Lord</a:t>
            </a:r>
            <a:r>
              <a:rPr lang="en-US" b="1" dirty="0" smtClean="0">
                <a:solidFill>
                  <a:schemeClr val="accent2"/>
                </a:solidFill>
              </a:rPr>
              <a:t>, and</a:t>
            </a:r>
            <a:r>
              <a:rPr lang="en-US" b="1" dirty="0" smtClean="0"/>
              <a:t> his life was never the same.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5272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533400" y="990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228600" y="1171575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FF"/>
                </a:solidFill>
                <a:latin typeface="Tech" pitchFamily="34" charset="0"/>
              </a:rPr>
              <a:t>UNIT TWO TEST </a:t>
            </a:r>
            <a:r>
              <a:rPr lang="en-US" sz="4800" b="1" dirty="0" smtClean="0">
                <a:solidFill>
                  <a:srgbClr val="FFFFFF"/>
                </a:solidFill>
                <a:latin typeface="Tech" pitchFamily="34" charset="0"/>
              </a:rPr>
              <a:t>(50 </a:t>
            </a:r>
            <a:r>
              <a:rPr lang="en-US" sz="4800" b="1" dirty="0">
                <a:solidFill>
                  <a:srgbClr val="FFFFFF"/>
                </a:solidFill>
                <a:latin typeface="Tech" pitchFamily="34" charset="0"/>
              </a:rPr>
              <a:t>points)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914400" y="2286000"/>
            <a:ext cx="7848600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FFFF"/>
                </a:solidFill>
              </a:rPr>
              <a:t>Review all types of </a:t>
            </a:r>
            <a:r>
              <a:rPr lang="en-US" sz="4800" b="1" dirty="0" smtClean="0">
                <a:solidFill>
                  <a:srgbClr val="FFFFFF"/>
                </a:solidFill>
              </a:rPr>
              <a:t>nouns,  </a:t>
            </a:r>
            <a:r>
              <a:rPr lang="en-US" sz="4800" b="1" dirty="0">
                <a:solidFill>
                  <a:srgbClr val="FFFFFF"/>
                </a:solidFill>
              </a:rPr>
              <a:t>sentence </a:t>
            </a:r>
            <a:r>
              <a:rPr lang="en-US" sz="4800" b="1" dirty="0" smtClean="0">
                <a:solidFill>
                  <a:srgbClr val="FFFFFF"/>
                </a:solidFill>
              </a:rPr>
              <a:t>patterns, and serious errors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6724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  <a:buFontTx/>
              <a:buAutoNum type="arabicPeriod"/>
            </a:pPr>
            <a:r>
              <a:rPr lang="en-US" sz="4800" b="1">
                <a:solidFill>
                  <a:srgbClr val="FFFFFF"/>
                </a:solidFill>
              </a:rPr>
              <a:t>Toll bridges</a:t>
            </a:r>
          </a:p>
          <a:p>
            <a:pPr>
              <a:lnSpc>
                <a:spcPct val="65000"/>
              </a:lnSpc>
              <a:spcBef>
                <a:spcPct val="50000"/>
              </a:spcBef>
              <a:buFontTx/>
              <a:buAutoNum type="arabicPeriod"/>
            </a:pPr>
            <a:r>
              <a:rPr lang="en-US" sz="4800" b="1">
                <a:solidFill>
                  <a:srgbClr val="FFFFFF"/>
                </a:solidFill>
              </a:rPr>
              <a:t>Tomatoes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3. m’s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4. Halves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5. Flagpoles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6. Businesses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7. children</a:t>
            </a:r>
          </a:p>
          <a:p>
            <a:pPr>
              <a:spcBef>
                <a:spcPct val="50000"/>
              </a:spcBef>
            </a:pPr>
            <a:endParaRPr lang="en-US" sz="4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3021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8. sisters-in-law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9. Countries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10. Car washes</a:t>
            </a:r>
          </a:p>
        </p:txBody>
      </p:sp>
    </p:spTree>
    <p:extLst>
      <p:ext uri="{BB962C8B-B14F-4D97-AF65-F5344CB8AC3E}">
        <p14:creationId xmlns:p14="http://schemas.microsoft.com/office/powerpoint/2010/main" val="23652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5218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11. Duane’s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12. cousin’s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13. parents’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14. Louis XIV’s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15. friend’s</a:t>
            </a:r>
          </a:p>
        </p:txBody>
      </p:sp>
    </p:spTree>
    <p:extLst>
      <p:ext uri="{BB962C8B-B14F-4D97-AF65-F5344CB8AC3E}">
        <p14:creationId xmlns:p14="http://schemas.microsoft.com/office/powerpoint/2010/main" val="12962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5216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16. Edict of Nantes, </a:t>
            </a:r>
            <a:r>
              <a:rPr lang="en-US" sz="4800" b="1" u="sng">
                <a:solidFill>
                  <a:srgbClr val="FFFFFF"/>
                </a:solidFill>
              </a:rPr>
              <a:t>freedom</a:t>
            </a:r>
            <a:r>
              <a:rPr lang="en-US" sz="4800" b="1">
                <a:solidFill>
                  <a:srgbClr val="FFFFFF"/>
                </a:solidFill>
              </a:rPr>
              <a:t>, French Huguenots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17. Joan of Arc, </a:t>
            </a:r>
            <a:r>
              <a:rPr lang="en-US" sz="4800" b="1" u="sng">
                <a:solidFill>
                  <a:srgbClr val="FFFFFF"/>
                </a:solidFill>
              </a:rPr>
              <a:t>heroine</a:t>
            </a:r>
            <a:r>
              <a:rPr lang="en-US" sz="4800" b="1">
                <a:solidFill>
                  <a:srgbClr val="FFFFFF"/>
                </a:solidFill>
              </a:rPr>
              <a:t>, Hundred Years’ War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18. </a:t>
            </a:r>
            <a:r>
              <a:rPr lang="en-US" sz="4800" b="1" u="sng">
                <a:solidFill>
                  <a:srgbClr val="FFFFFF"/>
                </a:solidFill>
              </a:rPr>
              <a:t>king</a:t>
            </a:r>
            <a:r>
              <a:rPr lang="en-US" sz="4800" b="1">
                <a:solidFill>
                  <a:srgbClr val="FFFFFF"/>
                </a:solidFill>
              </a:rPr>
              <a:t>, France, Hugh Capet</a:t>
            </a:r>
          </a:p>
        </p:txBody>
      </p:sp>
    </p:spTree>
    <p:extLst>
      <p:ext uri="{BB962C8B-B14F-4D97-AF65-F5344CB8AC3E}">
        <p14:creationId xmlns:p14="http://schemas.microsoft.com/office/powerpoint/2010/main" val="34513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3386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19. </a:t>
            </a:r>
            <a:r>
              <a:rPr lang="en-US" sz="4800" b="1" u="sng">
                <a:solidFill>
                  <a:srgbClr val="FFFFFF"/>
                </a:solidFill>
              </a:rPr>
              <a:t>monarchy</a:t>
            </a:r>
            <a:r>
              <a:rPr lang="en-US" sz="4800" b="1">
                <a:solidFill>
                  <a:srgbClr val="FFFFFF"/>
                </a:solidFill>
              </a:rPr>
              <a:t>, French Revolution, </a:t>
            </a:r>
            <a:r>
              <a:rPr lang="en-US" sz="4800" b="1" u="sng">
                <a:solidFill>
                  <a:srgbClr val="FFFFFF"/>
                </a:solidFill>
              </a:rPr>
              <a:t>guillotine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20. Arc de Triomphe, </a:t>
            </a:r>
            <a:r>
              <a:rPr lang="en-US" sz="4800" b="1" u="sng">
                <a:solidFill>
                  <a:srgbClr val="FFFFFF"/>
                </a:solidFill>
              </a:rPr>
              <a:t>conquest</a:t>
            </a:r>
            <a:r>
              <a:rPr lang="en-US" sz="4800" b="1">
                <a:solidFill>
                  <a:srgbClr val="FFFFFF"/>
                </a:solidFill>
              </a:rPr>
              <a:t>, Napoleon</a:t>
            </a:r>
          </a:p>
        </p:txBody>
      </p:sp>
    </p:spTree>
    <p:extLst>
      <p:ext uri="{BB962C8B-B14F-4D97-AF65-F5344CB8AC3E}">
        <p14:creationId xmlns:p14="http://schemas.microsoft.com/office/powerpoint/2010/main" val="321879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63166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21. Count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22. Noncount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23. Noncount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24. Count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25. Count</a:t>
            </a:r>
          </a:p>
          <a:p>
            <a:pPr>
              <a:spcBef>
                <a:spcPct val="50000"/>
              </a:spcBef>
            </a:pPr>
            <a:endParaRPr lang="en-US" sz="4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weas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642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1371600" y="609600"/>
            <a:ext cx="6400800" cy="5638800"/>
          </a:xfrm>
          <a:prstGeom prst="rect">
            <a:avLst/>
          </a:prstGeom>
          <a:solidFill>
            <a:srgbClr val="FFDE75">
              <a:alpha val="50000"/>
            </a:srgbClr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315200" cy="1457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6D422D"/>
                </a:solidFill>
                <a:latin typeface="Tech" pitchFamily="34" charset="0"/>
              </a:rPr>
              <a:t>What is a group              of weasels called?</a:t>
            </a: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914400" y="2759075"/>
            <a:ext cx="7315200" cy="2105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ham?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No!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gam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6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6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6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5218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26. Group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27. Army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28. Farmland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29. Family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30. Sugar beets</a:t>
            </a:r>
          </a:p>
        </p:txBody>
      </p:sp>
    </p:spTree>
    <p:extLst>
      <p:ext uri="{BB962C8B-B14F-4D97-AF65-F5344CB8AC3E}">
        <p14:creationId xmlns:p14="http://schemas.microsoft.com/office/powerpoint/2010/main" val="20897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609600" y="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57200" y="0"/>
            <a:ext cx="86868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  <a:latin typeface="Tech" pitchFamily="34" charset="0"/>
              </a:rPr>
              <a:t>UNIT TWO Pretest (40)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09600" y="976313"/>
            <a:ext cx="7848600" cy="5218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31. OP			36. App.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32. App.		37. S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33. PN			38. DO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34. IO			39. PN</a:t>
            </a:r>
          </a:p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FF"/>
                </a:solidFill>
              </a:rPr>
              <a:t>35. OP			40. NA</a:t>
            </a:r>
          </a:p>
        </p:txBody>
      </p:sp>
    </p:spTree>
    <p:extLst>
      <p:ext uri="{BB962C8B-B14F-4D97-AF65-F5344CB8AC3E}">
        <p14:creationId xmlns:p14="http://schemas.microsoft.com/office/powerpoint/2010/main" val="13784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65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8866" name="Picture 18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86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78868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78869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The words of a talebearer are as wounds. . . . 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1905000" y="762000"/>
            <a:ext cx="24384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words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18:8</a:t>
            </a:r>
          </a:p>
        </p:txBody>
      </p:sp>
      <p:sp>
        <p:nvSpPr>
          <p:cNvPr id="78860" name="Freeform 12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1" name="Freeform 13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2" name="Freeform 14"/>
          <p:cNvSpPr>
            <a:spLocks/>
          </p:cNvSpPr>
          <p:nvPr/>
        </p:nvSpPr>
        <p:spPr bwMode="auto">
          <a:xfrm>
            <a:off x="990600" y="5632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8863" name="Freeform 15"/>
          <p:cNvSpPr>
            <a:spLocks/>
          </p:cNvSpPr>
          <p:nvPr/>
        </p:nvSpPr>
        <p:spPr bwMode="auto">
          <a:xfrm>
            <a:off x="1123950" y="5410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62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6" grpId="0" autoUpdateAnimBg="0"/>
      <p:bldP spid="78860" grpId="0" animBg="1"/>
      <p:bldP spid="78861" grpId="0" animBg="1"/>
      <p:bldP spid="78862" grpId="0" animBg="1"/>
      <p:bldP spid="7886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90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9891" name="Picture 19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8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79893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798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The words of a talebearer are as wounds. . . . 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5105400" y="7620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talebearer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79883" name="WordArt 11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18:8</a:t>
            </a:r>
          </a:p>
        </p:txBody>
      </p:sp>
      <p:sp>
        <p:nvSpPr>
          <p:cNvPr id="79884" name="Freeform 12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85" name="Freeform 13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86" name="Freeform 14"/>
          <p:cNvSpPr>
            <a:spLocks/>
          </p:cNvSpPr>
          <p:nvPr/>
        </p:nvSpPr>
        <p:spPr bwMode="auto">
          <a:xfrm>
            <a:off x="990600" y="5632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87" name="Freeform 15"/>
          <p:cNvSpPr>
            <a:spLocks/>
          </p:cNvSpPr>
          <p:nvPr/>
        </p:nvSpPr>
        <p:spPr bwMode="auto">
          <a:xfrm>
            <a:off x="1123950" y="5410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88" name="Freeform 16"/>
          <p:cNvSpPr>
            <a:spLocks/>
          </p:cNvSpPr>
          <p:nvPr/>
        </p:nvSpPr>
        <p:spPr bwMode="auto">
          <a:xfrm>
            <a:off x="4667250" y="56134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9889" name="Freeform 17"/>
          <p:cNvSpPr>
            <a:spLocks/>
          </p:cNvSpPr>
          <p:nvPr/>
        </p:nvSpPr>
        <p:spPr bwMode="auto">
          <a:xfrm>
            <a:off x="4800600" y="53911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633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0" grpId="0" autoUpdateAnimBg="0"/>
      <p:bldP spid="79884" grpId="0" animBg="1"/>
      <p:bldP spid="79885" grpId="0" animBg="1"/>
      <p:bldP spid="79886" grpId="0" animBg="1"/>
      <p:bldP spid="79887" grpId="0" animBg="1"/>
      <p:bldP spid="79888" grpId="0" animBg="1"/>
      <p:bldP spid="7988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12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0913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1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0915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091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The words of a talebearer are as wounds. . . . 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3371850" y="14859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wounds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0907" name="WordArt 11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18:8</a:t>
            </a:r>
          </a:p>
        </p:txBody>
      </p:sp>
      <p:sp>
        <p:nvSpPr>
          <p:cNvPr id="80908" name="Freeform 12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13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14"/>
          <p:cNvSpPr>
            <a:spLocks/>
          </p:cNvSpPr>
          <p:nvPr/>
        </p:nvSpPr>
        <p:spPr bwMode="auto">
          <a:xfrm>
            <a:off x="990600" y="5632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15"/>
          <p:cNvSpPr>
            <a:spLocks/>
          </p:cNvSpPr>
          <p:nvPr/>
        </p:nvSpPr>
        <p:spPr bwMode="auto">
          <a:xfrm>
            <a:off x="1123950" y="5410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082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 autoUpdateAnimBg="0"/>
      <p:bldP spid="80908" grpId="0" animBg="1"/>
      <p:bldP spid="80909" grpId="0" animBg="1"/>
      <p:bldP spid="80910" grpId="0" animBg="1"/>
      <p:bldP spid="809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6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1937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3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193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1940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1929" name="WordArt 9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31:27</a:t>
            </a:r>
          </a:p>
        </p:txBody>
      </p:sp>
      <p:sp>
        <p:nvSpPr>
          <p:cNvPr id="81930" name="Freeform 10"/>
          <p:cNvSpPr>
            <a:spLocks/>
          </p:cNvSpPr>
          <p:nvPr/>
        </p:nvSpPr>
        <p:spPr bwMode="auto">
          <a:xfrm>
            <a:off x="1003300" y="45275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1" name="Freeform 11"/>
          <p:cNvSpPr>
            <a:spLocks/>
          </p:cNvSpPr>
          <p:nvPr/>
        </p:nvSpPr>
        <p:spPr bwMode="auto">
          <a:xfrm>
            <a:off x="1136650" y="43053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2" name="Freeform 12"/>
          <p:cNvSpPr>
            <a:spLocks/>
          </p:cNvSpPr>
          <p:nvPr/>
        </p:nvSpPr>
        <p:spPr bwMode="auto">
          <a:xfrm>
            <a:off x="1009650" y="56134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13"/>
          <p:cNvSpPr>
            <a:spLocks/>
          </p:cNvSpPr>
          <p:nvPr/>
        </p:nvSpPr>
        <p:spPr bwMode="auto">
          <a:xfrm>
            <a:off x="1143000" y="53911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She looketh well to the ways of her </a:t>
            </a:r>
          </a:p>
          <a:p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household. . . .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2051050" y="1487488"/>
            <a:ext cx="3181350" cy="823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ways</a:t>
            </a:r>
          </a:p>
        </p:txBody>
      </p:sp>
    </p:spTree>
    <p:extLst>
      <p:ext uri="{BB962C8B-B14F-4D97-AF65-F5344CB8AC3E}">
        <p14:creationId xmlns:p14="http://schemas.microsoft.com/office/powerpoint/2010/main" val="423749193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0" grpId="0" animBg="1"/>
      <p:bldP spid="81931" grpId="0" animBg="1"/>
      <p:bldP spid="81932" grpId="0" animBg="1"/>
      <p:bldP spid="81933" grpId="0" animBg="1"/>
      <p:bldP spid="81935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2965" name="Picture 21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66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2967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2968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She looketh well to the ways of her </a:t>
            </a:r>
          </a:p>
          <a:p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household. . . .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2954" name="WordArt 10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31:27</a:t>
            </a:r>
          </a:p>
        </p:txBody>
      </p:sp>
      <p:sp>
        <p:nvSpPr>
          <p:cNvPr id="82955" name="Freeform 11"/>
          <p:cNvSpPr>
            <a:spLocks/>
          </p:cNvSpPr>
          <p:nvPr/>
        </p:nvSpPr>
        <p:spPr bwMode="auto">
          <a:xfrm>
            <a:off x="1003300" y="45275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Freeform 12"/>
          <p:cNvSpPr>
            <a:spLocks/>
          </p:cNvSpPr>
          <p:nvPr/>
        </p:nvSpPr>
        <p:spPr bwMode="auto">
          <a:xfrm>
            <a:off x="1136650" y="43053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57" name="Freeform 13"/>
          <p:cNvSpPr>
            <a:spLocks/>
          </p:cNvSpPr>
          <p:nvPr/>
        </p:nvSpPr>
        <p:spPr bwMode="auto">
          <a:xfrm>
            <a:off x="1009650" y="56134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58" name="Freeform 14"/>
          <p:cNvSpPr>
            <a:spLocks/>
          </p:cNvSpPr>
          <p:nvPr/>
        </p:nvSpPr>
        <p:spPr bwMode="auto">
          <a:xfrm>
            <a:off x="1143000" y="53911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2413000" y="22225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household</a:t>
            </a:r>
          </a:p>
        </p:txBody>
      </p:sp>
      <p:sp>
        <p:nvSpPr>
          <p:cNvPr id="82960" name="Freeform 16"/>
          <p:cNvSpPr>
            <a:spLocks/>
          </p:cNvSpPr>
          <p:nvPr/>
        </p:nvSpPr>
        <p:spPr bwMode="auto">
          <a:xfrm>
            <a:off x="4673600" y="50990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61" name="Freeform 17"/>
          <p:cNvSpPr>
            <a:spLocks/>
          </p:cNvSpPr>
          <p:nvPr/>
        </p:nvSpPr>
        <p:spPr bwMode="auto">
          <a:xfrm>
            <a:off x="4806950" y="48768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62" name="Freeform 18"/>
          <p:cNvSpPr>
            <a:spLocks/>
          </p:cNvSpPr>
          <p:nvPr/>
        </p:nvSpPr>
        <p:spPr bwMode="auto">
          <a:xfrm>
            <a:off x="4673600" y="5632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2963" name="Freeform 19"/>
          <p:cNvSpPr>
            <a:spLocks/>
          </p:cNvSpPr>
          <p:nvPr/>
        </p:nvSpPr>
        <p:spPr bwMode="auto">
          <a:xfrm>
            <a:off x="4806950" y="5410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967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 animBg="1"/>
      <p:bldP spid="82956" grpId="0" animBg="1"/>
      <p:bldP spid="82957" grpId="0" animBg="1"/>
      <p:bldP spid="82958" grpId="0" animBg="1"/>
      <p:bldP spid="82959" grpId="0" autoUpdateAnimBg="0"/>
      <p:bldP spid="82960" grpId="0" animBg="1"/>
      <p:bldP spid="82961" grpId="0" animBg="1"/>
      <p:bldP spid="82962" grpId="0" animBg="1"/>
      <p:bldP spid="8296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84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3985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98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398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3988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Even a fool, when he holdeth his peace, is counted wise. . . . 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609850" y="7620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fool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3979" name="WordArt 11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17:28</a:t>
            </a:r>
          </a:p>
        </p:txBody>
      </p:sp>
      <p:sp>
        <p:nvSpPr>
          <p:cNvPr id="83980" name="Freeform 12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3981" name="Freeform 13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3982" name="Freeform 14"/>
          <p:cNvSpPr>
            <a:spLocks/>
          </p:cNvSpPr>
          <p:nvPr/>
        </p:nvSpPr>
        <p:spPr bwMode="auto">
          <a:xfrm>
            <a:off x="990600" y="5632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3983" name="Freeform 15"/>
          <p:cNvSpPr>
            <a:spLocks/>
          </p:cNvSpPr>
          <p:nvPr/>
        </p:nvSpPr>
        <p:spPr bwMode="auto">
          <a:xfrm>
            <a:off x="1123950" y="5410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5482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6" grpId="0" autoUpdateAnimBg="0"/>
      <p:bldP spid="83980" grpId="0" animBg="1"/>
      <p:bldP spid="83981" grpId="0" animBg="1"/>
      <p:bldP spid="83982" grpId="0" animBg="1"/>
      <p:bldP spid="8398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08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5009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01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501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501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Even a fool, when he holdeth his peace, is counted wise. . . . 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5002" name="WordArt 10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17:28</a:t>
            </a:r>
          </a:p>
        </p:txBody>
      </p:sp>
      <p:sp>
        <p:nvSpPr>
          <p:cNvPr id="85003" name="Freeform 11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04" name="Freeform 12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05" name="Freeform 13"/>
          <p:cNvSpPr>
            <a:spLocks/>
          </p:cNvSpPr>
          <p:nvPr/>
        </p:nvSpPr>
        <p:spPr bwMode="auto">
          <a:xfrm>
            <a:off x="4648200" y="45085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06" name="Freeform 14"/>
          <p:cNvSpPr>
            <a:spLocks/>
          </p:cNvSpPr>
          <p:nvPr/>
        </p:nvSpPr>
        <p:spPr bwMode="auto">
          <a:xfrm>
            <a:off x="4781550" y="42862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4191000" y="15240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peace</a:t>
            </a:r>
          </a:p>
        </p:txBody>
      </p:sp>
    </p:spTree>
    <p:extLst>
      <p:ext uri="{BB962C8B-B14F-4D97-AF65-F5344CB8AC3E}">
        <p14:creationId xmlns:p14="http://schemas.microsoft.com/office/powerpoint/2010/main" val="23057717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3" grpId="0" animBg="1"/>
      <p:bldP spid="85004" grpId="0" animBg="1"/>
      <p:bldP spid="85005" grpId="0" animBg="1"/>
      <p:bldP spid="85006" grpId="0" animBg="1"/>
      <p:bldP spid="8500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32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6033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03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6035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603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A good man obtaineth favour of the L</a:t>
            </a:r>
            <a:r>
              <a:rPr lang="en-US" sz="4000">
                <a:solidFill>
                  <a:srgbClr val="585884"/>
                </a:solidFill>
                <a:latin typeface="VAGRounded BT" pitchFamily="34" charset="0"/>
              </a:rPr>
              <a:t>ORD</a:t>
            </a: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.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6026" name="WordArt 10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12:2</a:t>
            </a:r>
          </a:p>
        </p:txBody>
      </p:sp>
      <p:sp>
        <p:nvSpPr>
          <p:cNvPr id="86027" name="Freeform 11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8" name="Freeform 12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29" name="Freeform 13"/>
          <p:cNvSpPr>
            <a:spLocks/>
          </p:cNvSpPr>
          <p:nvPr/>
        </p:nvSpPr>
        <p:spPr bwMode="auto">
          <a:xfrm>
            <a:off x="1009650" y="5632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30" name="Freeform 14"/>
          <p:cNvSpPr>
            <a:spLocks/>
          </p:cNvSpPr>
          <p:nvPr/>
        </p:nvSpPr>
        <p:spPr bwMode="auto">
          <a:xfrm>
            <a:off x="1143000" y="5410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609850" y="7620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23964179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 animBg="1"/>
      <p:bldP spid="86028" grpId="0" animBg="1"/>
      <p:bldP spid="86029" grpId="0" animBg="1"/>
      <p:bldP spid="86030" grpId="0" animBg="1"/>
      <p:bldP spid="8603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squirrel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3192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642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1143000" y="609600"/>
            <a:ext cx="6705600" cy="5638800"/>
          </a:xfrm>
          <a:prstGeom prst="rect">
            <a:avLst/>
          </a:prstGeom>
          <a:solidFill>
            <a:srgbClr val="FFDE75">
              <a:alpha val="50000"/>
            </a:srgbClr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315200" cy="1457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6D422D"/>
                </a:solidFill>
                <a:latin typeface="Tech" pitchFamily="34" charset="0"/>
              </a:rPr>
              <a:t>What is a group              of squirrels called?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914400" y="2759075"/>
            <a:ext cx="7315200" cy="2105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play?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No!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dray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7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7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7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56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7057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05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705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7060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A good man obtaineth favour of the L</a:t>
            </a:r>
            <a:r>
              <a:rPr lang="en-US" sz="4000">
                <a:solidFill>
                  <a:srgbClr val="585884"/>
                </a:solidFill>
                <a:latin typeface="VAGRounded BT" pitchFamily="34" charset="0"/>
              </a:rPr>
              <a:t>ORD</a:t>
            </a: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.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7050" name="WordArt 10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12:2</a:t>
            </a:r>
          </a:p>
        </p:txBody>
      </p:sp>
      <p:sp>
        <p:nvSpPr>
          <p:cNvPr id="87051" name="Freeform 11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52" name="Freeform 12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1219200" y="14859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favour</a:t>
            </a:r>
          </a:p>
        </p:txBody>
      </p:sp>
      <p:sp>
        <p:nvSpPr>
          <p:cNvPr id="87054" name="Freeform 14"/>
          <p:cNvSpPr>
            <a:spLocks/>
          </p:cNvSpPr>
          <p:nvPr/>
        </p:nvSpPr>
        <p:spPr bwMode="auto">
          <a:xfrm>
            <a:off x="4648200" y="45085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55" name="Freeform 15"/>
          <p:cNvSpPr>
            <a:spLocks/>
          </p:cNvSpPr>
          <p:nvPr/>
        </p:nvSpPr>
        <p:spPr bwMode="auto">
          <a:xfrm>
            <a:off x="4781550" y="42862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675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1" grpId="0" animBg="1"/>
      <p:bldP spid="87052" grpId="0" animBg="1"/>
      <p:bldP spid="87053" grpId="0" autoUpdateAnimBg="0"/>
      <p:bldP spid="87054" grpId="0" animBg="1"/>
      <p:bldP spid="8705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80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8067" name="Picture 3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06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8806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8807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A good man obtaineth favour of the L</a:t>
            </a:r>
            <a:r>
              <a:rPr lang="en-US" sz="4000">
                <a:solidFill>
                  <a:srgbClr val="585884"/>
                </a:solidFill>
                <a:latin typeface="VAGRounded BT" pitchFamily="34" charset="0"/>
              </a:rPr>
              <a:t>ORD</a:t>
            </a: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.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88074" name="WordArt 10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73152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12:2</a:t>
            </a:r>
          </a:p>
        </p:txBody>
      </p:sp>
      <p:sp>
        <p:nvSpPr>
          <p:cNvPr id="88075" name="Freeform 11"/>
          <p:cNvSpPr>
            <a:spLocks/>
          </p:cNvSpPr>
          <p:nvPr/>
        </p:nvSpPr>
        <p:spPr bwMode="auto">
          <a:xfrm>
            <a:off x="990600" y="50990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76" name="Freeform 12"/>
          <p:cNvSpPr>
            <a:spLocks/>
          </p:cNvSpPr>
          <p:nvPr/>
        </p:nvSpPr>
        <p:spPr bwMode="auto">
          <a:xfrm>
            <a:off x="1123950" y="48768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4724400" y="1524000"/>
            <a:ext cx="318135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L</a:t>
            </a:r>
            <a:r>
              <a:rPr lang="en-US" sz="4000">
                <a:solidFill>
                  <a:srgbClr val="FFCC00"/>
                </a:solidFill>
                <a:latin typeface="VAGRounded BT" pitchFamily="34" charset="0"/>
              </a:rPr>
              <a:t>ORD</a:t>
            </a:r>
            <a:endParaRPr lang="en-US" sz="4800">
              <a:solidFill>
                <a:srgbClr val="FFCC00"/>
              </a:solidFill>
              <a:latin typeface="VAGRounde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43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 animBg="1"/>
      <p:bldP spid="88076" grpId="0" animBg="1"/>
      <p:bldP spid="88079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28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0129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3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9013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9013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Whoso keepeth his mouth and his tongue keepeth his soul from trouble.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6115050" y="762000"/>
            <a:ext cx="24384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mouth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90122" name="Freeform 10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0123" name="Freeform 11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0124" name="Freeform 12"/>
          <p:cNvSpPr>
            <a:spLocks/>
          </p:cNvSpPr>
          <p:nvPr/>
        </p:nvSpPr>
        <p:spPr bwMode="auto">
          <a:xfrm>
            <a:off x="971550" y="56134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0125" name="Freeform 13"/>
          <p:cNvSpPr>
            <a:spLocks/>
          </p:cNvSpPr>
          <p:nvPr/>
        </p:nvSpPr>
        <p:spPr bwMode="auto">
          <a:xfrm>
            <a:off x="1104900" y="53911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90127" name="WordArt 15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21:23</a:t>
            </a:r>
          </a:p>
        </p:txBody>
      </p:sp>
    </p:spTree>
    <p:extLst>
      <p:ext uri="{BB962C8B-B14F-4D97-AF65-F5344CB8AC3E}">
        <p14:creationId xmlns:p14="http://schemas.microsoft.com/office/powerpoint/2010/main" val="67916091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 autoUpdateAnimBg="0"/>
      <p:bldP spid="90122" grpId="0" animBg="1"/>
      <p:bldP spid="90123" grpId="0" animBg="1"/>
      <p:bldP spid="90124" grpId="0" animBg="1"/>
      <p:bldP spid="901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52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1153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5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91155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9115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Whoso keepeth his mouth and his tongue keepeth his soul from trouble.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743200" y="1524000"/>
            <a:ext cx="24384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tongue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91146" name="Freeform 10"/>
          <p:cNvSpPr>
            <a:spLocks/>
          </p:cNvSpPr>
          <p:nvPr/>
        </p:nvSpPr>
        <p:spPr bwMode="auto">
          <a:xfrm>
            <a:off x="971550" y="56134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47" name="Freeform 11"/>
          <p:cNvSpPr>
            <a:spLocks/>
          </p:cNvSpPr>
          <p:nvPr/>
        </p:nvSpPr>
        <p:spPr bwMode="auto">
          <a:xfrm>
            <a:off x="1104900" y="53911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91149" name="WordArt 13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21:23</a:t>
            </a:r>
          </a:p>
        </p:txBody>
      </p:sp>
      <p:sp>
        <p:nvSpPr>
          <p:cNvPr id="91150" name="Freeform 14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1151" name="Freeform 15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444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 autoUpdateAnimBg="0"/>
      <p:bldP spid="91146" grpId="0" animBg="1"/>
      <p:bldP spid="91147" grpId="0" animBg="1"/>
      <p:bldP spid="91150" grpId="0" animBg="1"/>
      <p:bldP spid="9115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6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2177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17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92179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92180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Whoso keepeth his mouth and his tongue keepeth his soul from trouble.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1524000" y="2209800"/>
            <a:ext cx="24384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soul</a:t>
            </a:r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92170" name="Freeform 10"/>
          <p:cNvSpPr>
            <a:spLocks/>
          </p:cNvSpPr>
          <p:nvPr/>
        </p:nvSpPr>
        <p:spPr bwMode="auto">
          <a:xfrm>
            <a:off x="971550" y="561340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1" name="Freeform 11"/>
          <p:cNvSpPr>
            <a:spLocks/>
          </p:cNvSpPr>
          <p:nvPr/>
        </p:nvSpPr>
        <p:spPr bwMode="auto">
          <a:xfrm>
            <a:off x="1104900" y="539115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92173" name="WordArt 13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21:23</a:t>
            </a:r>
          </a:p>
        </p:txBody>
      </p:sp>
      <p:sp>
        <p:nvSpPr>
          <p:cNvPr id="92174" name="Freeform 14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75" name="Freeform 15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410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utoUpdateAnimBg="0"/>
      <p:bldP spid="92170" grpId="0" animBg="1"/>
      <p:bldP spid="92171" grpId="0" animBg="1"/>
      <p:bldP spid="92174" grpId="0" animBg="1"/>
      <p:bldP spid="9217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00" name="Group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3201" name="Picture 17" descr="sky"/>
            <p:cNvPicPr>
              <a:picLocks noChangeAspect="1" noChangeArrowheads="1"/>
            </p:cNvPicPr>
            <p:nvPr/>
          </p:nvPicPr>
          <p:blipFill>
            <a:blip r:embed="rId2">
              <a:lum bright="34000" contrast="-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1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20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4" y="2640"/>
              <a:ext cx="5376" cy="13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7F7FA9"/>
                    </a:solidFill>
                    <a:round/>
                    <a:headEnd/>
                    <a:tailEnd/>
                  </a:ln>
                  <a:noFill/>
                  <a:latin typeface="BlacklightD"/>
                </a:rPr>
                <a:t>Proverbs</a:t>
              </a:r>
            </a:p>
          </p:txBody>
        </p:sp>
        <p:sp>
          <p:nvSpPr>
            <p:cNvPr id="93203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864"/>
              <a:ext cx="2640" cy="81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9F9FBF"/>
                    </a:solidFill>
                    <a:round/>
                    <a:headEnd/>
                    <a:tailEnd/>
                  </a:ln>
                  <a:noFill/>
                  <a:latin typeface="BernhardTango BT"/>
                </a:rPr>
                <a:t>Proverbs</a:t>
              </a:r>
            </a:p>
          </p:txBody>
        </p:sp>
        <p:sp>
          <p:nvSpPr>
            <p:cNvPr id="93204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2352" y="96"/>
              <a:ext cx="3312" cy="10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kern="10">
                  <a:ln w="38100">
                    <a:solidFill>
                      <a:srgbClr val="ACACC8"/>
                    </a:solidFill>
                    <a:round/>
                    <a:headEnd/>
                    <a:tailEnd/>
                  </a:ln>
                  <a:noFill/>
                  <a:latin typeface="Fontdinerdotcom"/>
                </a:rPr>
                <a:t>Proverbs</a:t>
              </a:r>
            </a:p>
          </p:txBody>
        </p:sp>
      </p:grp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723900" y="762000"/>
            <a:ext cx="76962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585884"/>
                </a:solidFill>
                <a:latin typeface="VAGRounded BT" pitchFamily="34" charset="0"/>
              </a:rPr>
              <a:t>Whoso keepeth his mouth and his tongue keepeth his soul from trouble.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4572000" y="2209800"/>
            <a:ext cx="24384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FCC00"/>
                </a:solidFill>
                <a:latin typeface="VAGRounded BT" pitchFamily="34" charset="0"/>
              </a:rPr>
              <a:t>trouble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9144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common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proper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count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4572000" y="4356100"/>
            <a:ext cx="3657600" cy="1739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noncount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collective</a:t>
            </a:r>
          </a:p>
          <a:p>
            <a:pPr algn="l">
              <a:lnSpc>
                <a:spcPct val="90000"/>
              </a:lnSpc>
              <a:buFontTx/>
              <a:buChar char=""/>
            </a:pPr>
            <a:r>
              <a:rPr lang="en-US" sz="4000">
                <a:solidFill>
                  <a:srgbClr val="3333CC"/>
                </a:solidFill>
                <a:latin typeface="AdLib BT" pitchFamily="82" charset="0"/>
              </a:rPr>
              <a:t>compound</a:t>
            </a:r>
          </a:p>
        </p:txBody>
      </p:sp>
      <p:sp>
        <p:nvSpPr>
          <p:cNvPr id="93195" name="WordArt 11"/>
          <p:cNvSpPr>
            <a:spLocks noChangeArrowheads="1" noChangeShapeType="1" noTextEdit="1"/>
          </p:cNvSpPr>
          <p:nvPr/>
        </p:nvSpPr>
        <p:spPr bwMode="auto">
          <a:xfrm>
            <a:off x="914400" y="2895600"/>
            <a:ext cx="6705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38100">
                  <a:solidFill>
                    <a:srgbClr val="9292B6"/>
                  </a:solidFill>
                  <a:round/>
                  <a:headEnd/>
                  <a:tailEnd/>
                </a:ln>
                <a:noFill/>
                <a:latin typeface="CastleT"/>
              </a:rPr>
              <a:t>Proverbs 21:23</a:t>
            </a:r>
          </a:p>
        </p:txBody>
      </p:sp>
      <p:sp>
        <p:nvSpPr>
          <p:cNvPr id="93196" name="Freeform 12"/>
          <p:cNvSpPr>
            <a:spLocks/>
          </p:cNvSpPr>
          <p:nvPr/>
        </p:nvSpPr>
        <p:spPr bwMode="auto">
          <a:xfrm>
            <a:off x="9906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11239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3198" name="Freeform 14"/>
          <p:cNvSpPr>
            <a:spLocks/>
          </p:cNvSpPr>
          <p:nvPr/>
        </p:nvSpPr>
        <p:spPr bwMode="auto">
          <a:xfrm>
            <a:off x="4648200" y="4489450"/>
            <a:ext cx="133350" cy="311150"/>
          </a:xfrm>
          <a:custGeom>
            <a:avLst/>
            <a:gdLst>
              <a:gd name="T0" fmla="*/ 0 w 144"/>
              <a:gd name="T1" fmla="*/ 0 h 336"/>
              <a:gd name="T2" fmla="*/ 96 w 144"/>
              <a:gd name="T3" fmla="*/ 108 h 336"/>
              <a:gd name="T4" fmla="*/ 144 w 144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336">
                <a:moveTo>
                  <a:pt x="0" y="0"/>
                </a:moveTo>
                <a:cubicBezTo>
                  <a:pt x="16" y="18"/>
                  <a:pt x="72" y="52"/>
                  <a:pt x="96" y="108"/>
                </a:cubicBezTo>
                <a:cubicBezTo>
                  <a:pt x="120" y="164"/>
                  <a:pt x="134" y="289"/>
                  <a:pt x="144" y="33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3199" name="Freeform 15"/>
          <p:cNvSpPr>
            <a:spLocks/>
          </p:cNvSpPr>
          <p:nvPr/>
        </p:nvSpPr>
        <p:spPr bwMode="auto">
          <a:xfrm>
            <a:off x="4781550" y="4267200"/>
            <a:ext cx="400050" cy="533400"/>
          </a:xfrm>
          <a:custGeom>
            <a:avLst/>
            <a:gdLst>
              <a:gd name="T0" fmla="*/ 0 w 432"/>
              <a:gd name="T1" fmla="*/ 576 h 576"/>
              <a:gd name="T2" fmla="*/ 228 w 432"/>
              <a:gd name="T3" fmla="*/ 180 h 576"/>
              <a:gd name="T4" fmla="*/ 432 w 432"/>
              <a:gd name="T5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576">
                <a:moveTo>
                  <a:pt x="0" y="576"/>
                </a:moveTo>
                <a:cubicBezTo>
                  <a:pt x="38" y="510"/>
                  <a:pt x="156" y="276"/>
                  <a:pt x="228" y="180"/>
                </a:cubicBezTo>
                <a:cubicBezTo>
                  <a:pt x="300" y="84"/>
                  <a:pt x="390" y="37"/>
                  <a:pt x="432" y="0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456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 autoUpdateAnimBg="0"/>
      <p:bldP spid="93196" grpId="0" animBg="1"/>
      <p:bldP spid="93197" grpId="0" animBg="1"/>
      <p:bldP spid="93198" grpId="0" animBg="1"/>
      <p:bldP spid="931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9"/>
          <a:stretch>
            <a:fillRect/>
          </a:stretch>
        </p:blipFill>
        <p:spPr bwMode="auto">
          <a:xfrm>
            <a:off x="0" y="-39688"/>
            <a:ext cx="9144000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642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1676400" y="457200"/>
            <a:ext cx="5791200" cy="5638800"/>
          </a:xfrm>
          <a:prstGeom prst="rect">
            <a:avLst/>
          </a:prstGeom>
          <a:solidFill>
            <a:srgbClr val="FFDE75">
              <a:alpha val="50000"/>
            </a:srgbClr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7315200" cy="14573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5600" b="1">
                <a:solidFill>
                  <a:srgbClr val="6D422D"/>
                </a:solidFill>
                <a:latin typeface="Tech" pitchFamily="34" charset="0"/>
              </a:rPr>
              <a:t>What is a group              of foxes called?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914400" y="2759075"/>
            <a:ext cx="7315200" cy="2105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hulk? 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No!</a:t>
            </a:r>
          </a:p>
          <a:p>
            <a:pPr>
              <a:lnSpc>
                <a:spcPct val="80000"/>
              </a:lnSpc>
              <a:spcBef>
                <a:spcPct val="30000"/>
              </a:spcBef>
            </a:pPr>
            <a:r>
              <a:rPr lang="en-US" sz="4400" b="1">
                <a:solidFill>
                  <a:srgbClr val="6D422D"/>
                </a:solidFill>
                <a:latin typeface="Tech" pitchFamily="34" charset="0"/>
              </a:rPr>
              <a:t>a skulk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8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8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8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50000">
                <a:srgbClr val="0099FF"/>
              </a:gs>
              <a:gs pos="100000">
                <a:srgbClr val="3399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400" y="5181600"/>
            <a:ext cx="8077200" cy="10668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914400" y="5368925"/>
            <a:ext cx="73152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66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bg1"/>
                </a:solidFill>
                <a:latin typeface="Tech" pitchFamily="34" charset="0"/>
              </a:rPr>
              <a:t>Practice the Skill 2-9, p.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2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2362200" y="2117725"/>
            <a:ext cx="4267200" cy="1920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990000"/>
                </a:solidFill>
                <a:latin typeface="Tech" pitchFamily="34" charset="0"/>
              </a:rPr>
              <a:t>1.  Sports:</a:t>
            </a:r>
            <a:r>
              <a:rPr lang="en-US" sz="4000" b="1">
                <a:solidFill>
                  <a:schemeClr val="accent2"/>
                </a:solidFill>
                <a:latin typeface="Tech" pitchFamily="34" charset="0"/>
              </a:rPr>
              <a:t>    soccer, coach, team, player</a:t>
            </a:r>
          </a:p>
        </p:txBody>
      </p:sp>
      <p:sp>
        <p:nvSpPr>
          <p:cNvPr id="171012" name="Line 4"/>
          <p:cNvSpPr>
            <a:spLocks noChangeShapeType="1"/>
          </p:cNvSpPr>
          <p:nvPr/>
        </p:nvSpPr>
        <p:spPr bwMode="auto">
          <a:xfrm>
            <a:off x="3219450" y="3905250"/>
            <a:ext cx="1066800" cy="0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1361</Words>
  <Application>Microsoft Office PowerPoint</Application>
  <PresentationFormat>On-screen Show (4:3)</PresentationFormat>
  <Paragraphs>352</Paragraphs>
  <Slides>65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AdLib BT</vt:lpstr>
      <vt:lpstr>BernhardTango BT</vt:lpstr>
      <vt:lpstr>BlacklightD</vt:lpstr>
      <vt:lpstr>CastleT</vt:lpstr>
      <vt:lpstr>Fontdinerdotcom</vt:lpstr>
      <vt:lpstr>Stuyvesant BT</vt:lpstr>
      <vt:lpstr>Tahoma</vt:lpstr>
      <vt:lpstr>Tech</vt:lpstr>
      <vt:lpstr>Times New Roman</vt:lpstr>
      <vt:lpstr>VAGRounded BT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Noun Positions</vt:lpstr>
      <vt:lpstr>Noun Positions</vt:lpstr>
      <vt:lpstr>Noun Positions</vt:lpstr>
      <vt:lpstr>Noun Positions</vt:lpstr>
      <vt:lpstr>Noun Positions</vt:lpstr>
      <vt:lpstr>Noun Positions</vt:lpstr>
      <vt:lpstr>Noun Positions</vt:lpstr>
      <vt:lpstr>FRAGMENTS (Frag)</vt:lpstr>
      <vt:lpstr>Comma splices (CS)</vt:lpstr>
      <vt:lpstr>Fused Sentences/Run-Ons</vt:lpstr>
      <vt:lpstr>Fused Sentences/Run-Ons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Bob Jones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Information Technologies</dc:creator>
  <cp:lastModifiedBy>Buiter, Becca</cp:lastModifiedBy>
  <cp:revision>114</cp:revision>
  <cp:lastPrinted>2001-06-01T13:10:34Z</cp:lastPrinted>
  <dcterms:created xsi:type="dcterms:W3CDTF">2001-05-03T14:12:32Z</dcterms:created>
  <dcterms:modified xsi:type="dcterms:W3CDTF">2016-10-11T21:11:49Z</dcterms:modified>
</cp:coreProperties>
</file>