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80" r:id="rId2"/>
    <p:sldId id="536" r:id="rId3"/>
    <p:sldId id="537" r:id="rId4"/>
    <p:sldId id="538" r:id="rId5"/>
    <p:sldId id="539" r:id="rId6"/>
    <p:sldId id="540" r:id="rId7"/>
    <p:sldId id="574" r:id="rId8"/>
    <p:sldId id="541" r:id="rId9"/>
    <p:sldId id="542" r:id="rId10"/>
    <p:sldId id="543" r:id="rId11"/>
    <p:sldId id="544" r:id="rId12"/>
    <p:sldId id="545" r:id="rId13"/>
    <p:sldId id="546" r:id="rId14"/>
    <p:sldId id="575" r:id="rId15"/>
    <p:sldId id="547" r:id="rId16"/>
    <p:sldId id="548" r:id="rId17"/>
    <p:sldId id="549" r:id="rId18"/>
    <p:sldId id="550" r:id="rId19"/>
    <p:sldId id="551" r:id="rId20"/>
    <p:sldId id="552" r:id="rId21"/>
    <p:sldId id="576" r:id="rId22"/>
    <p:sldId id="553" r:id="rId23"/>
    <p:sldId id="554" r:id="rId24"/>
    <p:sldId id="555" r:id="rId25"/>
    <p:sldId id="556" r:id="rId26"/>
    <p:sldId id="557" r:id="rId27"/>
    <p:sldId id="577" r:id="rId28"/>
    <p:sldId id="558" r:id="rId29"/>
    <p:sldId id="559" r:id="rId30"/>
    <p:sldId id="571" r:id="rId31"/>
    <p:sldId id="572" r:id="rId32"/>
    <p:sldId id="560" r:id="rId33"/>
    <p:sldId id="561" r:id="rId34"/>
    <p:sldId id="562" r:id="rId35"/>
    <p:sldId id="563" r:id="rId36"/>
    <p:sldId id="578" r:id="rId37"/>
    <p:sldId id="564" r:id="rId38"/>
    <p:sldId id="565" r:id="rId39"/>
    <p:sldId id="566" r:id="rId40"/>
    <p:sldId id="567" r:id="rId41"/>
    <p:sldId id="568" r:id="rId42"/>
    <p:sldId id="569" r:id="rId43"/>
    <p:sldId id="579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pos="2880">
          <p15:clr>
            <a:srgbClr val="A4A3A4"/>
          </p15:clr>
        </p15:guide>
        <p15:guide id="5" pos="576">
          <p15:clr>
            <a:srgbClr val="A4A3A4"/>
          </p15:clr>
        </p15:guide>
        <p15:guide id="6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BA"/>
    <a:srgbClr val="75A3FF"/>
    <a:srgbClr val="0037A4"/>
    <a:srgbClr val="CC9900"/>
    <a:srgbClr val="BBFFFF"/>
    <a:srgbClr val="006666"/>
    <a:srgbClr val="00565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2" autoAdjust="0"/>
    <p:restoredTop sz="94660"/>
  </p:normalViewPr>
  <p:slideViewPr>
    <p:cSldViewPr>
      <p:cViewPr varScale="1">
        <p:scale>
          <a:sx n="67" d="100"/>
          <a:sy n="67" d="100"/>
        </p:scale>
        <p:origin x="738" y="48"/>
      </p:cViewPr>
      <p:guideLst>
        <p:guide orient="horz" pos="2160"/>
        <p:guide orient="horz" pos="576"/>
        <p:guide orient="horz" pos="3744"/>
        <p:guide pos="2880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C12D-F96E-4BFB-A9AA-B51FD369893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CF14-1013-4DD7-8237-3F9D90B8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537"/>
            <a:ext cx="5140325" cy="418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01"/>
            <a:ext cx="3038475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501"/>
            <a:ext cx="3038475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fld id="{094A24C1-DE3C-42AC-AC9D-C8AE95C68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8F283-3B67-4E92-9E63-B7E89FAE8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BBDBC-E36A-4107-BD30-FCCBB1BE4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88085-F7B6-43CD-8724-73D9B4043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9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DA899-9C58-4204-96DF-1C1E30BB5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B5AAC-1F0C-4014-8EE5-34D945A50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178C-D8F5-40F8-9D82-F1AA8D0DB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87F07-3054-4153-87D9-C07788178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1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B2533-501B-4808-AFA3-E8BC41767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91165-9A5F-46C7-828A-A02281252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2019B-DC86-4DB0-BE6D-69CBA135E8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0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D5C1-D816-4D6E-802D-4550D860A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7D796F-EBF3-4EA1-BBC0-71C33DF8AE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98" y="3657600"/>
            <a:ext cx="412630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9"/>
          <a:stretch/>
        </p:blipFill>
        <p:spPr bwMode="auto">
          <a:xfrm>
            <a:off x="0" y="3990975"/>
            <a:ext cx="5109029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/>
          <a:stretch/>
        </p:blipFill>
        <p:spPr bwMode="auto">
          <a:xfrm>
            <a:off x="-1" y="0"/>
            <a:ext cx="917484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2695574"/>
            <a:ext cx="9525000" cy="1495425"/>
          </a:xfrm>
          <a:solidFill>
            <a:schemeClr val="tx1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Bradley Hand ITC" pitchFamily="66" charset="0"/>
              </a:rPr>
              <a:t>Happy Thursday!                                            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Have out your Ch. 3 notes and your 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homework sheets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List the 4 Demonstrative Pronouns.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This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That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These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Those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3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List the  5 Interrogative Pronouns.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Who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Whom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Whose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Which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List the  5 Relative Pronouns.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Who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Whom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Whose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Which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FFC000"/>
                </a:solidFill>
              </a:rPr>
              <a:t>T</a:t>
            </a:r>
            <a:r>
              <a:rPr lang="en-US" sz="5400" dirty="0" smtClean="0">
                <a:solidFill>
                  <a:srgbClr val="FFC000"/>
                </a:solidFill>
              </a:rPr>
              <a:t>hat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Which indefinite pronouns are always singular?  Give categories.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One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Body’s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Things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Others </a:t>
            </a:r>
          </a:p>
          <a:p>
            <a:pPr marL="0" indent="0">
              <a:buNone/>
            </a:pPr>
            <a:r>
              <a:rPr lang="en-US" sz="5400" dirty="0" err="1" smtClean="0">
                <a:solidFill>
                  <a:srgbClr val="FFC000"/>
                </a:solidFill>
              </a:rPr>
              <a:t>Molle</a:t>
            </a:r>
            <a:endParaRPr lang="en-US" sz="5400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2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the fairy godmother in  Cinderella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6553200" cy="4114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Boom </a:t>
            </a:r>
            <a:r>
              <a:rPr lang="en-US" dirty="0" err="1" smtClean="0"/>
              <a:t>Shakalaka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Hickory </a:t>
            </a:r>
            <a:r>
              <a:rPr lang="en-US" dirty="0" err="1" smtClean="0"/>
              <a:t>Dickory</a:t>
            </a:r>
            <a:r>
              <a:rPr lang="en-US" dirty="0" smtClean="0"/>
              <a:t> Dock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 </a:t>
            </a:r>
            <a:r>
              <a:rPr lang="en-US" dirty="0" err="1" smtClean="0"/>
              <a:t>Bippity</a:t>
            </a:r>
            <a:r>
              <a:rPr lang="en-US" dirty="0" smtClean="0"/>
              <a:t> </a:t>
            </a:r>
            <a:r>
              <a:rPr lang="en-US" dirty="0" err="1" smtClean="0"/>
              <a:t>Boppity</a:t>
            </a:r>
            <a:r>
              <a:rPr lang="en-US" dirty="0" smtClean="0"/>
              <a:t> Boo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133600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4400" dirty="0" smtClean="0"/>
              <a:t>C</a:t>
            </a:r>
            <a:endParaRPr lang="en-US" sz="34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200400" cy="2713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What does “</a:t>
            </a:r>
            <a:r>
              <a:rPr lang="en-US" sz="5400" b="1" dirty="0" err="1" smtClean="0">
                <a:solidFill>
                  <a:schemeClr val="bg1"/>
                </a:solidFill>
              </a:rPr>
              <a:t>Molle</a:t>
            </a:r>
            <a:r>
              <a:rPr lang="en-US" sz="5400" b="1" dirty="0" smtClean="0">
                <a:solidFill>
                  <a:schemeClr val="bg1"/>
                </a:solidFill>
              </a:rPr>
              <a:t>” stand for?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Much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One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Little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Less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Each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Reflexive and Intensive pronouns are also known as the ____________ pronouns?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5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“selfish”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Write an example of a sentence with a intensive pronoun?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5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Frodo </a:t>
            </a:r>
            <a:r>
              <a:rPr lang="en-US" sz="5400" b="1" dirty="0" smtClean="0">
                <a:solidFill>
                  <a:srgbClr val="FFC000"/>
                </a:solidFill>
              </a:rPr>
              <a:t>himself </a:t>
            </a:r>
            <a:r>
              <a:rPr lang="en-US" sz="5400" dirty="0" smtClean="0">
                <a:solidFill>
                  <a:srgbClr val="FFC000"/>
                </a:solidFill>
              </a:rPr>
              <a:t>accepted</a:t>
            </a:r>
            <a:r>
              <a:rPr lang="en-US" sz="5400" b="1" dirty="0" smtClean="0">
                <a:solidFill>
                  <a:srgbClr val="FFC000"/>
                </a:solidFill>
              </a:rPr>
              <a:t> </a:t>
            </a:r>
            <a:r>
              <a:rPr lang="en-US" sz="5400" dirty="0" smtClean="0">
                <a:solidFill>
                  <a:srgbClr val="FFC000"/>
                </a:solidFill>
              </a:rPr>
              <a:t>the task of bearing the ring.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4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Write an example of a sentence with a reflexive pronoun?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5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Frodo gave </a:t>
            </a:r>
            <a:r>
              <a:rPr lang="en-US" sz="5400" b="1" dirty="0" smtClean="0">
                <a:solidFill>
                  <a:srgbClr val="FFC000"/>
                </a:solidFill>
              </a:rPr>
              <a:t>himself </a:t>
            </a:r>
            <a:r>
              <a:rPr lang="en-US" sz="5400" dirty="0" smtClean="0">
                <a:solidFill>
                  <a:srgbClr val="FFC000"/>
                </a:solidFill>
              </a:rPr>
              <a:t>the task of bearing the ring.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0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List the indefinite pronouns that can be singular OR plural?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Some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Any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More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Most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All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None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98" y="3657600"/>
            <a:ext cx="412630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9"/>
          <a:stretch/>
        </p:blipFill>
        <p:spPr bwMode="auto">
          <a:xfrm>
            <a:off x="0" y="3990975"/>
            <a:ext cx="5109029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/>
          <a:stretch/>
        </p:blipFill>
        <p:spPr bwMode="auto">
          <a:xfrm>
            <a:off x="-1" y="0"/>
            <a:ext cx="917484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2695575"/>
            <a:ext cx="9525000" cy="1295400"/>
          </a:xfrm>
          <a:solidFill>
            <a:schemeClr val="tx1"/>
          </a:solidFill>
        </p:spPr>
        <p:txBody>
          <a:bodyPr/>
          <a:lstStyle/>
          <a:p>
            <a:r>
              <a:rPr lang="en-US" sz="7200" b="1" dirty="0" smtClean="0">
                <a:solidFill>
                  <a:schemeClr val="bg1"/>
                </a:solidFill>
                <a:latin typeface="Bradley Hand ITC" pitchFamily="66" charset="0"/>
              </a:rPr>
              <a:t>Ch. 3: Fact or Fiction</a:t>
            </a:r>
            <a:endParaRPr lang="en-US" sz="72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What must you look at to determine if these are singular OR plural?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FFC000"/>
                </a:solidFill>
              </a:rPr>
              <a:t>t</a:t>
            </a:r>
            <a:r>
              <a:rPr lang="en-US" sz="5400" dirty="0" smtClean="0">
                <a:solidFill>
                  <a:srgbClr val="FFC000"/>
                </a:solidFill>
              </a:rPr>
              <a:t>he object of the preposition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Sleeping Beauty’s real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Ariel</a:t>
            </a:r>
          </a:p>
          <a:p>
            <a:pPr marL="514350" indent="-514350">
              <a:buAutoNum type="alphaUcPeriod"/>
            </a:pPr>
            <a:r>
              <a:rPr lang="en-US" dirty="0" smtClean="0"/>
              <a:t>Aurora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 </a:t>
            </a:r>
            <a:r>
              <a:rPr lang="en-US" dirty="0" smtClean="0"/>
              <a:t>Anastasia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400" dirty="0" smtClean="0"/>
              <a:t>B</a:t>
            </a:r>
            <a:endParaRPr lang="en-US" sz="344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657600" cy="2833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We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Us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3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They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Them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You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Name 4 hobbits in the </a:t>
            </a:r>
            <a:r>
              <a:rPr lang="en-US" b="1" i="1" dirty="0" smtClean="0"/>
              <a:t>Lord of the Rings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239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Frodo</a:t>
            </a:r>
          </a:p>
          <a:p>
            <a:pPr marL="0" indent="0">
              <a:buNone/>
            </a:pPr>
            <a:r>
              <a:rPr lang="en-US" sz="3600" dirty="0" smtClean="0"/>
              <a:t>Sam</a:t>
            </a:r>
          </a:p>
          <a:p>
            <a:pPr marL="0" indent="0">
              <a:buNone/>
            </a:pPr>
            <a:r>
              <a:rPr lang="en-US" sz="3600" dirty="0" smtClean="0"/>
              <a:t>Merry</a:t>
            </a:r>
          </a:p>
          <a:p>
            <a:pPr marL="0" indent="0">
              <a:buNone/>
            </a:pPr>
            <a:r>
              <a:rPr lang="en-US" sz="3600" dirty="0" smtClean="0"/>
              <a:t>Pippin</a:t>
            </a:r>
          </a:p>
          <a:p>
            <a:pPr marL="0" indent="0">
              <a:buNone/>
            </a:pPr>
            <a:r>
              <a:rPr lang="en-US" sz="3600" dirty="0" smtClean="0"/>
              <a:t>Bilbo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/>
          <a:stretch/>
        </p:blipFill>
        <p:spPr bwMode="auto">
          <a:xfrm>
            <a:off x="2088095" y="2895600"/>
            <a:ext cx="7034134" cy="384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Me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1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I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What does </a:t>
            </a:r>
            <a:r>
              <a:rPr lang="en-US" sz="5400" b="1" dirty="0" smtClean="0">
                <a:solidFill>
                  <a:srgbClr val="FFC000"/>
                </a:solidFill>
              </a:rPr>
              <a:t>ante</a:t>
            </a:r>
            <a:r>
              <a:rPr lang="en-US" sz="5400" b="1" dirty="0" smtClean="0">
                <a:solidFill>
                  <a:schemeClr val="bg1"/>
                </a:solidFill>
              </a:rPr>
              <a:t> mean?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Before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40604"/>
            <a:ext cx="4114800" cy="1731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Who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Objective (O) or                Subjective (S)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Whom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3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Always put yourself (I, me) ________ according to courtesy order.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LAST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Always put the pronoun YOU ________ according to courtesy order.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FIRST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all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Both                    (look at the OP)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everybody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	Singular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name for </a:t>
            </a:r>
            <a:r>
              <a:rPr lang="en-US" sz="5400" dirty="0" smtClean="0"/>
              <a:t>Gollum</a:t>
            </a:r>
            <a:r>
              <a:rPr lang="en-US" dirty="0" smtClean="0"/>
              <a:t> would be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err="1" smtClean="0"/>
              <a:t>Smeagol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008539"/>
            <a:ext cx="9144000" cy="383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0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each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	Singular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much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	Singular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everything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	Singular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What does </a:t>
            </a:r>
            <a:r>
              <a:rPr lang="en-US" sz="5400" b="1" dirty="0" smtClean="0">
                <a:solidFill>
                  <a:srgbClr val="FFC000"/>
                </a:solidFill>
              </a:rPr>
              <a:t>pro</a:t>
            </a:r>
            <a:r>
              <a:rPr lang="en-US" sz="5400" b="1" dirty="0" smtClean="0">
                <a:solidFill>
                  <a:schemeClr val="bg1"/>
                </a:solidFill>
              </a:rPr>
              <a:t> mean?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Substitute</a:t>
            </a:r>
          </a:p>
          <a:p>
            <a:pPr marL="0" indent="0">
              <a:buNone/>
            </a:pPr>
            <a:endParaRPr lang="en-US" sz="5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Earlier; prior to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4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many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	Plural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6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Some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	Both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15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Singular or Plural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419600" cy="4114800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  Few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	Plural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WARS: Who is the twin sister of Luke Skywalker?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Princess Leia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4413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What does </a:t>
            </a:r>
            <a:r>
              <a:rPr lang="en-US" sz="5400" b="1" dirty="0" err="1" smtClean="0">
                <a:solidFill>
                  <a:srgbClr val="FFC000"/>
                </a:solidFill>
              </a:rPr>
              <a:t>cedere</a:t>
            </a:r>
            <a:r>
              <a:rPr lang="en-US" sz="5400" b="1" dirty="0" smtClean="0">
                <a:solidFill>
                  <a:schemeClr val="bg1"/>
                </a:solidFill>
              </a:rPr>
              <a:t> mean?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To go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List two 1</a:t>
            </a:r>
            <a:r>
              <a:rPr lang="en-US" sz="54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5400" b="1" dirty="0" smtClean="0">
                <a:solidFill>
                  <a:schemeClr val="bg1"/>
                </a:solidFill>
              </a:rPr>
              <a:t> person pronouns.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Me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My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Mine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I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We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7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1524000"/>
            <a:ext cx="3429000" cy="4565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Snow White fall asleep?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Ate Poison Apple</a:t>
            </a:r>
          </a:p>
          <a:p>
            <a:pPr marL="514350" indent="-514350">
              <a:buAutoNum type="alphaUcPeriod"/>
            </a:pPr>
            <a:r>
              <a:rPr lang="en-US" dirty="0" smtClean="0"/>
              <a:t>Hits </a:t>
            </a:r>
            <a:r>
              <a:rPr lang="en-US" dirty="0"/>
              <a:t>her head on dwarfs pointy hat</a:t>
            </a:r>
          </a:p>
          <a:p>
            <a:pPr marL="0" indent="0">
              <a:buNone/>
            </a:pPr>
            <a:r>
              <a:rPr lang="en-US" dirty="0" smtClean="0"/>
              <a:t>C. Ate </a:t>
            </a:r>
            <a:r>
              <a:rPr lang="en-US" dirty="0"/>
              <a:t>poison dart frog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567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Give an example of a 2</a:t>
            </a:r>
            <a:r>
              <a:rPr lang="en-US" sz="5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5400" b="1" dirty="0" smtClean="0">
                <a:solidFill>
                  <a:schemeClr val="bg1"/>
                </a:solidFill>
              </a:rPr>
              <a:t> person pronoun.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You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2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Give an example of a 3</a:t>
            </a:r>
            <a:r>
              <a:rPr lang="en-US" sz="54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5400" b="1" dirty="0" smtClean="0">
                <a:solidFill>
                  <a:schemeClr val="bg1"/>
                </a:solidFill>
              </a:rPr>
              <a:t> person pronoun.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He/Him/His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She/Her/Hers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They/Them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It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148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2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504</Words>
  <Application>Microsoft Office PowerPoint</Application>
  <PresentationFormat>On-screen Show (4:3)</PresentationFormat>
  <Paragraphs>176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 Narrow</vt:lpstr>
      <vt:lpstr>Bradley Hand ITC</vt:lpstr>
      <vt:lpstr>Times New Roman</vt:lpstr>
      <vt:lpstr>Default Design</vt:lpstr>
      <vt:lpstr>PowerPoint Presentation</vt:lpstr>
      <vt:lpstr>PowerPoint Presentation</vt:lpstr>
      <vt:lpstr>What does ante mean?</vt:lpstr>
      <vt:lpstr>What does pro mean?</vt:lpstr>
      <vt:lpstr>What does cedere mean?</vt:lpstr>
      <vt:lpstr>List two 1st person pronouns.</vt:lpstr>
      <vt:lpstr>Why does Snow White fall asleep?</vt:lpstr>
      <vt:lpstr>Give an example of a 2nd person pronoun.</vt:lpstr>
      <vt:lpstr>Give an example of a 3rd person pronoun.</vt:lpstr>
      <vt:lpstr>List the 4 Demonstrative Pronouns.</vt:lpstr>
      <vt:lpstr>List the  5 Interrogative Pronouns.</vt:lpstr>
      <vt:lpstr>List the  5 Relative Pronouns.</vt:lpstr>
      <vt:lpstr>Which indefinite pronouns are always singular?  Give categories.</vt:lpstr>
      <vt:lpstr>Who does the fairy godmother in  Cinderella say?</vt:lpstr>
      <vt:lpstr>What does “Molle” stand for?</vt:lpstr>
      <vt:lpstr>Reflexive and Intensive pronouns are also known as the ____________ pronouns?</vt:lpstr>
      <vt:lpstr>Write an example of a sentence with a intensive pronoun?</vt:lpstr>
      <vt:lpstr>Write an example of a sentence with a reflexive pronoun?</vt:lpstr>
      <vt:lpstr>List the indefinite pronouns that can be singular OR plural?</vt:lpstr>
      <vt:lpstr>What must you look at to determine if these are singular OR plural?</vt:lpstr>
      <vt:lpstr>What is Sleeping Beauty’s real name?</vt:lpstr>
      <vt:lpstr>Objective (O) or                Subjective (S)</vt:lpstr>
      <vt:lpstr>Objective (O) or                Subjective (S)</vt:lpstr>
      <vt:lpstr>Objective (O) or                Subjective (S)</vt:lpstr>
      <vt:lpstr>Objective (O) or                Subjective (S)</vt:lpstr>
      <vt:lpstr>Objective (O) or                Subjective (S)</vt:lpstr>
      <vt:lpstr>Name 4 hobbits in the Lord of the Rings.</vt:lpstr>
      <vt:lpstr>Objective (O) or                Subjective (S)</vt:lpstr>
      <vt:lpstr>Objective (O) or                Subjective (S)</vt:lpstr>
      <vt:lpstr>Objective (O) or                Subjective (S)</vt:lpstr>
      <vt:lpstr>Objective (O) or                Subjective (S)</vt:lpstr>
      <vt:lpstr>Always put yourself (I, me) ________ according to courtesy order.</vt:lpstr>
      <vt:lpstr>Always put the pronoun YOU ________ according to courtesy order.</vt:lpstr>
      <vt:lpstr>Singular or Plural</vt:lpstr>
      <vt:lpstr>Singular or Plural</vt:lpstr>
      <vt:lpstr>Another name for Gollum would be . . .</vt:lpstr>
      <vt:lpstr>Singular or Plural</vt:lpstr>
      <vt:lpstr>Singular or Plural</vt:lpstr>
      <vt:lpstr>Singular or Plural</vt:lpstr>
      <vt:lpstr>Singular or Plural</vt:lpstr>
      <vt:lpstr>Singular or Plural</vt:lpstr>
      <vt:lpstr>Singular or Plural</vt:lpstr>
      <vt:lpstr>STAR WARS: Who is the twin sister of Luke Skywalker?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Information Technologies</dc:creator>
  <cp:lastModifiedBy>Buiter, Becca</cp:lastModifiedBy>
  <cp:revision>185</cp:revision>
  <cp:lastPrinted>2011-10-17T15:48:26Z</cp:lastPrinted>
  <dcterms:created xsi:type="dcterms:W3CDTF">2001-05-09T13:30:59Z</dcterms:created>
  <dcterms:modified xsi:type="dcterms:W3CDTF">2015-10-21T14:31:45Z</dcterms:modified>
</cp:coreProperties>
</file>