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55" r:id="rId2"/>
    <p:sldMasterId id="2147483879" r:id="rId3"/>
    <p:sldMasterId id="2147483891" r:id="rId4"/>
    <p:sldMasterId id="2147483903" r:id="rId5"/>
    <p:sldMasterId id="2147483915" r:id="rId6"/>
  </p:sldMasterIdLst>
  <p:notesMasterIdLst>
    <p:notesMasterId r:id="rId105"/>
  </p:notesMasterIdLst>
  <p:handoutMasterIdLst>
    <p:handoutMasterId r:id="rId106"/>
  </p:handoutMasterIdLst>
  <p:sldIdLst>
    <p:sldId id="631" r:id="rId7"/>
    <p:sldId id="632" r:id="rId8"/>
    <p:sldId id="633" r:id="rId9"/>
    <p:sldId id="630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612" r:id="rId22"/>
    <p:sldId id="537" r:id="rId23"/>
    <p:sldId id="538" r:id="rId24"/>
    <p:sldId id="539" r:id="rId25"/>
    <p:sldId id="540" r:id="rId26"/>
    <p:sldId id="541" r:id="rId27"/>
    <p:sldId id="542" r:id="rId28"/>
    <p:sldId id="544" r:id="rId29"/>
    <p:sldId id="545" r:id="rId30"/>
    <p:sldId id="546" r:id="rId31"/>
    <p:sldId id="547" r:id="rId32"/>
    <p:sldId id="548" r:id="rId33"/>
    <p:sldId id="550" r:id="rId34"/>
    <p:sldId id="549" r:id="rId35"/>
    <p:sldId id="551" r:id="rId36"/>
    <p:sldId id="557" r:id="rId37"/>
    <p:sldId id="614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78" r:id="rId57"/>
    <p:sldId id="579" r:id="rId58"/>
    <p:sldId id="580" r:id="rId59"/>
    <p:sldId id="581" r:id="rId60"/>
    <p:sldId id="582" r:id="rId61"/>
    <p:sldId id="583" r:id="rId62"/>
    <p:sldId id="584" r:id="rId63"/>
    <p:sldId id="585" r:id="rId64"/>
    <p:sldId id="586" r:id="rId65"/>
    <p:sldId id="587" r:id="rId66"/>
    <p:sldId id="588" r:id="rId67"/>
    <p:sldId id="589" r:id="rId68"/>
    <p:sldId id="590" r:id="rId69"/>
    <p:sldId id="591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603" r:id="rId82"/>
    <p:sldId id="604" r:id="rId83"/>
    <p:sldId id="605" r:id="rId84"/>
    <p:sldId id="606" r:id="rId85"/>
    <p:sldId id="607" r:id="rId86"/>
    <p:sldId id="608" r:id="rId87"/>
    <p:sldId id="609" r:id="rId88"/>
    <p:sldId id="610" r:id="rId89"/>
    <p:sldId id="637" r:id="rId90"/>
    <p:sldId id="638" r:id="rId91"/>
    <p:sldId id="639" r:id="rId92"/>
    <p:sldId id="640" r:id="rId93"/>
    <p:sldId id="641" r:id="rId94"/>
    <p:sldId id="642" r:id="rId95"/>
    <p:sldId id="643" r:id="rId96"/>
    <p:sldId id="644" r:id="rId97"/>
    <p:sldId id="645" r:id="rId98"/>
    <p:sldId id="646" r:id="rId99"/>
    <p:sldId id="647" r:id="rId100"/>
    <p:sldId id="648" r:id="rId101"/>
    <p:sldId id="649" r:id="rId102"/>
    <p:sldId id="650" r:id="rId103"/>
    <p:sldId id="651" r:id="rId104"/>
  </p:sldIdLst>
  <p:sldSz cx="9144000" cy="6858000" type="screen4x3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33CCFF"/>
    <a:srgbClr val="FF99CC"/>
    <a:srgbClr val="FF9999"/>
    <a:srgbClr val="008000"/>
    <a:srgbClr val="060612"/>
    <a:srgbClr val="FFFFCC"/>
    <a:srgbClr val="FFFF66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98" autoAdjust="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102"/>
      </p:cViewPr>
      <p:guideLst>
        <p:guide orient="horz" pos="29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presProps" Target="pres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heme" Target="theme/theme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33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13E61-719D-4436-8435-936CCCF26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A77D-CD04-41AF-81FA-96D1C5ACE85C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3250"/>
            <a:ext cx="5486400" cy="4179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725B-0602-485A-96A1-AE9EE6A90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109164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 tragedy be comical?</a:t>
            </a:r>
          </a:p>
          <a:p>
            <a:r>
              <a:rPr lang="en-US" dirty="0" smtClean="0"/>
              <a:t>Give other examples of tragic </a:t>
            </a:r>
            <a:r>
              <a:rPr lang="en-US" dirty="0" err="1" smtClean="0"/>
              <a:t>heros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5D63-F7EF-40CB-B448-8DC35E14776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Quixote/</a:t>
            </a:r>
            <a:r>
              <a:rPr lang="en-US" dirty="0" err="1" smtClean="0"/>
              <a:t>Panza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5D63-F7EF-40CB-B448-8DC35E14776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57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78538-35FD-4965-9589-068010214A6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Sanch = ______ </a:t>
            </a:r>
            <a:r>
              <a:rPr lang="en-US">
                <a:sym typeface="Wingdings" pitchFamily="2" charset="2"/>
              </a:rPr>
              <a:t> _______ outlook directly ______ Don Quixote’s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2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78538-35FD-4965-9589-068010214A6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Sanch = ______ </a:t>
            </a:r>
            <a:r>
              <a:rPr lang="en-US">
                <a:sym typeface="Wingdings" pitchFamily="2" charset="2"/>
              </a:rPr>
              <a:t> _______ outlook directly ______ Don Quixote’s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32DE7-2D32-46A9-BF5E-26810A9A6D0D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sorts—changing element left blank</a:t>
            </a:r>
          </a:p>
        </p:txBody>
      </p:sp>
    </p:spTree>
    <p:extLst>
      <p:ext uri="{BB962C8B-B14F-4D97-AF65-F5344CB8AC3E}">
        <p14:creationId xmlns:p14="http://schemas.microsoft.com/office/powerpoint/2010/main" val="2040268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96B78-E44F-49C7-8D11-5FAABB7DBD70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 _________ vs. __________: __________ vs. _________</a:t>
            </a:r>
          </a:p>
        </p:txBody>
      </p:sp>
    </p:spTree>
    <p:extLst>
      <p:ext uri="{BB962C8B-B14F-4D97-AF65-F5344CB8AC3E}">
        <p14:creationId xmlns:p14="http://schemas.microsoft.com/office/powerpoint/2010/main" val="3910115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425F7-1EB1-4A84-8BFB-58CD72DF078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True _______ </a:t>
            </a:r>
            <a:r>
              <a:rPr lang="en-US">
                <a:sym typeface="Wingdings" pitchFamily="2" charset="2"/>
              </a:rPr>
              <a:t> __________ tempered with _________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0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7CB69-0531-4F09-9C07-02FBC4E16BE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Bible/Cross: Clipart.com</a:t>
            </a:r>
          </a:p>
          <a:p>
            <a:r>
              <a:rPr lang="en-US"/>
              <a:t>__________ </a:t>
            </a:r>
            <a:r>
              <a:rPr lang="en-US">
                <a:sym typeface="Wingdings" pitchFamily="2" charset="2"/>
              </a:rPr>
              <a:t> God’s 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A825B-F64C-4F09-9C36-0390FD78459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Verses that teach me what endures:</a:t>
            </a:r>
          </a:p>
        </p:txBody>
      </p:sp>
    </p:spTree>
    <p:extLst>
      <p:ext uri="{BB962C8B-B14F-4D97-AF65-F5344CB8AC3E}">
        <p14:creationId xmlns:p14="http://schemas.microsoft.com/office/powerpoint/2010/main" val="274360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84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402943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1723349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85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459755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Ferrari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0500-9575-4F35-AC65-32EB44345B0E}" type="slidenum">
              <a:rPr lang="en-US" smtClean="0">
                <a:solidFill>
                  <a:srgbClr val="000000"/>
                </a:solidFill>
              </a:rPr>
              <a:pPr/>
              <a:t>86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4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87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2460242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88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2332191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89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44231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90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483675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1348767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3986842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528D9-09C0-4C46-B709-68F77C48050B}" type="slidenum">
              <a:rPr lang="en-US">
                <a:solidFill>
                  <a:srgbClr val="000000"/>
                </a:solidFill>
              </a:rPr>
              <a:pPr/>
              <a:t>93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____________: often evident to __________ &amp; hidden to 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65451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7718C-EADC-404E-9E4A-07DCA129BB7F}" type="slidenum">
              <a:rPr lang="en-US">
                <a:solidFill>
                  <a:srgbClr val="000000"/>
                </a:solidFill>
              </a:rPr>
              <a:pPr/>
              <a:t>94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Horse/Rider: Clipart.com</a:t>
            </a:r>
          </a:p>
        </p:txBody>
      </p:sp>
    </p:spTree>
    <p:extLst>
      <p:ext uri="{BB962C8B-B14F-4D97-AF65-F5344CB8AC3E}">
        <p14:creationId xmlns:p14="http://schemas.microsoft.com/office/powerpoint/2010/main" val="271785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3188688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657C2-0FE4-466E-9F47-5A5C31BEAB7E}" type="slidenum">
              <a:rPr lang="en-US">
                <a:solidFill>
                  <a:srgbClr val="000000"/>
                </a:solidFill>
              </a:rPr>
              <a:pPr/>
              <a:t>95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Bronze hand: Clipart.com</a:t>
            </a:r>
          </a:p>
        </p:txBody>
      </p:sp>
    </p:spTree>
    <p:extLst>
      <p:ext uri="{BB962C8B-B14F-4D97-AF65-F5344CB8AC3E}">
        <p14:creationId xmlns:p14="http://schemas.microsoft.com/office/powerpoint/2010/main" val="1624574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8100D-C924-4EA7-806B-68BCFA5BC1D4}" type="slidenum">
              <a:rPr lang="en-US">
                <a:solidFill>
                  <a:srgbClr val="000000"/>
                </a:solidFill>
              </a:rPr>
              <a:pPr/>
              <a:t>96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Verses that teach me about the seriousness of hateful thoughts:</a:t>
            </a:r>
          </a:p>
        </p:txBody>
      </p:sp>
    </p:spTree>
    <p:extLst>
      <p:ext uri="{BB962C8B-B14F-4D97-AF65-F5344CB8AC3E}">
        <p14:creationId xmlns:p14="http://schemas.microsoft.com/office/powerpoint/2010/main" val="80658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61894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D022B-4E53-4D58-8EE4-DB30AAF312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Don Quixote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__________ of some of the greatest _______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0412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E0D1A-CED4-4614-BCDF-38A07996826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</a:t>
            </a:r>
            <a:r>
              <a:rPr lang="en-US" b="1" dirty="0"/>
              <a:t>Map Art™ ©1996 </a:t>
            </a:r>
            <a:r>
              <a:rPr lang="en-US" b="1" dirty="0" err="1"/>
              <a:t>Cartesia</a:t>
            </a:r>
            <a:endParaRPr lang="en-US" b="1" dirty="0"/>
          </a:p>
          <a:p>
            <a:r>
              <a:rPr lang="en-US" b="1" dirty="0"/>
              <a:t>Cervantes’ Spain</a:t>
            </a:r>
          </a:p>
          <a:p>
            <a:r>
              <a:rPr lang="en-US" b="1" dirty="0"/>
              <a:t>Explorations &amp; Discoveries: __________ &amp; Sailing Around the _______</a:t>
            </a:r>
          </a:p>
          <a:p>
            <a:r>
              <a:rPr lang="en-US" b="1" dirty="0"/>
              <a:t>Arts: _______ _____</a:t>
            </a:r>
          </a:p>
        </p:txBody>
      </p:sp>
    </p:spTree>
    <p:extLst>
      <p:ext uri="{BB962C8B-B14F-4D97-AF65-F5344CB8AC3E}">
        <p14:creationId xmlns:p14="http://schemas.microsoft.com/office/powerpoint/2010/main" val="186036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48022-F8A6-4940-94CD-78AB83DBD1F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</a:t>
            </a:r>
            <a:r>
              <a:rPr lang="en-US" b="1" dirty="0"/>
              <a:t>Map Art™ ©1996 </a:t>
            </a:r>
            <a:r>
              <a:rPr lang="en-US" b="1" dirty="0" err="1"/>
              <a:t>Cartesia</a:t>
            </a:r>
            <a:endParaRPr lang="en-US" b="1" dirty="0"/>
          </a:p>
          <a:p>
            <a:r>
              <a:rPr lang="en-US" b="1" dirty="0"/>
              <a:t>Government: ________ _______</a:t>
            </a:r>
          </a:p>
          <a:p>
            <a:r>
              <a:rPr lang="en-US" b="1" dirty="0"/>
              <a:t>Social Structure: ___________, Small _______ ______, _________</a:t>
            </a:r>
          </a:p>
          <a:p>
            <a:r>
              <a:rPr lang="en-US" b="1" dirty="0"/>
              <a:t>Religion: dominated by controlling ________ _________</a:t>
            </a:r>
          </a:p>
          <a:p>
            <a:r>
              <a:rPr lang="en-US" dirty="0" smtClean="0"/>
              <a:t>?=What</a:t>
            </a:r>
            <a:r>
              <a:rPr lang="en-US" baseline="0" dirty="0" smtClean="0"/>
              <a:t> violence is attached to Spanish history?</a:t>
            </a:r>
          </a:p>
          <a:p>
            <a:r>
              <a:rPr lang="en-US" baseline="0" dirty="0" smtClean="0"/>
              <a:t>?=What class was Don Quixote?  Is it possible to have title but no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8DB4F-9B0C-43F6-A156-8441A1097FA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</a:t>
            </a:r>
            <a:r>
              <a:rPr lang="en-US" dirty="0"/>
              <a:t>prose </a:t>
            </a:r>
            <a:r>
              <a:rPr lang="en-US" dirty="0">
                <a:sym typeface="Wingdings" pitchFamily="2" charset="2"/>
              </a:rPr>
              <a:t> unnecessarily ____________ flowery </a:t>
            </a:r>
            <a:r>
              <a:rPr lang="en-US" dirty="0" smtClean="0">
                <a:sym typeface="Wingdings" pitchFamily="2" charset="2"/>
              </a:rPr>
              <a:t>language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Read paragraph on pg. 2=What is the problem?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Many writers wrote</a:t>
            </a:r>
            <a:r>
              <a:rPr lang="en-US" baseline="0" dirty="0" smtClean="0">
                <a:sym typeface="Wingdings" pitchFamily="2" charset="2"/>
              </a:rPr>
              <a:t> this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352C7-067D-47A1-A4CC-196A2BA4354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Suspension of Disbelief </a:t>
            </a:r>
            <a:r>
              <a:rPr lang="en-US">
                <a:sym typeface="Wingdings" pitchFamily="2" charset="2"/>
              </a:rPr>
              <a:t> willingness of a ________ to accept the ____________ as 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0533-D51D-43BD-9FC6-398EAB6D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4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F9B7-4BBC-4BD0-8AC3-560940716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0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A4C7D-3451-40D1-ADA7-A008EB7A0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9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CD3C-9EA5-4DFA-A5DE-801EA5953C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62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D80A-072C-4D8F-89CA-BA3E0C9C52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9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44CD-8557-42C2-AD8C-CEFD022B71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DFEB-0A32-47F8-ABBD-05CCA86C6F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1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E3AA-895F-4688-BDB6-834C54EB4E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5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3899-036F-47BF-BEA0-6AEEA165B3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B0FF-786B-47E1-B5EA-A8D8CE3841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2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2819C-68CF-4423-B550-6EF2FB853C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6C261-8E25-4170-9203-5F81DD7E42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BB76-5334-4259-8FF5-3CEE70867E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0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A3B9-60B5-4FB3-9811-5361C1B2BE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3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396B-ACB0-4C91-B82D-F27C437BA7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8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66A01-017A-4EC2-B810-E9F79FE49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4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CA16-2B93-4F50-BC08-8D8F62B77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4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652E-4810-43F4-8989-F20086B5A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93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662-0B7B-4D5D-B6D1-AD850BF6C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86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8E0BD-9E8F-4326-92F1-CEF6B221D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0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F485-6166-4DEA-9720-2025D9D070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7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9AA4-0440-4666-8EAE-E60DD58F07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1E9E5-FEEE-4768-9D4E-D7E7A52871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3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6311-C244-4D60-ADEF-E399EFE05E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24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38F4-1828-471D-82E5-BE10494FA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7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6750-FB23-48B5-A349-E07EE30F2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1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A224-BC1A-4489-AC64-62BC35E184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0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66A01-017A-4EC2-B810-E9F79FE49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CA16-2B93-4F50-BC08-8D8F62B77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2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652E-4810-43F4-8989-F20086B5A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8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662-0B7B-4D5D-B6D1-AD850BF6C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5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8E0BD-9E8F-4326-92F1-CEF6B221D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6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F485-6166-4DEA-9720-2025D9D070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9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0F036-5AF4-458D-8690-DD0348900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72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9AA4-0440-4666-8EAE-E60DD58F07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2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6311-C244-4D60-ADEF-E399EFE05E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97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38F4-1828-471D-82E5-BE10494FA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48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6750-FB23-48B5-A349-E07EE30F2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10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A224-BC1A-4489-AC64-62BC35E184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74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0533-D51D-43BD-9FC6-398EAB6D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1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6C261-8E25-4170-9203-5F81DD7E42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47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1E9E5-FEEE-4768-9D4E-D7E7A52871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72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0F036-5AF4-458D-8690-DD0348900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63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32C7-26D8-4499-8B6D-673AD58D2E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6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32C7-26D8-4499-8B6D-673AD58D2E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1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777BE-6713-498B-8F4A-923287E13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0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9EEE0-E7EE-45A9-AC98-2E6F0FA49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03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ED91-4F8F-4CD1-92E7-B381E3311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30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6ED9-B7A1-437E-82C8-6D0EF2309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6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F9B7-4BBC-4BD0-8AC3-560940716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92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A4C7D-3451-40D1-ADA7-A008EB7A0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38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562D3-1D34-429C-B161-4466A69FC3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96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6916-68C2-485D-9663-34EE1454D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7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18D06-142A-4D61-A584-DC5E043011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77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86FC5-C24B-41CF-8433-193B2B120D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777BE-6713-498B-8F4A-923287E13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69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E9BC1-76EB-42DC-ACE7-4F9F75A2F0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28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CF37-1CB8-4AC5-B862-5C7B361EEC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15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A2485-E00D-4B77-9AF1-55781B226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78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19EA4-635B-49F3-BFC1-EB6AC42EC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31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6DF23-A109-468B-8620-1FFF18EB0E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07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86862-9027-483C-BBB3-38061F2AE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896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D01B-74FF-441D-AA7A-BF359B159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9EEE0-E7EE-45A9-AC98-2E6F0FA49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ED91-4F8F-4CD1-92E7-B381E3311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6ED9-B7A1-437E-82C8-6D0EF2309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6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A092451-435D-4015-BFBE-13649D0EB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3D1D5B6-CF58-4135-9A4C-59FC28C6F47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9600">
          <a:solidFill>
            <a:srgbClr val="00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9D2926-9816-4165-B8EB-8354E345EE8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24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C9D2926-9816-4165-B8EB-8354E345EE8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9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A092451-435D-4015-BFBE-13649D0EB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5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DED6-3167-400F-900B-EC67045FA7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jGlgmSJ8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066800" y="1219200"/>
            <a:ext cx="72390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rgbClr val="D7C8AD"/>
                </a:solidFill>
                <a:latin typeface="Old English Text MT" pitchFamily="66" charset="0"/>
              </a:rPr>
              <a:t>Happy Monday</a:t>
            </a:r>
            <a:endParaRPr lang="en-US" sz="8800" b="1" dirty="0">
              <a:solidFill>
                <a:srgbClr val="D7C8AD"/>
              </a:solidFill>
              <a:latin typeface="Old English Text M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514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Have out your </a:t>
            </a:r>
            <a:r>
              <a:rPr lang="en-US" sz="3600" dirty="0" smtClean="0">
                <a:solidFill>
                  <a:srgbClr val="FFFF00"/>
                </a:solidFill>
              </a:rPr>
              <a:t>take-home </a:t>
            </a:r>
            <a:r>
              <a:rPr lang="en-US" sz="3600" dirty="0" smtClean="0">
                <a:solidFill>
                  <a:srgbClr val="FFFFFF"/>
                </a:solidFill>
              </a:rPr>
              <a:t>quiz and a </a:t>
            </a:r>
            <a:r>
              <a:rPr lang="en-US" sz="3600" dirty="0" smtClean="0">
                <a:solidFill>
                  <a:srgbClr val="C00000"/>
                </a:solidFill>
              </a:rPr>
              <a:t>grading</a:t>
            </a:r>
            <a:r>
              <a:rPr lang="en-US" sz="3600" dirty="0" smtClean="0">
                <a:solidFill>
                  <a:srgbClr val="FFFFFF"/>
                </a:solidFill>
              </a:rPr>
              <a:t> pen.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7191375" cy="297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E6E0EE"/>
                </a:solidFill>
                <a:latin typeface="UniversCond" pitchFamily="34" charset="0"/>
              </a:rPr>
              <a:t>Government:</a:t>
            </a: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 relatively stable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E6E0EE"/>
                </a:solidFill>
                <a:latin typeface="UniversCond" pitchFamily="34" charset="0"/>
              </a:rPr>
              <a:t>Social Structure:</a:t>
            </a: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 Aristocracy, </a:t>
            </a:r>
            <a:b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</a:b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Small Middle Class, Peasants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E6E0EE"/>
                </a:solidFill>
                <a:latin typeface="UniversCond" pitchFamily="34" charset="0"/>
              </a:rPr>
              <a:t>Religion:</a:t>
            </a: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 dominated by controlling Roman Catholics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190625" y="2133600"/>
            <a:ext cx="4191000" cy="0"/>
          </a:xfrm>
          <a:prstGeom prst="line">
            <a:avLst/>
          </a:prstGeom>
          <a:noFill/>
          <a:ln w="38100">
            <a:solidFill>
              <a:srgbClr val="2E233F"/>
            </a:solidFill>
            <a:round/>
            <a:headEnd/>
            <a:tailEnd/>
          </a:ln>
          <a:effectLst>
            <a:outerShdw dist="35921" dir="2700000" algn="ctr" rotWithShape="0">
              <a:srgbClr val="322545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052512" y="1493838"/>
            <a:ext cx="6719887" cy="777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2C8E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i="1">
                <a:solidFill>
                  <a:srgbClr val="2E233F"/>
                </a:solidFill>
                <a:latin typeface="UniversCond" pitchFamily="34" charset="0"/>
              </a:rPr>
              <a:t>Cervantes’ Spain</a:t>
            </a:r>
          </a:p>
        </p:txBody>
      </p:sp>
    </p:spTree>
    <p:extLst>
      <p:ext uri="{BB962C8B-B14F-4D97-AF65-F5344CB8AC3E}">
        <p14:creationId xmlns:p14="http://schemas.microsoft.com/office/powerpoint/2010/main" val="9735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62025" y="1676400"/>
            <a:ext cx="7191375" cy="1082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ACCD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500" b="1" dirty="0">
                <a:solidFill>
                  <a:srgbClr val="2E233F"/>
                </a:solidFill>
                <a:latin typeface="President" pitchFamily="66" charset="0"/>
              </a:rPr>
              <a:t>Purple </a:t>
            </a:r>
            <a:r>
              <a:rPr lang="en-US" sz="6500" b="1" dirty="0" smtClean="0">
                <a:solidFill>
                  <a:srgbClr val="2E233F"/>
                </a:solidFill>
                <a:latin typeface="President" pitchFamily="66" charset="0"/>
              </a:rPr>
              <a:t>Prose </a:t>
            </a:r>
            <a:endParaRPr lang="en-US" sz="6500" b="1" dirty="0">
              <a:solidFill>
                <a:srgbClr val="2E233F"/>
              </a:solidFill>
              <a:latin typeface="President" pitchFamily="66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76313" y="3413125"/>
            <a:ext cx="7191375" cy="21698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2C2E4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7D7D5"/>
                </a:solidFill>
                <a:latin typeface="UniversCond" pitchFamily="34" charset="0"/>
              </a:rPr>
              <a:t>unnecessarily </a:t>
            </a:r>
            <a:r>
              <a:rPr lang="en-US" sz="4500" b="1" smtClean="0">
                <a:solidFill>
                  <a:srgbClr val="D7D7D5"/>
                </a:solidFill>
                <a:latin typeface="UniversCond" pitchFamily="34" charset="0"/>
              </a:rPr>
              <a:t>exaggerated, </a:t>
            </a:r>
            <a:r>
              <a:rPr lang="en-US" sz="4500" b="1">
                <a:solidFill>
                  <a:srgbClr val="D7D7D5"/>
                </a:solidFill>
                <a:latin typeface="UniversCond" pitchFamily="34" charset="0"/>
              </a:rPr>
              <a:t>flowery language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252913" y="28797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BC"/>
          </a:solidFill>
          <a:ln>
            <a:noFill/>
          </a:ln>
          <a:effectLst>
            <a:outerShdw dist="45791" dir="3378596" algn="ctr" rotWithShape="0">
              <a:srgbClr val="2C2E4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3012001"/>
            <a:ext cx="7086600" cy="193899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F8EB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483662"/>
                </a:solidFill>
                <a:latin typeface="UniversCond" pitchFamily="34" charset="0"/>
              </a:rPr>
              <a:t>willingness of a reader to accept the unbelievable as true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81101" y="1647295"/>
            <a:ext cx="6629400" cy="769441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F8EB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453821"/>
                </a:solidFill>
                <a:latin typeface="UniversCond" pitchFamily="34" charset="0"/>
              </a:rPr>
              <a:t>Suspension of Disbelief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191001" y="2402401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82A4C"/>
          </a:solidFill>
          <a:ln>
            <a:noFill/>
          </a:ln>
          <a:effectLst>
            <a:outerShdw dist="53882" dir="2700000" algn="ctr" rotWithShape="0">
              <a:srgbClr val="F8EBCC">
                <a:alpha val="53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61533" y="1917700"/>
            <a:ext cx="7349067" cy="3170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 An</a:t>
            </a:r>
            <a:r>
              <a:rPr lang="en-US" sz="4000" b="1" dirty="0">
                <a:solidFill>
                  <a:srgbClr val="E6E0EE"/>
                </a:solidFill>
                <a:latin typeface="UniversCond" pitchFamily="34" charset="0"/>
              </a:rPr>
              <a:t> </a:t>
            </a: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obscure gentleman</a:t>
            </a:r>
            <a:endParaRPr lang="en-US" sz="4000" b="1" dirty="0">
              <a:solidFill>
                <a:srgbClr val="E6E0EE"/>
              </a:solidFill>
              <a:latin typeface="UniversCond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 Story </a:t>
            </a:r>
            <a:r>
              <a:rPr lang="en-US" sz="4000" b="1" dirty="0">
                <a:solidFill>
                  <a:srgbClr val="E6E0EE"/>
                </a:solidFill>
                <a:latin typeface="UniversCond" pitchFamily="34" charset="0"/>
              </a:rPr>
              <a:t>recorded as actual history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 Childish </a:t>
            </a:r>
            <a:r>
              <a:rPr lang="en-US" sz="4000" b="1" dirty="0">
                <a:solidFill>
                  <a:srgbClr val="E6E0EE"/>
                </a:solidFill>
                <a:latin typeface="UniversCond" pitchFamily="34" charset="0"/>
              </a:rPr>
              <a:t>infatuation with unreality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61533" y="911225"/>
            <a:ext cx="63246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i="1" dirty="0">
                <a:solidFill>
                  <a:srgbClr val="D7C8AD"/>
                </a:solidFill>
                <a:latin typeface="President" pitchFamily="66" charset="0"/>
              </a:rPr>
              <a:t>Don Quixote</a:t>
            </a:r>
          </a:p>
        </p:txBody>
      </p:sp>
    </p:spTree>
    <p:extLst>
      <p:ext uri="{BB962C8B-B14F-4D97-AF65-F5344CB8AC3E}">
        <p14:creationId xmlns:p14="http://schemas.microsoft.com/office/powerpoint/2010/main" val="32622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34819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1528" y="480"/>
              <a:ext cx="2709" cy="63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E9E3DF"/>
                  </a:solidFill>
                  <a:latin typeface="President" pitchFamily="66" charset="0"/>
                </a:rPr>
                <a:t>Tragic Hero</a:t>
              </a: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528" y="1596"/>
              <a:ext cx="4656" cy="989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304A49"/>
                  </a:solidFill>
                  <a:latin typeface="UniversCond" pitchFamily="34" charset="0"/>
                </a:rPr>
                <a:t>the protagonist of a tragedy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778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55299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66" y="480"/>
              <a:ext cx="5616" cy="57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>
                  <a:solidFill>
                    <a:srgbClr val="E9E3DF"/>
                  </a:solidFill>
                  <a:latin typeface="President" pitchFamily="66" charset="0"/>
                </a:rPr>
                <a:t>Unsympathetic Character</a:t>
              </a:r>
            </a:p>
          </p:txBody>
        </p:sp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432" y="1526"/>
              <a:ext cx="4896" cy="1210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304A49"/>
                  </a:solidFill>
                  <a:latin typeface="UniversCond" pitchFamily="34" charset="0"/>
                </a:rPr>
                <a:t>a character with whom the reader cannot identify or for whom the reader has strong feelings of dislike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294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3932" y="33337"/>
            <a:ext cx="10547457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76400" y="1581359"/>
            <a:ext cx="5410200" cy="78483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DAD2E6"/>
                </a:solidFill>
                <a:latin typeface="UniversCond" pitchFamily="34" charset="0"/>
              </a:rPr>
              <a:t>Sancho </a:t>
            </a:r>
            <a:r>
              <a:rPr lang="en-US" sz="4500" b="1" dirty="0" err="1" smtClean="0">
                <a:solidFill>
                  <a:srgbClr val="DAD2E6"/>
                </a:solidFill>
                <a:latin typeface="UniversCond" pitchFamily="34" charset="0"/>
              </a:rPr>
              <a:t>Panza</a:t>
            </a:r>
            <a:endParaRPr lang="en-US" sz="4500" b="1" dirty="0">
              <a:solidFill>
                <a:srgbClr val="DAD2E6"/>
              </a:solidFill>
              <a:latin typeface="UniversCond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6325" y="3004608"/>
            <a:ext cx="7191375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CED5DA"/>
                </a:solidFill>
                <a:latin typeface="UniversCond" pitchFamily="34" charset="0"/>
              </a:rPr>
              <a:t>His name means                “holy belly”</a:t>
            </a:r>
            <a:endParaRPr lang="en-US" sz="4500" b="1" dirty="0">
              <a:solidFill>
                <a:srgbClr val="CED5DA"/>
              </a:solidFill>
              <a:latin typeface="UniversCond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70892" y="245427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ED5DA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90600" y="1544213"/>
            <a:ext cx="4038600" cy="147732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DAD2E6"/>
                </a:solidFill>
                <a:latin typeface="UniversCond" pitchFamily="34" charset="0"/>
              </a:rPr>
              <a:t>Sancho </a:t>
            </a:r>
            <a:r>
              <a:rPr lang="en-US" sz="4500" b="1" dirty="0" err="1" smtClean="0">
                <a:solidFill>
                  <a:srgbClr val="DAD2E6"/>
                </a:solidFill>
                <a:latin typeface="UniversCond" pitchFamily="34" charset="0"/>
              </a:rPr>
              <a:t>Panza</a:t>
            </a:r>
            <a:endParaRPr lang="en-US" sz="4500" b="1" dirty="0">
              <a:solidFill>
                <a:srgbClr val="DAD2E6"/>
              </a:solidFill>
              <a:latin typeface="UniversCond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6325" y="3004608"/>
            <a:ext cx="7191375" cy="216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CED5DA"/>
                </a:solidFill>
                <a:latin typeface="UniversCond" pitchFamily="34" charset="0"/>
              </a:rPr>
              <a:t>His realistic </a:t>
            </a:r>
            <a:r>
              <a:rPr lang="en-US" sz="4500" b="1" dirty="0">
                <a:solidFill>
                  <a:srgbClr val="CED5DA"/>
                </a:solidFill>
                <a:latin typeface="UniversCond" pitchFamily="34" charset="0"/>
              </a:rPr>
              <a:t>outlook directly opposes Don </a:t>
            </a:r>
            <a:r>
              <a:rPr lang="en-US" sz="4500" b="1" dirty="0" smtClean="0">
                <a:solidFill>
                  <a:srgbClr val="CED5DA"/>
                </a:solidFill>
                <a:latin typeface="UniversCond" pitchFamily="34" charset="0"/>
              </a:rPr>
              <a:t>Quixote’s.</a:t>
            </a:r>
            <a:endParaRPr lang="en-US" sz="4500" b="1" dirty="0">
              <a:solidFill>
                <a:srgbClr val="CED5DA"/>
              </a:solidFill>
              <a:latin typeface="UniversCond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70892" y="245427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ED5DA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481513" y="1676399"/>
            <a:ext cx="1752600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F9EED1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2E233F"/>
                </a:solidFill>
                <a:latin typeface="UniversCond" pitchFamily="34" charset="0"/>
              </a:rPr>
              <a:t>= Foil</a:t>
            </a:r>
          </a:p>
        </p:txBody>
      </p:sp>
    </p:spTree>
    <p:extLst>
      <p:ext uri="{BB962C8B-B14F-4D97-AF65-F5344CB8AC3E}">
        <p14:creationId xmlns:p14="http://schemas.microsoft.com/office/powerpoint/2010/main" val="25062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76200" y="-152400"/>
            <a:ext cx="9220200" cy="6915150"/>
            <a:chOff x="-48" y="-96"/>
            <a:chExt cx="5808" cy="4356"/>
          </a:xfrm>
        </p:grpSpPr>
        <p:pic>
          <p:nvPicPr>
            <p:cNvPr id="63491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96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66" y="471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500" b="1">
                  <a:solidFill>
                    <a:srgbClr val="E9E3DF"/>
                  </a:solidFill>
                  <a:latin typeface="President" pitchFamily="66" charset="0"/>
                </a:rPr>
                <a:t>Foil</a:t>
              </a: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32" y="1382"/>
              <a:ext cx="4896" cy="1210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304A49"/>
                  </a:solidFill>
                  <a:latin typeface="UniversCond" pitchFamily="34" charset="0"/>
                </a:rPr>
                <a:t>a character </a:t>
              </a:r>
              <a:r>
                <a:rPr lang="en-US" sz="4000" b="1" dirty="0" smtClean="0">
                  <a:solidFill>
                    <a:srgbClr val="304A49"/>
                  </a:solidFill>
                  <a:latin typeface="UniversCond" pitchFamily="34" charset="0"/>
                </a:rPr>
                <a:t>who emphasizes </a:t>
              </a:r>
              <a:r>
                <a:rPr lang="en-US" sz="4000" b="1" dirty="0">
                  <a:solidFill>
                    <a:srgbClr val="304A49"/>
                  </a:solidFill>
                  <a:latin typeface="UniversCond" pitchFamily="34" charset="0"/>
                </a:rPr>
                <a:t>another character’s opposing traits within a work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04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295400" y="1066800"/>
            <a:ext cx="6324600" cy="2369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D7C8A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Take Home </a:t>
            </a:r>
            <a:r>
              <a:rPr lang="en-US" sz="6000" b="1" dirty="0" smtClean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QUIZ</a:t>
            </a:r>
            <a:endParaRPr lang="en-US" sz="6000" b="1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30313" y="1873250"/>
            <a:ext cx="6665912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E4DA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2E233F"/>
                </a:solidFill>
                <a:latin typeface="UniversCond" pitchFamily="34" charset="0"/>
              </a:rPr>
              <a:t>Don Quixote &amp; Sancho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77900" y="3336925"/>
            <a:ext cx="7191375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E5DCCB"/>
                </a:solidFill>
                <a:latin typeface="UniversCond" pitchFamily="34" charset="0"/>
              </a:rPr>
              <a:t>on a selfish quest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268788" y="27273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AC8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13013" y="4175125"/>
            <a:ext cx="40386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AD2E6"/>
                </a:solidFill>
                <a:latin typeface="UniversCond" pitchFamily="34" charset="0"/>
              </a:rPr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5295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230313" y="1873250"/>
            <a:ext cx="6665912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E4DA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2E233F"/>
                </a:solidFill>
                <a:latin typeface="UniversCond" pitchFamily="34" charset="0"/>
              </a:rPr>
              <a:t>Don Quixote &amp; Sancho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77900" y="3336925"/>
            <a:ext cx="7191375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E5DCCB"/>
                </a:solidFill>
                <a:latin typeface="UniversCond" pitchFamily="34" charset="0"/>
              </a:rPr>
              <a:t>deluded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4268788" y="27273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AC8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514600" y="4175125"/>
            <a:ext cx="40386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AD2E6"/>
                </a:solidFill>
                <a:latin typeface="UniversCond" pitchFamily="34" charset="0"/>
              </a:rPr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3481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30313" y="1873250"/>
            <a:ext cx="6665912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E4DA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2E233F"/>
                </a:solidFill>
                <a:latin typeface="UniversCond" pitchFamily="34" charset="0"/>
              </a:rPr>
              <a:t>Don Quixote &amp; Sancho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77900" y="3336925"/>
            <a:ext cx="7191375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E5DCCB"/>
                </a:solidFill>
                <a:latin typeface="UniversCond" pitchFamily="34" charset="0"/>
              </a:rPr>
              <a:t>denial of reality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4268788" y="27273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AC8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13013" y="4175125"/>
            <a:ext cx="40386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AD2E6"/>
                </a:solidFill>
                <a:latin typeface="UniversCond" pitchFamily="34" charset="0"/>
              </a:rPr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30630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 animBg="1"/>
      <p:bldP spid="624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600200" y="2311400"/>
            <a:ext cx="32004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5DCCB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483662"/>
                </a:solidFill>
                <a:latin typeface="UniversCond" pitchFamily="34" charset="0"/>
              </a:rPr>
              <a:t>Don Quixote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572000" y="2286000"/>
            <a:ext cx="3048000" cy="777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E5DCCB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>
                <a:solidFill>
                  <a:srgbClr val="5A4A2C"/>
                </a:solidFill>
                <a:latin typeface="UniversCond" pitchFamily="34" charset="0"/>
              </a:rPr>
              <a:t>vs. Sancho: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032933" y="4165601"/>
            <a:ext cx="6858000" cy="609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E5DCC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2E233F"/>
                </a:solidFill>
                <a:latin typeface="UniversCond" pitchFamily="34" charset="0"/>
              </a:rPr>
              <a:t>    Romantic — Realistic</a:t>
            </a:r>
            <a:endParaRPr lang="en-US" sz="4000" b="1" dirty="0">
              <a:solidFill>
                <a:srgbClr val="2E233F"/>
              </a:solidFill>
              <a:latin typeface="UniversCond" pitchFamily="34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689100" y="3000375"/>
            <a:ext cx="5626100" cy="12700"/>
          </a:xfrm>
          <a:prstGeom prst="line">
            <a:avLst/>
          </a:prstGeom>
          <a:noFill/>
          <a:ln w="38100">
            <a:solidFill>
              <a:srgbClr val="483662"/>
            </a:solidFill>
            <a:round/>
            <a:headEnd/>
            <a:tailEnd/>
          </a:ln>
          <a:effectLst>
            <a:outerShdw dist="35921" dir="2700000" algn="ctr" rotWithShape="0">
              <a:srgbClr val="FAE5CA">
                <a:alpha val="2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39850" y="2346325"/>
            <a:ext cx="6665913" cy="701675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CACCD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2E233F"/>
                </a:solidFill>
                <a:latin typeface="UniversCond" pitchFamily="34" charset="0"/>
              </a:rPr>
              <a:t>True nobility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73100" y="3489325"/>
            <a:ext cx="7772400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DAD2E6"/>
                </a:solidFill>
                <a:latin typeface="UniversCond" pitchFamily="34" charset="0"/>
              </a:rPr>
              <a:t>idealism </a:t>
            </a:r>
            <a:r>
              <a:rPr lang="en-US" sz="4000" b="1" dirty="0" smtClean="0">
                <a:solidFill>
                  <a:srgbClr val="DAD2E6"/>
                </a:solidFill>
                <a:latin typeface="UniversCond" pitchFamily="34" charset="0"/>
              </a:rPr>
              <a:t>tempered                        </a:t>
            </a:r>
            <a:r>
              <a:rPr lang="en-US" sz="4000" b="1" dirty="0">
                <a:solidFill>
                  <a:srgbClr val="DAD2E6"/>
                </a:solidFill>
                <a:latin typeface="UniversCond" pitchFamily="34" charset="0"/>
              </a:rPr>
              <a:t>with realism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rot="-984178">
            <a:off x="6134100" y="28194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DAD2E6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1808163" y="2057400"/>
            <a:ext cx="5799137" cy="2362200"/>
          </a:xfrm>
          <a:prstGeom prst="ellipse">
            <a:avLst/>
          </a:prstGeom>
          <a:solidFill>
            <a:srgbClr val="DAD2E6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424238" y="2066925"/>
            <a:ext cx="2566987" cy="930275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CACCD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>
                <a:solidFill>
                  <a:srgbClr val="2E233F"/>
                </a:solidFill>
                <a:latin typeface="President" pitchFamily="66" charset="0"/>
              </a:rPr>
              <a:t> Reality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57400" y="3438525"/>
            <a:ext cx="53340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A1C36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CE1C8"/>
                </a:solidFill>
                <a:latin typeface="UniversCond" pitchFamily="34" charset="0"/>
              </a:rPr>
              <a:t>God’s Word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325938" y="2971800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7446"/>
          </a:solidFill>
          <a:ln>
            <a:noFill/>
          </a:ln>
          <a:effectLst>
            <a:outerShdw dist="53882" dir="2700000" algn="ctr" rotWithShape="0">
              <a:srgbClr val="3A2F1C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84400" y="5241925"/>
            <a:ext cx="4694238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000000"/>
                </a:solidFill>
                <a:latin typeface="ZapfChancery" pitchFamily="18" charset="0"/>
              </a:rPr>
              <a:t>1 Peter 1:24–25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889001"/>
            <a:ext cx="6400800" cy="4330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For all flesh is as grass, and all the glory of man as the flower of grass. The grass </a:t>
            </a:r>
            <a:r>
              <a:rPr lang="en-US" sz="3600" dirty="0" err="1">
                <a:solidFill>
                  <a:srgbClr val="DADADA"/>
                </a:solidFill>
                <a:latin typeface="UniversCond" pitchFamily="34" charset="0"/>
              </a:rPr>
              <a:t>withereth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, and the flower thereof </a:t>
            </a:r>
            <a:r>
              <a:rPr lang="en-US" sz="3600" dirty="0" err="1">
                <a:solidFill>
                  <a:srgbClr val="DADADA"/>
                </a:solidFill>
                <a:latin typeface="UniversCond" pitchFamily="34" charset="0"/>
              </a:rPr>
              <a:t>falleth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 away: But the word of the Lord </a:t>
            </a:r>
            <a:r>
              <a:rPr lang="en-US" sz="3600" dirty="0" err="1">
                <a:solidFill>
                  <a:srgbClr val="DADADA"/>
                </a:solidFill>
                <a:latin typeface="UniversCond" pitchFamily="34" charset="0"/>
              </a:rPr>
              <a:t>endureth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 for ever. And this is the word which by the gospel is preached unto you. </a:t>
            </a:r>
          </a:p>
        </p:txBody>
      </p:sp>
    </p:spTree>
    <p:extLst>
      <p:ext uri="{BB962C8B-B14F-4D97-AF65-F5344CB8AC3E}">
        <p14:creationId xmlns:p14="http://schemas.microsoft.com/office/powerpoint/2010/main" val="23439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2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Impossible Dream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cxjGlgmSJ8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767" y="1600200"/>
            <a:ext cx="8644466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BUCKET LIST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If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you haven’t heard about the term “bucket list”, it is a list of all the goals you want to achieve, dreams you want to fulfill and life experiences you desire to experience before you die.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1470025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Bucket List?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493395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2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143000" y="914400"/>
            <a:ext cx="6858000" cy="51029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1.</a:t>
            </a:r>
            <a:r>
              <a:rPr lang="en-US" sz="3200" b="1" dirty="0" smtClean="0">
                <a:solidFill>
                  <a:srgbClr val="E6E0EE"/>
                </a:solidFill>
                <a:latin typeface="UniversCond" pitchFamily="34" charset="0"/>
              </a:rPr>
              <a:t> </a:t>
            </a: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La Mancha		11-15. TRUE</a:t>
            </a:r>
          </a:p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2. TRUE</a:t>
            </a:r>
          </a:p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3. TRUE</a:t>
            </a:r>
          </a:p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4. Reads books of chivalry</a:t>
            </a:r>
            <a:endParaRPr lang="en-US" sz="2400" b="1" dirty="0">
              <a:solidFill>
                <a:srgbClr val="E6E0EE"/>
              </a:solidFill>
              <a:latin typeface="UniversCond" pitchFamily="34" charset="0"/>
            </a:endParaRPr>
          </a:p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5. A horse, armor, great name, lady, squire, a mission, etc.</a:t>
            </a:r>
          </a:p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6. </a:t>
            </a:r>
            <a:r>
              <a:rPr lang="en-US" sz="2400" b="1" dirty="0" err="1" smtClean="0">
                <a:solidFill>
                  <a:srgbClr val="E6E0EE"/>
                </a:solidFill>
                <a:latin typeface="UniversCond" pitchFamily="34" charset="0"/>
              </a:rPr>
              <a:t>Dulcinea</a:t>
            </a: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 del </a:t>
            </a:r>
            <a:r>
              <a:rPr lang="en-US" sz="2400" b="1" dirty="0" err="1" smtClean="0">
                <a:solidFill>
                  <a:srgbClr val="E6E0EE"/>
                </a:solidFill>
                <a:latin typeface="UniversCond" pitchFamily="34" charset="0"/>
              </a:rPr>
              <a:t>Toboso</a:t>
            </a:r>
            <a:endParaRPr lang="en-US" sz="2400" b="1" dirty="0" smtClean="0">
              <a:solidFill>
                <a:srgbClr val="E6E0EE"/>
              </a:solidFill>
              <a:latin typeface="UniversCond" pitchFamily="34" charset="0"/>
            </a:endParaRPr>
          </a:p>
          <a:p>
            <a:pPr indent="-28575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7. Windmills</a:t>
            </a:r>
          </a:p>
          <a:p>
            <a:pPr indent="-285750">
              <a:lnSpc>
                <a:spcPct val="80000"/>
              </a:lnSpc>
              <a:spcBef>
                <a:spcPct val="50000"/>
              </a:spcBef>
              <a:buFontTx/>
              <a:buAutoNum type="arabicPeriod" startAt="8"/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True</a:t>
            </a:r>
          </a:p>
          <a:p>
            <a:pPr indent="-285750">
              <a:lnSpc>
                <a:spcPct val="80000"/>
              </a:lnSpc>
              <a:spcBef>
                <a:spcPct val="50000"/>
              </a:spcBef>
              <a:buFontTx/>
              <a:buAutoNum type="arabicPeriod" startAt="8"/>
            </a:pP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False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 startAt="8"/>
            </a:pPr>
            <a:r>
              <a:rPr lang="en-US" sz="2400" b="1" dirty="0">
                <a:solidFill>
                  <a:srgbClr val="E6E0EE"/>
                </a:solidFill>
                <a:latin typeface="UniversCond" pitchFamily="34" charset="0"/>
              </a:rPr>
              <a:t> </a:t>
            </a:r>
            <a:r>
              <a:rPr lang="en-US" sz="2400" b="1" dirty="0" smtClean="0">
                <a:solidFill>
                  <a:srgbClr val="E6E0EE"/>
                </a:solidFill>
                <a:latin typeface="UniversCond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4790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Challenge:  </a:t>
            </a:r>
            <a:b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 a Bucket List.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Choose 5 goals for this year.</a:t>
            </a:r>
          </a:p>
          <a:p>
            <a:pPr marL="514350" indent="-514350">
              <a:buAutoNum type="arabicPeriod"/>
            </a:pPr>
            <a:r>
              <a:rPr lang="en-US" dirty="0" smtClean="0"/>
              <a:t>Choose 5 more goals for life.</a:t>
            </a:r>
          </a:p>
          <a:p>
            <a:pPr marL="514350" indent="-514350">
              <a:buAutoNum type="arabicPeriod"/>
            </a:pPr>
            <a:r>
              <a:rPr lang="en-US" dirty="0" smtClean="0"/>
              <a:t>Keep adding items as you go.</a:t>
            </a:r>
          </a:p>
          <a:p>
            <a:pPr marL="514350" indent="-514350">
              <a:buAutoNum type="arabicPeriod"/>
            </a:pPr>
            <a:r>
              <a:rPr lang="en-US" dirty="0" smtClean="0"/>
              <a:t>Post this in a place where you                           always see it.</a:t>
            </a:r>
          </a:p>
          <a:p>
            <a:pPr marL="514350" indent="-514350">
              <a:buAutoNum type="arabicPeriod"/>
            </a:pPr>
            <a:r>
              <a:rPr lang="en-US" dirty="0" smtClean="0"/>
              <a:t>Share it with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Literature Unit 2 Test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0 points (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scantron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Material:</a:t>
            </a:r>
          </a:p>
          <a:p>
            <a:pPr lvl="1"/>
            <a:r>
              <a:rPr lang="en-US" dirty="0" smtClean="0"/>
              <a:t>Intro to Characters</a:t>
            </a:r>
          </a:p>
          <a:p>
            <a:pPr lvl="1"/>
            <a:r>
              <a:rPr lang="en-US" dirty="0" smtClean="0"/>
              <a:t>Treasure Island</a:t>
            </a:r>
          </a:p>
          <a:p>
            <a:pPr lvl="1"/>
            <a:r>
              <a:rPr lang="en-US" dirty="0" smtClean="0"/>
              <a:t>Phaethon</a:t>
            </a:r>
          </a:p>
          <a:p>
            <a:pPr lvl="1"/>
            <a:r>
              <a:rPr lang="en-US" dirty="0" smtClean="0"/>
              <a:t>Walter </a:t>
            </a:r>
            <a:r>
              <a:rPr lang="en-US" dirty="0" err="1" smtClean="0"/>
              <a:t>Mitty</a:t>
            </a:r>
            <a:endParaRPr lang="en-US" dirty="0" smtClean="0"/>
          </a:p>
          <a:p>
            <a:pPr lvl="1"/>
            <a:r>
              <a:rPr lang="en-US" dirty="0" smtClean="0"/>
              <a:t>Revolt of Mother</a:t>
            </a:r>
          </a:p>
          <a:p>
            <a:pPr lvl="1"/>
            <a:r>
              <a:rPr lang="en-US" dirty="0" smtClean="0"/>
              <a:t>Neighbor </a:t>
            </a:r>
            <a:r>
              <a:rPr lang="en-US" dirty="0" err="1" smtClean="0"/>
              <a:t>Rosicky</a:t>
            </a:r>
            <a:endParaRPr lang="en-US" dirty="0"/>
          </a:p>
          <a:p>
            <a:pPr lvl="1"/>
            <a:r>
              <a:rPr lang="en-US" dirty="0" smtClean="0"/>
              <a:t>Don Quixote</a:t>
            </a:r>
          </a:p>
          <a:p>
            <a:pPr lvl="1"/>
            <a:r>
              <a:rPr lang="en-US" dirty="0" smtClean="0"/>
              <a:t>My Last Duchess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Study:</a:t>
            </a:r>
          </a:p>
          <a:p>
            <a:r>
              <a:rPr lang="en-US" dirty="0" smtClean="0"/>
              <a:t>Vocab*</a:t>
            </a:r>
          </a:p>
          <a:p>
            <a:r>
              <a:rPr lang="en-US" dirty="0" smtClean="0"/>
              <a:t>Authors</a:t>
            </a:r>
          </a:p>
          <a:p>
            <a:r>
              <a:rPr lang="en-US" dirty="0" smtClean="0"/>
              <a:t>Character terms</a:t>
            </a:r>
          </a:p>
          <a:p>
            <a:r>
              <a:rPr lang="en-US" dirty="0" smtClean="0"/>
              <a:t>Character types</a:t>
            </a:r>
          </a:p>
          <a:p>
            <a:r>
              <a:rPr lang="en-US" dirty="0" smtClean="0"/>
              <a:t>Settings</a:t>
            </a:r>
          </a:p>
          <a:p>
            <a:r>
              <a:rPr lang="en-US" dirty="0" smtClean="0"/>
              <a:t>Themes</a:t>
            </a:r>
          </a:p>
          <a:p>
            <a:r>
              <a:rPr lang="en-US" dirty="0" smtClean="0"/>
              <a:t>Literary terms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*MAKE A TEST FOR EACH OTHER!!!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1000"/>
            <a:ext cx="5562600" cy="45386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19200" y="5105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Kolaches</a:t>
            </a:r>
            <a:endParaRPr lang="en-US" sz="4800" b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55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smtClean="0">
                <a:solidFill>
                  <a:schemeClr val="bg1"/>
                </a:solidFill>
                <a:latin typeface="Cambria" panose="02040503050406030204" pitchFamily="18" charset="0"/>
              </a:rPr>
              <a:t>Stem List #3</a:t>
            </a:r>
          </a:p>
        </p:txBody>
      </p:sp>
    </p:spTree>
    <p:extLst>
      <p:ext uri="{BB962C8B-B14F-4D97-AF65-F5344CB8AC3E}">
        <p14:creationId xmlns:p14="http://schemas.microsoft.com/office/powerpoint/2010/main" val="11903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Fer</a:t>
            </a:r>
          </a:p>
        </p:txBody>
      </p:sp>
    </p:spTree>
    <p:extLst>
      <p:ext uri="{BB962C8B-B14F-4D97-AF65-F5344CB8AC3E}">
        <p14:creationId xmlns:p14="http://schemas.microsoft.com/office/powerpoint/2010/main" val="311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Carry</a:t>
            </a:r>
          </a:p>
        </p:txBody>
      </p:sp>
    </p:spTree>
    <p:extLst>
      <p:ext uri="{BB962C8B-B14F-4D97-AF65-F5344CB8AC3E}">
        <p14:creationId xmlns:p14="http://schemas.microsoft.com/office/powerpoint/2010/main" val="7239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Tomy</a:t>
            </a:r>
          </a:p>
        </p:txBody>
      </p:sp>
    </p:spTree>
    <p:extLst>
      <p:ext uri="{BB962C8B-B14F-4D97-AF65-F5344CB8AC3E}">
        <p14:creationId xmlns:p14="http://schemas.microsoft.com/office/powerpoint/2010/main" val="23423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27307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Pan	</a:t>
            </a:r>
          </a:p>
        </p:txBody>
      </p:sp>
    </p:spTree>
    <p:extLst>
      <p:ext uri="{BB962C8B-B14F-4D97-AF65-F5344CB8AC3E}">
        <p14:creationId xmlns:p14="http://schemas.microsoft.com/office/powerpoint/2010/main" val="34039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18944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C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FAIRY TALES</a:t>
            </a:r>
            <a:endParaRPr lang="en-US" b="1" dirty="0">
              <a:solidFill>
                <a:srgbClr val="9900C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20480"/>
            <a:ext cx="6172200" cy="3394472"/>
          </a:xfrm>
        </p:spPr>
        <p:txBody>
          <a:bodyPr/>
          <a:lstStyle/>
          <a:p>
            <a:r>
              <a:rPr lang="en-US" sz="2100" dirty="0"/>
              <a:t>“If you want your children to be intelligent, read them fairy tales. If you want them to be more intelligent, read them more fairy tales.” –Albert Einstein 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“When I was ten, I read fairy tales in secret and would have been ashamed if I had been found doing so. Now that I am fifty, I read them openly. When I became a man I put away childish things, including the fear of childishness and the desire to be very grown up.”—C.S. Lewis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Micro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7181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</a:t>
            </a:r>
          </a:p>
        </p:txBody>
      </p:sp>
    </p:spTree>
    <p:extLst>
      <p:ext uri="{BB962C8B-B14F-4D97-AF65-F5344CB8AC3E}">
        <p14:creationId xmlns:p14="http://schemas.microsoft.com/office/powerpoint/2010/main" val="28925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992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Hema</a:t>
            </a:r>
          </a:p>
        </p:txBody>
      </p:sp>
    </p:spTree>
    <p:extLst>
      <p:ext uri="{BB962C8B-B14F-4D97-AF65-F5344CB8AC3E}">
        <p14:creationId xmlns:p14="http://schemas.microsoft.com/office/powerpoint/2010/main" val="28641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4759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Mono</a:t>
            </a:r>
          </a:p>
        </p:txBody>
      </p:sp>
    </p:spTree>
    <p:extLst>
      <p:ext uri="{BB962C8B-B14F-4D97-AF65-F5344CB8AC3E}">
        <p14:creationId xmlns:p14="http://schemas.microsoft.com/office/powerpoint/2010/main" val="16138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4425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Photo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48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41414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47800" y="1752600"/>
            <a:ext cx="63246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D7C8AD"/>
                </a:solidFill>
                <a:latin typeface="Old English Text MT" pitchFamily="66" charset="0"/>
              </a:rPr>
              <a:t>Don Quixote</a:t>
            </a:r>
          </a:p>
        </p:txBody>
      </p:sp>
    </p:spTree>
    <p:extLst>
      <p:ext uri="{BB962C8B-B14F-4D97-AF65-F5344CB8AC3E}">
        <p14:creationId xmlns:p14="http://schemas.microsoft.com/office/powerpoint/2010/main" val="7575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Pend	</a:t>
            </a:r>
          </a:p>
        </p:txBody>
      </p:sp>
    </p:spTree>
    <p:extLst>
      <p:ext uri="{BB962C8B-B14F-4D97-AF65-F5344CB8AC3E}">
        <p14:creationId xmlns:p14="http://schemas.microsoft.com/office/powerpoint/2010/main" val="640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Hang</a:t>
            </a:r>
          </a:p>
        </p:txBody>
      </p:sp>
    </p:spTree>
    <p:extLst>
      <p:ext uri="{BB962C8B-B14F-4D97-AF65-F5344CB8AC3E}">
        <p14:creationId xmlns:p14="http://schemas.microsoft.com/office/powerpoint/2010/main" val="11178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Tele</a:t>
            </a:r>
          </a:p>
        </p:txBody>
      </p:sp>
    </p:spTree>
    <p:extLst>
      <p:ext uri="{BB962C8B-B14F-4D97-AF65-F5344CB8AC3E}">
        <p14:creationId xmlns:p14="http://schemas.microsoft.com/office/powerpoint/2010/main" val="26096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Far</a:t>
            </a:r>
          </a:p>
        </p:txBody>
      </p:sp>
    </p:spTree>
    <p:extLst>
      <p:ext uri="{BB962C8B-B14F-4D97-AF65-F5344CB8AC3E}">
        <p14:creationId xmlns:p14="http://schemas.microsoft.com/office/powerpoint/2010/main" val="9740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Vid</a:t>
            </a:r>
          </a:p>
        </p:txBody>
      </p:sp>
    </p:spTree>
    <p:extLst>
      <p:ext uri="{BB962C8B-B14F-4D97-AF65-F5344CB8AC3E}">
        <p14:creationId xmlns:p14="http://schemas.microsoft.com/office/powerpoint/2010/main" val="15504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22078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Homo</a:t>
            </a:r>
          </a:p>
        </p:txBody>
      </p:sp>
    </p:spTree>
    <p:extLst>
      <p:ext uri="{BB962C8B-B14F-4D97-AF65-F5344CB8AC3E}">
        <p14:creationId xmlns:p14="http://schemas.microsoft.com/office/powerpoint/2010/main" val="11686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Same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9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Omni	</a:t>
            </a:r>
          </a:p>
        </p:txBody>
      </p:sp>
    </p:spTree>
    <p:extLst>
      <p:ext uri="{BB962C8B-B14F-4D97-AF65-F5344CB8AC3E}">
        <p14:creationId xmlns:p14="http://schemas.microsoft.com/office/powerpoint/2010/main" val="35156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0634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50333" y="990600"/>
            <a:ext cx="8153400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D7C8AD"/>
                </a:solidFill>
                <a:latin typeface="Arial"/>
              </a:rPr>
              <a:t>Miguel de Cervantes </a:t>
            </a:r>
            <a:r>
              <a:rPr lang="en-US" sz="3600" b="1" dirty="0" smtClean="0">
                <a:solidFill>
                  <a:srgbClr val="D7C8AD"/>
                </a:solidFill>
                <a:latin typeface="Arial"/>
              </a:rPr>
              <a:t>1547-1616</a:t>
            </a:r>
            <a:endParaRPr lang="en-US" sz="3600" b="1" dirty="0">
              <a:solidFill>
                <a:srgbClr val="D7C8AD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6988" r="10372" b="4682"/>
          <a:stretch/>
        </p:blipFill>
        <p:spPr bwMode="auto">
          <a:xfrm>
            <a:off x="4577571" y="2667000"/>
            <a:ext cx="3364161" cy="30903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quixote.mse.jhu.edu/picture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54741"/>
            <a:ext cx="2962275" cy="4514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Phon</a:t>
            </a:r>
          </a:p>
        </p:txBody>
      </p:sp>
    </p:spTree>
    <p:extLst>
      <p:ext uri="{BB962C8B-B14F-4D97-AF65-F5344CB8AC3E}">
        <p14:creationId xmlns:p14="http://schemas.microsoft.com/office/powerpoint/2010/main" val="22595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3891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2096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5415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Pseudo</a:t>
            </a:r>
          </a:p>
        </p:txBody>
      </p:sp>
    </p:spTree>
    <p:extLst>
      <p:ext uri="{BB962C8B-B14F-4D97-AF65-F5344CB8AC3E}">
        <p14:creationId xmlns:p14="http://schemas.microsoft.com/office/powerpoint/2010/main" val="26359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4058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1129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Again	</a:t>
            </a:r>
          </a:p>
        </p:txBody>
      </p:sp>
    </p:spTree>
    <p:extLst>
      <p:ext uri="{BB962C8B-B14F-4D97-AF65-F5344CB8AC3E}">
        <p14:creationId xmlns:p14="http://schemas.microsoft.com/office/powerpoint/2010/main" val="37610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Poly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8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8596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61533" y="1752600"/>
            <a:ext cx="6858000" cy="43027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Madrid, Spain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Served in Spanish army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Captured by pirates/sold into slavery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Imprisoned for debts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smtClean="0">
                <a:solidFill>
                  <a:srgbClr val="E6E0EE"/>
                </a:solidFill>
                <a:latin typeface="UniversCond" pitchFamily="34" charset="0"/>
              </a:rPr>
              <a:t>1601: </a:t>
            </a:r>
            <a:r>
              <a:rPr lang="en-US" sz="3600" b="1" i="1" dirty="0" smtClean="0">
                <a:solidFill>
                  <a:srgbClr val="E6E0EE"/>
                </a:solidFill>
                <a:latin typeface="UniversCond" pitchFamily="34" charset="0"/>
              </a:rPr>
              <a:t>Don Quixote </a:t>
            </a: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brought him great fame and stability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61533" y="911225"/>
            <a:ext cx="63246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D7C8AD"/>
                </a:solidFill>
                <a:latin typeface="President" pitchFamily="66" charset="0"/>
              </a:rPr>
              <a:t>Cervantes:</a:t>
            </a:r>
            <a:endParaRPr lang="en-US" sz="6000" b="1" dirty="0">
              <a:solidFill>
                <a:srgbClr val="D7C8AD"/>
              </a:solidFill>
              <a:latin typeface="Presiden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Neuro</a:t>
            </a:r>
          </a:p>
        </p:txBody>
      </p:sp>
    </p:spTree>
    <p:extLst>
      <p:ext uri="{BB962C8B-B14F-4D97-AF65-F5344CB8AC3E}">
        <p14:creationId xmlns:p14="http://schemas.microsoft.com/office/powerpoint/2010/main" val="2167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Nerve</a:t>
            </a:r>
          </a:p>
        </p:txBody>
      </p:sp>
    </p:spTree>
    <p:extLst>
      <p:ext uri="{BB962C8B-B14F-4D97-AF65-F5344CB8AC3E}">
        <p14:creationId xmlns:p14="http://schemas.microsoft.com/office/powerpoint/2010/main" val="42295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Penta</a:t>
            </a:r>
          </a:p>
        </p:txBody>
      </p:sp>
    </p:spTree>
    <p:extLst>
      <p:ext uri="{BB962C8B-B14F-4D97-AF65-F5344CB8AC3E}">
        <p14:creationId xmlns:p14="http://schemas.microsoft.com/office/powerpoint/2010/main" val="3160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37679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</a:t>
            </a:r>
          </a:p>
        </p:txBody>
      </p:sp>
    </p:spTree>
    <p:extLst>
      <p:ext uri="{BB962C8B-B14F-4D97-AF65-F5344CB8AC3E}">
        <p14:creationId xmlns:p14="http://schemas.microsoft.com/office/powerpoint/2010/main" val="23349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8222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Viv</a:t>
            </a:r>
          </a:p>
        </p:txBody>
      </p:sp>
    </p:spTree>
    <p:extLst>
      <p:ext uri="{BB962C8B-B14F-4D97-AF65-F5344CB8AC3E}">
        <p14:creationId xmlns:p14="http://schemas.microsoft.com/office/powerpoint/2010/main" val="14777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123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22006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Water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73792" y="1643060"/>
            <a:ext cx="470535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i="1" dirty="0">
                <a:solidFill>
                  <a:srgbClr val="DAD2E6"/>
                </a:solidFill>
                <a:latin typeface="UniversCond" pitchFamily="34" charset="0"/>
              </a:rPr>
              <a:t>Don Quixote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7239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9F1CB"/>
                </a:solidFill>
                <a:latin typeface="UniversCond" pitchFamily="34" charset="0"/>
              </a:rPr>
              <a:t>1</a:t>
            </a:r>
            <a:r>
              <a:rPr lang="en-US" sz="4000" b="1" baseline="30000" dirty="0" smtClean="0">
                <a:solidFill>
                  <a:srgbClr val="F9F1CB"/>
                </a:solidFill>
                <a:latin typeface="UniversCond" pitchFamily="34" charset="0"/>
              </a:rPr>
              <a:t>st</a:t>
            </a:r>
            <a:r>
              <a:rPr lang="en-US" sz="4000" b="1" dirty="0" smtClean="0">
                <a:solidFill>
                  <a:srgbClr val="F9F1CB"/>
                </a:solidFill>
                <a:latin typeface="UniversCond" pitchFamily="34" charset="0"/>
              </a:rPr>
              <a:t> European novel and forerunner </a:t>
            </a:r>
            <a:r>
              <a:rPr lang="en-US" sz="4000" b="1" dirty="0">
                <a:solidFill>
                  <a:srgbClr val="F9F1CB"/>
                </a:solidFill>
                <a:latin typeface="UniversCond" pitchFamily="34" charset="0"/>
              </a:rPr>
              <a:t>of some of the greatest novels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021667" y="250507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9F1CB"/>
          </a:solidFill>
          <a:ln>
            <a:noFill/>
          </a:ln>
          <a:effectLst>
            <a:outerShdw dist="35921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Proto</a:t>
            </a:r>
          </a:p>
        </p:txBody>
      </p:sp>
    </p:spTree>
    <p:extLst>
      <p:ext uri="{BB962C8B-B14F-4D97-AF65-F5344CB8AC3E}">
        <p14:creationId xmlns:p14="http://schemas.microsoft.com/office/powerpoint/2010/main" val="34694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7340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Duct</a:t>
            </a:r>
          </a:p>
        </p:txBody>
      </p:sp>
    </p:spTree>
    <p:extLst>
      <p:ext uri="{BB962C8B-B14F-4D97-AF65-F5344CB8AC3E}">
        <p14:creationId xmlns:p14="http://schemas.microsoft.com/office/powerpoint/2010/main" val="1369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38695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90600" y="1126466"/>
            <a:ext cx="7772400" cy="382258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Robert Browning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London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spiritual optimist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excellent characterization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dirty="0" smtClean="0">
              <a:solidFill>
                <a:srgbClr val="000000"/>
              </a:solidFill>
              <a:latin typeface="President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21" y="4014059"/>
            <a:ext cx="1925408" cy="283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9734"/>
            <a:ext cx="2274127" cy="283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934818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Historical Background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       </a:t>
            </a: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43000" y="1676400"/>
            <a:ext cx="712080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Alfonso II, Duke of Ferrara in Italy, is the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duke in this poem.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His first wife died under mysterious circumstances in 1561.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1565, he married a second wife, the daughter of the Count of Tyrol.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buFont typeface="Wingdings" pitchFamily="2" charset="2"/>
              <a:buChar char="§"/>
              <a:tabLst>
                <a:tab pos="457200" algn="l"/>
              </a:tabLst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75141"/>
            <a:ext cx="1768002" cy="283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084"/>
          <a:stretch/>
        </p:blipFill>
        <p:spPr>
          <a:xfrm>
            <a:off x="-1447800" y="-42153"/>
            <a:ext cx="13252681" cy="68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Dramatic Monologue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       </a:t>
            </a: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9" y="2281029"/>
            <a:ext cx="6923109" cy="165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gnolo Bronzino, ritratto di Lucrezia de' Medi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095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Imaginary Dialogue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       </a:t>
            </a: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7300" y="2223789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reveals his taste for fine art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his slander of his first wife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lack of appreciation for “great art” in real life</a:t>
            </a:r>
          </a:p>
        </p:txBody>
      </p:sp>
      <p:pic>
        <p:nvPicPr>
          <p:cNvPr id="5" name="Picture 2" descr="Agnolo Bronzino, ritratto di Lucrezia de' Med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095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30377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Speech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6000" b="1" dirty="0" smtClean="0">
              <a:solidFill>
                <a:srgbClr val="848F92"/>
              </a:solidFill>
              <a:latin typeface="President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186746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Formal:  </a:t>
            </a:r>
            <a:r>
              <a:rPr lang="en-US" sz="3200" dirty="0" smtClean="0">
                <a:solidFill>
                  <a:srgbClr val="000000"/>
                </a:solidFill>
              </a:rPr>
              <a:t>impress the envoy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Informal:</a:t>
            </a:r>
            <a:r>
              <a:rPr lang="en-US" sz="3200" dirty="0" smtClean="0">
                <a:solidFill>
                  <a:srgbClr val="000000"/>
                </a:solidFill>
              </a:rPr>
              <a:t>  in unguarded moments he reveals his “true” self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2" descr="Agnolo Bronzino, ritratto di Lucrezia de' Med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095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052512" y="2330603"/>
            <a:ext cx="719137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800" b="1" dirty="0">
                <a:solidFill>
                  <a:srgbClr val="E6E0EE"/>
                </a:solidFill>
                <a:latin typeface="UniversCond" pitchFamily="34" charset="0"/>
              </a:rPr>
              <a:t>Explorations &amp; Discoveries:</a:t>
            </a:r>
            <a:r>
              <a:rPr lang="en-US" sz="3800" b="1" dirty="0">
                <a:solidFill>
                  <a:srgbClr val="F9DFCB"/>
                </a:solidFill>
                <a:latin typeface="UniversCond" pitchFamily="34" charset="0"/>
              </a:rPr>
              <a:t> </a:t>
            </a:r>
            <a:r>
              <a:rPr lang="en-US" sz="3600" b="1" dirty="0" smtClean="0">
                <a:solidFill>
                  <a:srgbClr val="F9DFCB"/>
                </a:solidFill>
                <a:latin typeface="UniversCond" pitchFamily="34" charset="0"/>
              </a:rPr>
              <a:t>Americas &amp; Sailing around the World </a:t>
            </a:r>
            <a:endParaRPr lang="en-US" sz="3600" b="1" dirty="0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066800" y="4235450"/>
            <a:ext cx="7191375" cy="527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3800" b="1" dirty="0">
                <a:solidFill>
                  <a:srgbClr val="E6E0EE"/>
                </a:solidFill>
                <a:latin typeface="UniversCond" pitchFamily="34" charset="0"/>
              </a:rPr>
              <a:t>Arts:</a:t>
            </a:r>
            <a:r>
              <a:rPr lang="en-US" sz="3800" b="1" dirty="0">
                <a:solidFill>
                  <a:srgbClr val="F9DFCB"/>
                </a:solidFill>
                <a:latin typeface="UniversCond" pitchFamily="34" charset="0"/>
              </a:rPr>
              <a:t> Golden Age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190625" y="2133600"/>
            <a:ext cx="4191000" cy="0"/>
          </a:xfrm>
          <a:prstGeom prst="line">
            <a:avLst/>
          </a:prstGeom>
          <a:noFill/>
          <a:ln w="38100">
            <a:solidFill>
              <a:srgbClr val="2E233F"/>
            </a:solidFill>
            <a:round/>
            <a:headEnd/>
            <a:tailEnd/>
          </a:ln>
          <a:effectLst>
            <a:outerShdw dist="35921" dir="2700000" algn="ctr" rotWithShape="0">
              <a:srgbClr val="322545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052512" y="1493838"/>
            <a:ext cx="6719887" cy="777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2C8E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i="1" dirty="0">
                <a:solidFill>
                  <a:srgbClr val="2E233F"/>
                </a:solidFill>
                <a:latin typeface="UniversCond" pitchFamily="34" charset="0"/>
              </a:rPr>
              <a:t>Cervantes’ Spain</a:t>
            </a:r>
          </a:p>
        </p:txBody>
      </p:sp>
    </p:spTree>
    <p:extLst>
      <p:ext uri="{BB962C8B-B14F-4D97-AF65-F5344CB8AC3E}">
        <p14:creationId xmlns:p14="http://schemas.microsoft.com/office/powerpoint/2010/main" val="30968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allAtOnc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30377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Duke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6000" b="1" dirty="0" smtClean="0">
              <a:solidFill>
                <a:srgbClr val="848F92"/>
              </a:solidFill>
              <a:latin typeface="President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260666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Italian Renaissance nobleman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Slanders his former wife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Loves fine art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Views wife as a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 possession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Proud &amp; self-centered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Jealous &amp; cruel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Agnolo Bronzino, ritratto di Lucrezia de' Med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3962400"/>
            <a:ext cx="192786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30377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Duchess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6000" b="1" dirty="0" smtClean="0">
              <a:solidFill>
                <a:srgbClr val="848F92"/>
              </a:solidFill>
              <a:latin typeface="President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223790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Beautiful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Gracious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Kind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Love beauty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Appreciative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Pleasant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Agnolo Bronzino, ritratto di Lucrezia de' Med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009900" cy="410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30377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Duke’s Motivations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6000" b="1" dirty="0" smtClean="0">
              <a:solidFill>
                <a:srgbClr val="848F92"/>
              </a:solidFill>
              <a:latin typeface="President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223790"/>
            <a:ext cx="6400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Warn future wife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000000"/>
                </a:solidFill>
              </a:rPr>
              <a:t>Convey </a:t>
            </a:r>
            <a:r>
              <a:rPr lang="en-US" sz="3200" b="1" dirty="0" smtClean="0">
                <a:solidFill>
                  <a:srgbClr val="000000"/>
                </a:solidFill>
              </a:rPr>
              <a:t>expectations for next wife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00"/>
                </a:solidFill>
              </a:rPr>
              <a:t>Impress with his wealth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Agnolo Bronzino, ritratto di Lucrezia de' Med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095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00150" y="1905000"/>
            <a:ext cx="6705600" cy="115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E1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0" b="1" dirty="0">
                <a:solidFill>
                  <a:srgbClr val="828D90"/>
                </a:solidFill>
                <a:latin typeface="President" pitchFamily="66" charset="0"/>
              </a:rPr>
              <a:t>Pride: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85888" y="2949575"/>
            <a:ext cx="6372225" cy="1127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BD795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b="1">
                <a:solidFill>
                  <a:srgbClr val="642716"/>
                </a:solidFill>
                <a:latin typeface="UniversCond" pitchFamily="34" charset="0"/>
              </a:rPr>
              <a:t>often evident to observers &amp; hidden to possessors</a:t>
            </a:r>
          </a:p>
        </p:txBody>
      </p:sp>
    </p:spTree>
    <p:extLst>
      <p:ext uri="{BB962C8B-B14F-4D97-AF65-F5344CB8AC3E}">
        <p14:creationId xmlns:p14="http://schemas.microsoft.com/office/powerpoint/2010/main" val="7329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048000" y="3048000"/>
            <a:ext cx="6705600" cy="1006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28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AC86F"/>
                </a:solidFill>
                <a:latin typeface="President" pitchFamily="66" charset="0"/>
              </a:rPr>
              <a:t>Neptune</a:t>
            </a:r>
          </a:p>
        </p:txBody>
      </p:sp>
    </p:spTree>
    <p:extLst>
      <p:ext uri="{BB962C8B-B14F-4D97-AF65-F5344CB8AC3E}">
        <p14:creationId xmlns:p14="http://schemas.microsoft.com/office/powerpoint/2010/main" val="1889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-1066800" y="4098925"/>
            <a:ext cx="6705600" cy="1006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3E1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CDBA0"/>
                </a:solidFill>
                <a:latin typeface="President" pitchFamily="66" charset="0"/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5364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839913" y="5241925"/>
            <a:ext cx="5435600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000000"/>
                </a:solidFill>
                <a:latin typeface="Aldine721 BT" pitchFamily="18" charset="0"/>
              </a:rPr>
              <a:t>Matthew  5:21–22</a:t>
            </a:r>
            <a:r>
              <a:rPr lang="en-US" sz="5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090613" y="914400"/>
            <a:ext cx="6834187" cy="38595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Ye have heard that it was said </a:t>
            </a:r>
            <a:r>
              <a:rPr lang="en-US" sz="3600" dirty="0" smtClean="0">
                <a:solidFill>
                  <a:srgbClr val="DADADA"/>
                </a:solidFill>
                <a:latin typeface="UniversCond" pitchFamily="34" charset="0"/>
              </a:rPr>
              <a:t>of 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them of old time, Thou shalt not kill; and whosoever shall kill shall be in danger of the judgment: But I say unto you, That whosoever is angry with his brother without a cause shall be in danger of the judgment:</a:t>
            </a:r>
          </a:p>
        </p:txBody>
      </p:sp>
    </p:spTree>
    <p:extLst>
      <p:ext uri="{BB962C8B-B14F-4D97-AF65-F5344CB8AC3E}">
        <p14:creationId xmlns:p14="http://schemas.microsoft.com/office/powerpoint/2010/main" val="20336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Literature Unit 2 Test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0 points (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scantron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Material:</a:t>
            </a:r>
          </a:p>
          <a:p>
            <a:pPr lvl="1"/>
            <a:r>
              <a:rPr lang="en-US" dirty="0" smtClean="0"/>
              <a:t>Intro to Characters</a:t>
            </a:r>
          </a:p>
          <a:p>
            <a:pPr lvl="1"/>
            <a:r>
              <a:rPr lang="en-US" dirty="0" smtClean="0"/>
              <a:t>Treasure Island</a:t>
            </a:r>
          </a:p>
          <a:p>
            <a:pPr lvl="1"/>
            <a:r>
              <a:rPr lang="en-US" dirty="0" smtClean="0"/>
              <a:t>Phaethon</a:t>
            </a:r>
          </a:p>
          <a:p>
            <a:pPr lvl="1"/>
            <a:r>
              <a:rPr lang="en-US" dirty="0" smtClean="0"/>
              <a:t>Walter </a:t>
            </a:r>
            <a:r>
              <a:rPr lang="en-US" dirty="0" err="1" smtClean="0"/>
              <a:t>Mitty</a:t>
            </a:r>
            <a:endParaRPr lang="en-US" dirty="0" smtClean="0"/>
          </a:p>
          <a:p>
            <a:pPr lvl="1"/>
            <a:r>
              <a:rPr lang="en-US" dirty="0" smtClean="0"/>
              <a:t>Revolt of Mother</a:t>
            </a:r>
          </a:p>
          <a:p>
            <a:pPr lvl="1"/>
            <a:r>
              <a:rPr lang="en-US" dirty="0" smtClean="0"/>
              <a:t>Neighbor </a:t>
            </a:r>
            <a:r>
              <a:rPr lang="en-US" dirty="0" err="1" smtClean="0"/>
              <a:t>Rosicky</a:t>
            </a:r>
            <a:endParaRPr lang="en-US" dirty="0"/>
          </a:p>
          <a:p>
            <a:pPr lvl="1"/>
            <a:r>
              <a:rPr lang="en-US" dirty="0" smtClean="0"/>
              <a:t>Don Quixote</a:t>
            </a:r>
          </a:p>
          <a:p>
            <a:pPr lvl="1"/>
            <a:r>
              <a:rPr lang="en-US" dirty="0" smtClean="0"/>
              <a:t>My Last Duchess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Study: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Authors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Character terms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Character types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Settings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Literary terms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*****MAKE A TEST FOR EACH OTHER!*****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Create Your Own Test….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742950" indent="-742950" algn="l"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20 ?’s minimum</a:t>
            </a:r>
          </a:p>
          <a:p>
            <a:pPr marL="742950" indent="-742950" algn="l"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A variety of question types</a:t>
            </a:r>
          </a:p>
          <a:p>
            <a:pPr marL="742950" indent="-742950" algn="l">
              <a:buAutoNum type="arabicPeriod"/>
            </a:pPr>
            <a:r>
              <a:rPr lang="en-US" sz="2800" dirty="0" smtClean="0">
                <a:solidFill>
                  <a:srgbClr val="00B0F0"/>
                </a:solidFill>
              </a:rPr>
              <a:t>Answer Key included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13829</TotalTime>
  <Words>1106</Words>
  <Application>Microsoft Office PowerPoint</Application>
  <PresentationFormat>On-screen Show (4:3)</PresentationFormat>
  <Paragraphs>315</Paragraphs>
  <Slides>98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98</vt:i4>
      </vt:variant>
    </vt:vector>
  </HeadingPairs>
  <TitlesOfParts>
    <vt:vector size="118" baseType="lpstr">
      <vt:lpstr>Aharoni</vt:lpstr>
      <vt:lpstr>Aldine721 BT</vt:lpstr>
      <vt:lpstr>Algerian</vt:lpstr>
      <vt:lpstr>Arial</vt:lpstr>
      <vt:lpstr>Calibri</vt:lpstr>
      <vt:lpstr>Cambria</vt:lpstr>
      <vt:lpstr>georgia</vt:lpstr>
      <vt:lpstr>Mongolian Baiti</vt:lpstr>
      <vt:lpstr>Old English Text MT</vt:lpstr>
      <vt:lpstr>President</vt:lpstr>
      <vt:lpstr>Times New Roman</vt:lpstr>
      <vt:lpstr>UniversCond</vt:lpstr>
      <vt:lpstr>Wingdings</vt:lpstr>
      <vt:lpstr>ZapfChancery</vt:lpstr>
      <vt:lpstr>1_Default Design</vt:lpstr>
      <vt:lpstr>2_Default Design</vt:lpstr>
      <vt:lpstr>10_Default Design</vt:lpstr>
      <vt:lpstr>11_Default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FAIRY TALES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Impossible Dream</vt:lpstr>
      <vt:lpstr>BUCKET LIST</vt:lpstr>
      <vt:lpstr>Bucket List?</vt:lpstr>
      <vt:lpstr>Challenge:   Make a Bucket List.</vt:lpstr>
      <vt:lpstr>Literature Unit 2 Test 70 points (scantron)</vt:lpstr>
      <vt:lpstr>PowerPoint Presentation</vt:lpstr>
      <vt:lpstr>Stem List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 Unit 2 Test 70 points (scantron)</vt:lpstr>
      <vt:lpstr>Create Your Own Test….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Bishop</dc:creator>
  <cp:lastModifiedBy>Buiter, Becca</cp:lastModifiedBy>
  <cp:revision>380</cp:revision>
  <dcterms:created xsi:type="dcterms:W3CDTF">2007-09-25T18:42:00Z</dcterms:created>
  <dcterms:modified xsi:type="dcterms:W3CDTF">2016-10-03T17:21:00Z</dcterms:modified>
</cp:coreProperties>
</file>