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97" r:id="rId3"/>
  </p:sldMasterIdLst>
  <p:notesMasterIdLst>
    <p:notesMasterId r:id="rId54"/>
  </p:notesMasterIdLst>
  <p:handoutMasterIdLst>
    <p:handoutMasterId r:id="rId55"/>
  </p:handoutMasterIdLst>
  <p:sldIdLst>
    <p:sldId id="363" r:id="rId4"/>
    <p:sldId id="446" r:id="rId5"/>
    <p:sldId id="505" r:id="rId6"/>
    <p:sldId id="497" r:id="rId7"/>
    <p:sldId id="499" r:id="rId8"/>
    <p:sldId id="500" r:id="rId9"/>
    <p:sldId id="501" r:id="rId10"/>
    <p:sldId id="502" r:id="rId11"/>
    <p:sldId id="503" r:id="rId12"/>
    <p:sldId id="504" r:id="rId13"/>
    <p:sldId id="50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5" r:id="rId51"/>
    <p:sldId id="563" r:id="rId52"/>
    <p:sldId id="564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FF9966"/>
    <a:srgbClr val="33CCFF"/>
    <a:srgbClr val="CC3399"/>
    <a:srgbClr val="D60093"/>
    <a:srgbClr val="005800"/>
    <a:srgbClr val="0033CC"/>
    <a:srgbClr val="FF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2952" autoAdjust="0"/>
  </p:normalViewPr>
  <p:slideViewPr>
    <p:cSldViewPr>
      <p:cViewPr varScale="1">
        <p:scale>
          <a:sx n="65" d="100"/>
          <a:sy n="65" d="100"/>
        </p:scale>
        <p:origin x="1458" y="108"/>
      </p:cViewPr>
      <p:guideLst>
        <p:guide orient="horz" pos="3744"/>
        <p:guide orient="horz" pos="576"/>
        <p:guide orient="horz" pos="2160"/>
        <p:guide pos="2880"/>
        <p:guide pos="5184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fld id="{BE938633-916B-48B8-8192-498941F72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267"/>
            <a:ext cx="5140960" cy="418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fld id="{642FE541-CB91-4D63-B0ED-EA24A61FA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E541-CB91-4D63-B0ED-EA24A61FA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5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ACC25-0864-46A7-953A-0FB3F3554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33A7B-1444-4F1F-B784-45B5CBB65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C95F-9BB6-41F3-8B10-41670891C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32E36-195E-40C1-9E55-DC2198BD88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8C514-8C55-4BA7-9854-96DAA9838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29464-E0EB-43AF-974C-E35784684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2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C10F0-44A3-4D68-873B-D7C6555B11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691DA-D88F-4FBA-BBF4-227D62BF1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125A-DD15-44C7-BD3E-5FC5B80F0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8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FB2BD-217F-43CF-B50D-84F9B2BADE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5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E15-2400-4D1C-9E09-A68CAA835F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EF7D9-6BBE-48B8-9AD1-12FA69D84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2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161B-CDAB-4B19-8D18-15642B92FD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BC71-85B1-4DA4-A357-6D6CB131D8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FFCA7-BA6B-442E-80BE-4014F05746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14806A-D532-4A81-B119-FFBDF61E5F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5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CC25-0864-46A7-953A-0FB3F3554AC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F7D9-6BBE-48B8-9AD1-12FA69D84C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7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BF9B-FF66-4D04-9579-033AD9F6728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A4C7-8BF9-455D-BE93-1FB25AA1354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8552-A0A1-4AD3-BB6E-AB3220B4B93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1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76A9-492F-43C2-AD5C-AD0B36D86F8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2BF9B-FF66-4D04-9579-033AD9F6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8C5-4391-46CA-BFD6-6656FF068F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06B9-D07E-42B3-88D5-A57C55A238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2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16B1CC-81FB-4DE8-85AD-31F2C252C7A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6363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A7B-1444-4F1F-B784-45B5CBB65F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3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5F-9BB6-41F3-8B10-41670891CF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A4C7-8BF9-455D-BE93-1FB25AA13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8552-A0A1-4AD3-BB6E-AB3220B4B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76A9-492F-43C2-AD5C-AD0B36D86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18C5-4391-46CA-BFD6-6656FF068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06B9-D07E-42B3-88D5-A57C55A23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B1CC-81FB-4DE8-85AD-31F2C252C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40A1D8-6941-468D-8FC7-23CC1735D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B4487D-C6E6-42FB-85BF-3DF4B696D9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2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hangingPunct="1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40A1D8-6941-468D-8FC7-23CC1735D3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7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freeanimations.iwarp.com/crazyface.zip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5016500" y="3048000"/>
            <a:ext cx="184150" cy="823913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800">
              <a:solidFill>
                <a:srgbClr val="FF9900"/>
              </a:solidFill>
              <a:latin typeface="Tech" pitchFamily="34" charset="0"/>
            </a:endParaRP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>
            <a:solidFill>
              <a:srgbClr val="831717"/>
            </a:solidFill>
            <a:round/>
            <a:headEnd/>
            <a:tailEnd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>
            <a:outerShdw dist="127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1701800" y="2971800"/>
            <a:ext cx="468313" cy="823913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0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9900"/>
                </a:solidFill>
                <a:latin typeface="SwitzerlandNarrow" pitchFamily="34" charset="0"/>
              </a:rPr>
              <a:t> </a:t>
            </a:r>
          </a:p>
        </p:txBody>
      </p:sp>
      <p:grpSp>
        <p:nvGrpSpPr>
          <p:cNvPr id="195600" name="Group 16"/>
          <p:cNvGrpSpPr>
            <a:grpSpLocks/>
          </p:cNvGrpSpPr>
          <p:nvPr/>
        </p:nvGrpSpPr>
        <p:grpSpPr bwMode="auto">
          <a:xfrm>
            <a:off x="6370638" y="1752600"/>
            <a:ext cx="2239962" cy="4838700"/>
            <a:chOff x="3894" y="920"/>
            <a:chExt cx="1411" cy="3048"/>
          </a:xfrm>
        </p:grpSpPr>
        <p:sp>
          <p:nvSpPr>
            <p:cNvPr id="195601" name="Rectangle 17"/>
            <p:cNvSpPr>
              <a:spLocks noChangeArrowheads="1"/>
            </p:cNvSpPr>
            <p:nvPr/>
          </p:nvSpPr>
          <p:spPr bwMode="auto">
            <a:xfrm rot="1473624">
              <a:off x="5050" y="1062"/>
              <a:ext cx="154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 rot="1473624">
              <a:off x="3931" y="3395"/>
              <a:ext cx="154" cy="573"/>
            </a:xfrm>
            <a:custGeom>
              <a:avLst/>
              <a:gdLst>
                <a:gd name="T0" fmla="*/ 234 w 234"/>
                <a:gd name="T1" fmla="*/ 153 h 662"/>
                <a:gd name="T2" fmla="*/ 111 w 234"/>
                <a:gd name="T3" fmla="*/ 662 h 662"/>
                <a:gd name="T4" fmla="*/ 0 w 234"/>
                <a:gd name="T5" fmla="*/ 153 h 662"/>
                <a:gd name="T6" fmla="*/ 0 w 234"/>
                <a:gd name="T7" fmla="*/ 0 h 662"/>
                <a:gd name="T8" fmla="*/ 234 w 234"/>
                <a:gd name="T9" fmla="*/ 0 h 662"/>
                <a:gd name="T10" fmla="*/ 234 w 234"/>
                <a:gd name="T11" fmla="*/ 153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662">
                  <a:moveTo>
                    <a:pt x="234" y="153"/>
                  </a:moveTo>
                  <a:lnTo>
                    <a:pt x="111" y="662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53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 rot="1473624">
              <a:off x="3931" y="3395"/>
              <a:ext cx="154" cy="573"/>
            </a:xfrm>
            <a:custGeom>
              <a:avLst/>
              <a:gdLst>
                <a:gd name="T0" fmla="*/ 234 w 234"/>
                <a:gd name="T1" fmla="*/ 153 h 662"/>
                <a:gd name="T2" fmla="*/ 111 w 234"/>
                <a:gd name="T3" fmla="*/ 662 h 662"/>
                <a:gd name="T4" fmla="*/ 0 w 234"/>
                <a:gd name="T5" fmla="*/ 153 h 662"/>
                <a:gd name="T6" fmla="*/ 0 w 234"/>
                <a:gd name="T7" fmla="*/ 0 h 662"/>
                <a:gd name="T8" fmla="*/ 234 w 234"/>
                <a:gd name="T9" fmla="*/ 0 h 662"/>
                <a:gd name="T10" fmla="*/ 234 w 234"/>
                <a:gd name="T11" fmla="*/ 153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662">
                  <a:moveTo>
                    <a:pt x="234" y="153"/>
                  </a:moveTo>
                  <a:lnTo>
                    <a:pt x="111" y="662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53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 rot="1473624">
              <a:off x="4538" y="1253"/>
              <a:ext cx="79" cy="2410"/>
            </a:xfrm>
            <a:custGeom>
              <a:avLst/>
              <a:gdLst>
                <a:gd name="T0" fmla="*/ 0 w 122"/>
                <a:gd name="T1" fmla="*/ 2 h 2785"/>
                <a:gd name="T2" fmla="*/ 6 w 122"/>
                <a:gd name="T3" fmla="*/ 2 h 2785"/>
                <a:gd name="T4" fmla="*/ 12 w 122"/>
                <a:gd name="T5" fmla="*/ 1 h 2785"/>
                <a:gd name="T6" fmla="*/ 17 w 122"/>
                <a:gd name="T7" fmla="*/ 1 h 2785"/>
                <a:gd name="T8" fmla="*/ 23 w 122"/>
                <a:gd name="T9" fmla="*/ 1 h 2785"/>
                <a:gd name="T10" fmla="*/ 29 w 122"/>
                <a:gd name="T11" fmla="*/ 0 h 2785"/>
                <a:gd name="T12" fmla="*/ 35 w 122"/>
                <a:gd name="T13" fmla="*/ 0 h 2785"/>
                <a:gd name="T14" fmla="*/ 40 w 122"/>
                <a:gd name="T15" fmla="*/ 0 h 2785"/>
                <a:gd name="T16" fmla="*/ 46 w 122"/>
                <a:gd name="T17" fmla="*/ 0 h 2785"/>
                <a:gd name="T18" fmla="*/ 56 w 122"/>
                <a:gd name="T19" fmla="*/ 0 h 2785"/>
                <a:gd name="T20" fmla="*/ 67 w 122"/>
                <a:gd name="T21" fmla="*/ 0 h 2785"/>
                <a:gd name="T22" fmla="*/ 77 w 122"/>
                <a:gd name="T23" fmla="*/ 1 h 2785"/>
                <a:gd name="T24" fmla="*/ 87 w 122"/>
                <a:gd name="T25" fmla="*/ 1 h 2785"/>
                <a:gd name="T26" fmla="*/ 96 w 122"/>
                <a:gd name="T27" fmla="*/ 2 h 2785"/>
                <a:gd name="T28" fmla="*/ 106 w 122"/>
                <a:gd name="T29" fmla="*/ 3 h 2785"/>
                <a:gd name="T30" fmla="*/ 114 w 122"/>
                <a:gd name="T31" fmla="*/ 4 h 2785"/>
                <a:gd name="T32" fmla="*/ 122 w 122"/>
                <a:gd name="T33" fmla="*/ 5 h 2785"/>
                <a:gd name="T34" fmla="*/ 122 w 122"/>
                <a:gd name="T35" fmla="*/ 5 h 2785"/>
                <a:gd name="T36" fmla="*/ 122 w 122"/>
                <a:gd name="T37" fmla="*/ 2767 h 2785"/>
                <a:gd name="T38" fmla="*/ 122 w 122"/>
                <a:gd name="T39" fmla="*/ 2768 h 2785"/>
                <a:gd name="T40" fmla="*/ 112 w 122"/>
                <a:gd name="T41" fmla="*/ 2773 h 2785"/>
                <a:gd name="T42" fmla="*/ 106 w 122"/>
                <a:gd name="T43" fmla="*/ 2776 h 2785"/>
                <a:gd name="T44" fmla="*/ 99 w 122"/>
                <a:gd name="T45" fmla="*/ 2779 h 2785"/>
                <a:gd name="T46" fmla="*/ 95 w 122"/>
                <a:gd name="T47" fmla="*/ 2781 h 2785"/>
                <a:gd name="T48" fmla="*/ 87 w 122"/>
                <a:gd name="T49" fmla="*/ 2781 h 2785"/>
                <a:gd name="T50" fmla="*/ 78 w 122"/>
                <a:gd name="T51" fmla="*/ 2781 h 2785"/>
                <a:gd name="T52" fmla="*/ 71 w 122"/>
                <a:gd name="T53" fmla="*/ 2781 h 2785"/>
                <a:gd name="T54" fmla="*/ 64 w 122"/>
                <a:gd name="T55" fmla="*/ 2782 h 2785"/>
                <a:gd name="T56" fmla="*/ 59 w 122"/>
                <a:gd name="T57" fmla="*/ 2783 h 2785"/>
                <a:gd name="T58" fmla="*/ 54 w 122"/>
                <a:gd name="T59" fmla="*/ 2784 h 2785"/>
                <a:gd name="T60" fmla="*/ 52 w 122"/>
                <a:gd name="T61" fmla="*/ 2785 h 2785"/>
                <a:gd name="T62" fmla="*/ 51 w 122"/>
                <a:gd name="T63" fmla="*/ 2785 h 2785"/>
                <a:gd name="T64" fmla="*/ 0 w 122"/>
                <a:gd name="T65" fmla="*/ 2767 h 2785"/>
                <a:gd name="T66" fmla="*/ 0 w 122"/>
                <a:gd name="T67" fmla="*/ 2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2785">
                  <a:moveTo>
                    <a:pt x="0" y="2"/>
                  </a:moveTo>
                  <a:lnTo>
                    <a:pt x="6" y="2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1"/>
                  </a:lnTo>
                  <a:lnTo>
                    <a:pt x="87" y="1"/>
                  </a:lnTo>
                  <a:lnTo>
                    <a:pt x="96" y="2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2" y="2767"/>
                  </a:lnTo>
                  <a:lnTo>
                    <a:pt x="122" y="2768"/>
                  </a:lnTo>
                  <a:lnTo>
                    <a:pt x="112" y="2773"/>
                  </a:lnTo>
                  <a:lnTo>
                    <a:pt x="106" y="2776"/>
                  </a:lnTo>
                  <a:lnTo>
                    <a:pt x="99" y="2779"/>
                  </a:lnTo>
                  <a:lnTo>
                    <a:pt x="95" y="2781"/>
                  </a:lnTo>
                  <a:lnTo>
                    <a:pt x="87" y="2781"/>
                  </a:lnTo>
                  <a:lnTo>
                    <a:pt x="78" y="2781"/>
                  </a:lnTo>
                  <a:lnTo>
                    <a:pt x="71" y="2781"/>
                  </a:lnTo>
                  <a:lnTo>
                    <a:pt x="64" y="2782"/>
                  </a:lnTo>
                  <a:lnTo>
                    <a:pt x="59" y="2783"/>
                  </a:lnTo>
                  <a:lnTo>
                    <a:pt x="54" y="2784"/>
                  </a:lnTo>
                  <a:lnTo>
                    <a:pt x="52" y="2785"/>
                  </a:lnTo>
                  <a:lnTo>
                    <a:pt x="51" y="2785"/>
                  </a:lnTo>
                  <a:lnTo>
                    <a:pt x="0" y="276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 rot="1473624">
              <a:off x="4498" y="1228"/>
              <a:ext cx="47" cy="2402"/>
            </a:xfrm>
            <a:custGeom>
              <a:avLst/>
              <a:gdLst>
                <a:gd name="T0" fmla="*/ 0 w 72"/>
                <a:gd name="T1" fmla="*/ 20 h 2775"/>
                <a:gd name="T2" fmla="*/ 1 w 72"/>
                <a:gd name="T3" fmla="*/ 16 h 2775"/>
                <a:gd name="T4" fmla="*/ 6 w 72"/>
                <a:gd name="T5" fmla="*/ 13 h 2775"/>
                <a:gd name="T6" fmla="*/ 12 w 72"/>
                <a:gd name="T7" fmla="*/ 10 h 2775"/>
                <a:gd name="T8" fmla="*/ 21 w 72"/>
                <a:gd name="T9" fmla="*/ 8 h 2775"/>
                <a:gd name="T10" fmla="*/ 31 w 72"/>
                <a:gd name="T11" fmla="*/ 6 h 2775"/>
                <a:gd name="T12" fmla="*/ 44 w 72"/>
                <a:gd name="T13" fmla="*/ 3 h 2775"/>
                <a:gd name="T14" fmla="*/ 57 w 72"/>
                <a:gd name="T15" fmla="*/ 1 h 2775"/>
                <a:gd name="T16" fmla="*/ 72 w 72"/>
                <a:gd name="T17" fmla="*/ 0 h 2775"/>
                <a:gd name="T18" fmla="*/ 72 w 72"/>
                <a:gd name="T19" fmla="*/ 0 h 2775"/>
                <a:gd name="T20" fmla="*/ 72 w 72"/>
                <a:gd name="T21" fmla="*/ 2765 h 2775"/>
                <a:gd name="T22" fmla="*/ 72 w 72"/>
                <a:gd name="T23" fmla="*/ 2765 h 2775"/>
                <a:gd name="T24" fmla="*/ 68 w 72"/>
                <a:gd name="T25" fmla="*/ 2762 h 2775"/>
                <a:gd name="T26" fmla="*/ 54 w 72"/>
                <a:gd name="T27" fmla="*/ 2773 h 2775"/>
                <a:gd name="T28" fmla="*/ 49 w 72"/>
                <a:gd name="T29" fmla="*/ 2775 h 2775"/>
                <a:gd name="T30" fmla="*/ 17 w 72"/>
                <a:gd name="T31" fmla="*/ 2768 h 2775"/>
                <a:gd name="T32" fmla="*/ 0 w 72"/>
                <a:gd name="T33" fmla="*/ 2773 h 2775"/>
                <a:gd name="T34" fmla="*/ 0 w 72"/>
                <a:gd name="T35" fmla="*/ 2773 h 2775"/>
                <a:gd name="T36" fmla="*/ 0 w 72"/>
                <a:gd name="T37" fmla="*/ 17 h 2775"/>
                <a:gd name="T38" fmla="*/ 0 w 72"/>
                <a:gd name="T39" fmla="*/ 20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775">
                  <a:moveTo>
                    <a:pt x="0" y="20"/>
                  </a:moveTo>
                  <a:lnTo>
                    <a:pt x="1" y="16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21" y="8"/>
                  </a:lnTo>
                  <a:lnTo>
                    <a:pt x="31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2765"/>
                  </a:lnTo>
                  <a:lnTo>
                    <a:pt x="72" y="2765"/>
                  </a:lnTo>
                  <a:lnTo>
                    <a:pt x="68" y="2762"/>
                  </a:lnTo>
                  <a:lnTo>
                    <a:pt x="54" y="2773"/>
                  </a:lnTo>
                  <a:lnTo>
                    <a:pt x="49" y="2775"/>
                  </a:lnTo>
                  <a:lnTo>
                    <a:pt x="17" y="2768"/>
                  </a:lnTo>
                  <a:lnTo>
                    <a:pt x="0" y="2773"/>
                  </a:lnTo>
                  <a:lnTo>
                    <a:pt x="0" y="2773"/>
                  </a:lnTo>
                  <a:lnTo>
                    <a:pt x="0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Line 22"/>
            <p:cNvSpPr>
              <a:spLocks noChangeShapeType="1"/>
            </p:cNvSpPr>
            <p:nvPr/>
          </p:nvSpPr>
          <p:spPr bwMode="auto">
            <a:xfrm rot="1473624">
              <a:off x="4545" y="1238"/>
              <a:ext cx="2" cy="2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auto">
            <a:xfrm rot="1473624">
              <a:off x="4614" y="1280"/>
              <a:ext cx="28" cy="2393"/>
            </a:xfrm>
            <a:custGeom>
              <a:avLst/>
              <a:gdLst>
                <a:gd name="T0" fmla="*/ 41 w 42"/>
                <a:gd name="T1" fmla="*/ 2766 h 2768"/>
                <a:gd name="T2" fmla="*/ 41 w 42"/>
                <a:gd name="T3" fmla="*/ 15 h 2768"/>
                <a:gd name="T4" fmla="*/ 42 w 42"/>
                <a:gd name="T5" fmla="*/ 17 h 2768"/>
                <a:gd name="T6" fmla="*/ 41 w 42"/>
                <a:gd name="T7" fmla="*/ 14 h 2768"/>
                <a:gd name="T8" fmla="*/ 38 w 42"/>
                <a:gd name="T9" fmla="*/ 12 h 2768"/>
                <a:gd name="T10" fmla="*/ 35 w 42"/>
                <a:gd name="T11" fmla="*/ 10 h 2768"/>
                <a:gd name="T12" fmla="*/ 30 w 42"/>
                <a:gd name="T13" fmla="*/ 7 h 2768"/>
                <a:gd name="T14" fmla="*/ 24 w 42"/>
                <a:gd name="T15" fmla="*/ 5 h 2768"/>
                <a:gd name="T16" fmla="*/ 17 w 42"/>
                <a:gd name="T17" fmla="*/ 4 h 2768"/>
                <a:gd name="T18" fmla="*/ 9 w 42"/>
                <a:gd name="T19" fmla="*/ 2 h 2768"/>
                <a:gd name="T20" fmla="*/ 0 w 42"/>
                <a:gd name="T21" fmla="*/ 0 h 2768"/>
                <a:gd name="T22" fmla="*/ 0 w 42"/>
                <a:gd name="T23" fmla="*/ 0 h 2768"/>
                <a:gd name="T24" fmla="*/ 0 w 42"/>
                <a:gd name="T25" fmla="*/ 2762 h 2768"/>
                <a:gd name="T26" fmla="*/ 0 w 42"/>
                <a:gd name="T27" fmla="*/ 2763 h 2768"/>
                <a:gd name="T28" fmla="*/ 8 w 42"/>
                <a:gd name="T29" fmla="*/ 2758 h 2768"/>
                <a:gd name="T30" fmla="*/ 16 w 42"/>
                <a:gd name="T31" fmla="*/ 2755 h 2768"/>
                <a:gd name="T32" fmla="*/ 20 w 42"/>
                <a:gd name="T33" fmla="*/ 2753 h 2768"/>
                <a:gd name="T34" fmla="*/ 22 w 42"/>
                <a:gd name="T35" fmla="*/ 2751 h 2768"/>
                <a:gd name="T36" fmla="*/ 41 w 42"/>
                <a:gd name="T37" fmla="*/ 2768 h 2768"/>
                <a:gd name="T38" fmla="*/ 41 w 42"/>
                <a:gd name="T39" fmla="*/ 2766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768">
                  <a:moveTo>
                    <a:pt x="41" y="2766"/>
                  </a:moveTo>
                  <a:lnTo>
                    <a:pt x="41" y="15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62"/>
                  </a:lnTo>
                  <a:lnTo>
                    <a:pt x="0" y="2763"/>
                  </a:lnTo>
                  <a:lnTo>
                    <a:pt x="8" y="2758"/>
                  </a:lnTo>
                  <a:lnTo>
                    <a:pt x="16" y="2755"/>
                  </a:lnTo>
                  <a:lnTo>
                    <a:pt x="20" y="2753"/>
                  </a:lnTo>
                  <a:lnTo>
                    <a:pt x="22" y="2751"/>
                  </a:lnTo>
                  <a:lnTo>
                    <a:pt x="41" y="2768"/>
                  </a:lnTo>
                  <a:lnTo>
                    <a:pt x="41" y="276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Line 24"/>
            <p:cNvSpPr>
              <a:spLocks noChangeShapeType="1"/>
            </p:cNvSpPr>
            <p:nvPr/>
          </p:nvSpPr>
          <p:spPr bwMode="auto">
            <a:xfrm rot="1473624">
              <a:off x="3949" y="3774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9" name="Line 25"/>
            <p:cNvSpPr>
              <a:spLocks noChangeShapeType="1"/>
            </p:cNvSpPr>
            <p:nvPr/>
          </p:nvSpPr>
          <p:spPr bwMode="auto">
            <a:xfrm rot="1473624">
              <a:off x="3950" y="37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0" name="Line 26"/>
            <p:cNvSpPr>
              <a:spLocks noChangeShapeType="1"/>
            </p:cNvSpPr>
            <p:nvPr/>
          </p:nvSpPr>
          <p:spPr bwMode="auto">
            <a:xfrm rot="1473624">
              <a:off x="3954" y="3772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1" name="Line 27"/>
            <p:cNvSpPr>
              <a:spLocks noChangeShapeType="1"/>
            </p:cNvSpPr>
            <p:nvPr/>
          </p:nvSpPr>
          <p:spPr bwMode="auto">
            <a:xfrm rot="1473624">
              <a:off x="3964" y="3775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Line 28"/>
            <p:cNvSpPr>
              <a:spLocks noChangeShapeType="1"/>
            </p:cNvSpPr>
            <p:nvPr/>
          </p:nvSpPr>
          <p:spPr bwMode="auto">
            <a:xfrm rot="1473624">
              <a:off x="3959" y="378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Line 29"/>
            <p:cNvSpPr>
              <a:spLocks noChangeShapeType="1"/>
            </p:cNvSpPr>
            <p:nvPr/>
          </p:nvSpPr>
          <p:spPr bwMode="auto">
            <a:xfrm rot="1473624">
              <a:off x="3975" y="377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4" name="Line 30"/>
            <p:cNvSpPr>
              <a:spLocks noChangeShapeType="1"/>
            </p:cNvSpPr>
            <p:nvPr/>
          </p:nvSpPr>
          <p:spPr bwMode="auto">
            <a:xfrm rot="1473624">
              <a:off x="3973" y="3788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5" name="Line 31"/>
            <p:cNvSpPr>
              <a:spLocks noChangeShapeType="1"/>
            </p:cNvSpPr>
            <p:nvPr/>
          </p:nvSpPr>
          <p:spPr bwMode="auto">
            <a:xfrm rot="1473624">
              <a:off x="3967" y="378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6" name="Line 32"/>
            <p:cNvSpPr>
              <a:spLocks noChangeShapeType="1"/>
            </p:cNvSpPr>
            <p:nvPr/>
          </p:nvSpPr>
          <p:spPr bwMode="auto">
            <a:xfrm rot="1473624">
              <a:off x="3989" y="377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7" name="Line 33"/>
            <p:cNvSpPr>
              <a:spLocks noChangeShapeType="1"/>
            </p:cNvSpPr>
            <p:nvPr/>
          </p:nvSpPr>
          <p:spPr bwMode="auto">
            <a:xfrm rot="1473624">
              <a:off x="3985" y="377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8" name="Line 34"/>
            <p:cNvSpPr>
              <a:spLocks noChangeShapeType="1"/>
            </p:cNvSpPr>
            <p:nvPr/>
          </p:nvSpPr>
          <p:spPr bwMode="auto">
            <a:xfrm rot="1473624">
              <a:off x="3998" y="3750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9" name="Line 35"/>
            <p:cNvSpPr>
              <a:spLocks noChangeShapeType="1"/>
            </p:cNvSpPr>
            <p:nvPr/>
          </p:nvSpPr>
          <p:spPr bwMode="auto">
            <a:xfrm rot="1473624">
              <a:off x="4003" y="376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0" name="Line 36"/>
            <p:cNvSpPr>
              <a:spLocks noChangeShapeType="1"/>
            </p:cNvSpPr>
            <p:nvPr/>
          </p:nvSpPr>
          <p:spPr bwMode="auto">
            <a:xfrm rot="1473624">
              <a:off x="3954" y="3726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1" name="Line 37"/>
            <p:cNvSpPr>
              <a:spLocks noChangeShapeType="1"/>
            </p:cNvSpPr>
            <p:nvPr/>
          </p:nvSpPr>
          <p:spPr bwMode="auto">
            <a:xfrm rot="1473624">
              <a:off x="3957" y="373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2" name="Line 38"/>
            <p:cNvSpPr>
              <a:spLocks noChangeShapeType="1"/>
            </p:cNvSpPr>
            <p:nvPr/>
          </p:nvSpPr>
          <p:spPr bwMode="auto">
            <a:xfrm rot="1473624">
              <a:off x="3975" y="378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3" name="Line 39"/>
            <p:cNvSpPr>
              <a:spLocks noChangeShapeType="1"/>
            </p:cNvSpPr>
            <p:nvPr/>
          </p:nvSpPr>
          <p:spPr bwMode="auto">
            <a:xfrm rot="1473624">
              <a:off x="3954" y="374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4" name="Line 40"/>
            <p:cNvSpPr>
              <a:spLocks noChangeShapeType="1"/>
            </p:cNvSpPr>
            <p:nvPr/>
          </p:nvSpPr>
          <p:spPr bwMode="auto">
            <a:xfrm rot="1473624">
              <a:off x="3947" y="378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5" name="Line 41"/>
            <p:cNvSpPr>
              <a:spLocks noChangeShapeType="1"/>
            </p:cNvSpPr>
            <p:nvPr/>
          </p:nvSpPr>
          <p:spPr bwMode="auto">
            <a:xfrm rot="1473624">
              <a:off x="3954" y="378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6" name="Freeform 42"/>
            <p:cNvSpPr>
              <a:spLocks/>
            </p:cNvSpPr>
            <p:nvPr/>
          </p:nvSpPr>
          <p:spPr bwMode="auto">
            <a:xfrm rot="1473624">
              <a:off x="5151" y="923"/>
              <a:ext cx="154" cy="178"/>
            </a:xfrm>
            <a:custGeom>
              <a:avLst/>
              <a:gdLst>
                <a:gd name="T0" fmla="*/ 236 w 236"/>
                <a:gd name="T1" fmla="*/ 208 h 208"/>
                <a:gd name="T2" fmla="*/ 236 w 236"/>
                <a:gd name="T3" fmla="*/ 198 h 208"/>
                <a:gd name="T4" fmla="*/ 236 w 236"/>
                <a:gd name="T5" fmla="*/ 60 h 208"/>
                <a:gd name="T6" fmla="*/ 235 w 236"/>
                <a:gd name="T7" fmla="*/ 39 h 208"/>
                <a:gd name="T8" fmla="*/ 230 w 236"/>
                <a:gd name="T9" fmla="*/ 23 h 208"/>
                <a:gd name="T10" fmla="*/ 223 w 236"/>
                <a:gd name="T11" fmla="*/ 13 h 208"/>
                <a:gd name="T12" fmla="*/ 212 w 236"/>
                <a:gd name="T13" fmla="*/ 6 h 208"/>
                <a:gd name="T14" fmla="*/ 197 w 236"/>
                <a:gd name="T15" fmla="*/ 2 h 208"/>
                <a:gd name="T16" fmla="*/ 176 w 236"/>
                <a:gd name="T17" fmla="*/ 0 h 208"/>
                <a:gd name="T18" fmla="*/ 150 w 236"/>
                <a:gd name="T19" fmla="*/ 0 h 208"/>
                <a:gd name="T20" fmla="*/ 118 w 236"/>
                <a:gd name="T21" fmla="*/ 0 h 208"/>
                <a:gd name="T22" fmla="*/ 86 w 236"/>
                <a:gd name="T23" fmla="*/ 0 h 208"/>
                <a:gd name="T24" fmla="*/ 60 w 236"/>
                <a:gd name="T25" fmla="*/ 0 h 208"/>
                <a:gd name="T26" fmla="*/ 39 w 236"/>
                <a:gd name="T27" fmla="*/ 2 h 208"/>
                <a:gd name="T28" fmla="*/ 24 w 236"/>
                <a:gd name="T29" fmla="*/ 6 h 208"/>
                <a:gd name="T30" fmla="*/ 13 w 236"/>
                <a:gd name="T31" fmla="*/ 13 h 208"/>
                <a:gd name="T32" fmla="*/ 6 w 236"/>
                <a:gd name="T33" fmla="*/ 23 h 208"/>
                <a:gd name="T34" fmla="*/ 1 w 236"/>
                <a:gd name="T35" fmla="*/ 39 h 208"/>
                <a:gd name="T36" fmla="*/ 0 w 236"/>
                <a:gd name="T37" fmla="*/ 60 h 208"/>
                <a:gd name="T38" fmla="*/ 0 w 236"/>
                <a:gd name="T39" fmla="*/ 198 h 208"/>
                <a:gd name="T40" fmla="*/ 0 w 236"/>
                <a:gd name="T41" fmla="*/ 206 h 208"/>
                <a:gd name="T42" fmla="*/ 236 w 236"/>
                <a:gd name="T4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08">
                  <a:moveTo>
                    <a:pt x="236" y="208"/>
                  </a:moveTo>
                  <a:lnTo>
                    <a:pt x="236" y="198"/>
                  </a:lnTo>
                  <a:lnTo>
                    <a:pt x="236" y="60"/>
                  </a:lnTo>
                  <a:lnTo>
                    <a:pt x="235" y="39"/>
                  </a:lnTo>
                  <a:lnTo>
                    <a:pt x="230" y="23"/>
                  </a:lnTo>
                  <a:lnTo>
                    <a:pt x="223" y="13"/>
                  </a:lnTo>
                  <a:lnTo>
                    <a:pt x="212" y="6"/>
                  </a:lnTo>
                  <a:lnTo>
                    <a:pt x="197" y="2"/>
                  </a:lnTo>
                  <a:lnTo>
                    <a:pt x="176" y="0"/>
                  </a:lnTo>
                  <a:lnTo>
                    <a:pt x="150" y="0"/>
                  </a:lnTo>
                  <a:lnTo>
                    <a:pt x="118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9" y="2"/>
                  </a:lnTo>
                  <a:lnTo>
                    <a:pt x="24" y="6"/>
                  </a:lnTo>
                  <a:lnTo>
                    <a:pt x="13" y="13"/>
                  </a:lnTo>
                  <a:lnTo>
                    <a:pt x="6" y="23"/>
                  </a:lnTo>
                  <a:lnTo>
                    <a:pt x="1" y="39"/>
                  </a:lnTo>
                  <a:lnTo>
                    <a:pt x="0" y="60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236" y="208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7" name="Freeform 43"/>
            <p:cNvSpPr>
              <a:spLocks/>
            </p:cNvSpPr>
            <p:nvPr/>
          </p:nvSpPr>
          <p:spPr bwMode="auto">
            <a:xfrm rot="1473624">
              <a:off x="5151" y="923"/>
              <a:ext cx="154" cy="178"/>
            </a:xfrm>
            <a:custGeom>
              <a:avLst/>
              <a:gdLst>
                <a:gd name="T0" fmla="*/ 236 w 236"/>
                <a:gd name="T1" fmla="*/ 208 h 208"/>
                <a:gd name="T2" fmla="*/ 236 w 236"/>
                <a:gd name="T3" fmla="*/ 198 h 208"/>
                <a:gd name="T4" fmla="*/ 236 w 236"/>
                <a:gd name="T5" fmla="*/ 60 h 208"/>
                <a:gd name="T6" fmla="*/ 236 w 236"/>
                <a:gd name="T7" fmla="*/ 60 h 208"/>
                <a:gd name="T8" fmla="*/ 235 w 236"/>
                <a:gd name="T9" fmla="*/ 39 h 208"/>
                <a:gd name="T10" fmla="*/ 230 w 236"/>
                <a:gd name="T11" fmla="*/ 23 h 208"/>
                <a:gd name="T12" fmla="*/ 223 w 236"/>
                <a:gd name="T13" fmla="*/ 13 h 208"/>
                <a:gd name="T14" fmla="*/ 212 w 236"/>
                <a:gd name="T15" fmla="*/ 6 h 208"/>
                <a:gd name="T16" fmla="*/ 197 w 236"/>
                <a:gd name="T17" fmla="*/ 2 h 208"/>
                <a:gd name="T18" fmla="*/ 176 w 236"/>
                <a:gd name="T19" fmla="*/ 0 h 208"/>
                <a:gd name="T20" fmla="*/ 150 w 236"/>
                <a:gd name="T21" fmla="*/ 0 h 208"/>
                <a:gd name="T22" fmla="*/ 118 w 236"/>
                <a:gd name="T23" fmla="*/ 0 h 208"/>
                <a:gd name="T24" fmla="*/ 118 w 236"/>
                <a:gd name="T25" fmla="*/ 0 h 208"/>
                <a:gd name="T26" fmla="*/ 86 w 236"/>
                <a:gd name="T27" fmla="*/ 0 h 208"/>
                <a:gd name="T28" fmla="*/ 60 w 236"/>
                <a:gd name="T29" fmla="*/ 0 h 208"/>
                <a:gd name="T30" fmla="*/ 39 w 236"/>
                <a:gd name="T31" fmla="*/ 2 h 208"/>
                <a:gd name="T32" fmla="*/ 24 w 236"/>
                <a:gd name="T33" fmla="*/ 6 h 208"/>
                <a:gd name="T34" fmla="*/ 13 w 236"/>
                <a:gd name="T35" fmla="*/ 13 h 208"/>
                <a:gd name="T36" fmla="*/ 6 w 236"/>
                <a:gd name="T37" fmla="*/ 23 h 208"/>
                <a:gd name="T38" fmla="*/ 1 w 236"/>
                <a:gd name="T39" fmla="*/ 39 h 208"/>
                <a:gd name="T40" fmla="*/ 0 w 236"/>
                <a:gd name="T41" fmla="*/ 60 h 208"/>
                <a:gd name="T42" fmla="*/ 0 w 236"/>
                <a:gd name="T43" fmla="*/ 198 h 208"/>
                <a:gd name="T44" fmla="*/ 0 w 236"/>
                <a:gd name="T45" fmla="*/ 2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08">
                  <a:moveTo>
                    <a:pt x="236" y="208"/>
                  </a:moveTo>
                  <a:lnTo>
                    <a:pt x="236" y="198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5" y="39"/>
                  </a:lnTo>
                  <a:lnTo>
                    <a:pt x="230" y="23"/>
                  </a:lnTo>
                  <a:lnTo>
                    <a:pt x="223" y="13"/>
                  </a:lnTo>
                  <a:lnTo>
                    <a:pt x="212" y="6"/>
                  </a:lnTo>
                  <a:lnTo>
                    <a:pt x="197" y="2"/>
                  </a:lnTo>
                  <a:lnTo>
                    <a:pt x="176" y="0"/>
                  </a:lnTo>
                  <a:lnTo>
                    <a:pt x="15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9" y="2"/>
                  </a:lnTo>
                  <a:lnTo>
                    <a:pt x="24" y="6"/>
                  </a:lnTo>
                  <a:lnTo>
                    <a:pt x="13" y="13"/>
                  </a:lnTo>
                  <a:lnTo>
                    <a:pt x="6" y="23"/>
                  </a:lnTo>
                  <a:lnTo>
                    <a:pt x="1" y="39"/>
                  </a:lnTo>
                  <a:lnTo>
                    <a:pt x="0" y="60"/>
                  </a:lnTo>
                  <a:lnTo>
                    <a:pt x="0" y="198"/>
                  </a:lnTo>
                  <a:lnTo>
                    <a:pt x="0" y="2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8" name="Freeform 44"/>
            <p:cNvSpPr>
              <a:spLocks/>
            </p:cNvSpPr>
            <p:nvPr/>
          </p:nvSpPr>
          <p:spPr bwMode="auto">
            <a:xfrm rot="1473624">
              <a:off x="5240" y="934"/>
              <a:ext cx="35" cy="180"/>
            </a:xfrm>
            <a:custGeom>
              <a:avLst/>
              <a:gdLst>
                <a:gd name="T0" fmla="*/ 54 w 54"/>
                <a:gd name="T1" fmla="*/ 207 h 207"/>
                <a:gd name="T2" fmla="*/ 52 w 54"/>
                <a:gd name="T3" fmla="*/ 199 h 207"/>
                <a:gd name="T4" fmla="*/ 52 w 54"/>
                <a:gd name="T5" fmla="*/ 61 h 207"/>
                <a:gd name="T6" fmla="*/ 52 w 54"/>
                <a:gd name="T7" fmla="*/ 61 h 207"/>
                <a:gd name="T8" fmla="*/ 52 w 54"/>
                <a:gd name="T9" fmla="*/ 43 h 207"/>
                <a:gd name="T10" fmla="*/ 50 w 54"/>
                <a:gd name="T11" fmla="*/ 29 h 207"/>
                <a:gd name="T12" fmla="*/ 47 w 54"/>
                <a:gd name="T13" fmla="*/ 17 h 207"/>
                <a:gd name="T14" fmla="*/ 42 w 54"/>
                <a:gd name="T15" fmla="*/ 10 h 207"/>
                <a:gd name="T16" fmla="*/ 35 w 54"/>
                <a:gd name="T17" fmla="*/ 6 h 207"/>
                <a:gd name="T18" fmla="*/ 26 w 54"/>
                <a:gd name="T19" fmla="*/ 2 h 207"/>
                <a:gd name="T20" fmla="*/ 15 w 54"/>
                <a:gd name="T21" fmla="*/ 1 h 207"/>
                <a:gd name="T22" fmla="*/ 0 w 54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07">
                  <a:moveTo>
                    <a:pt x="54" y="207"/>
                  </a:moveTo>
                  <a:lnTo>
                    <a:pt x="52" y="199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43"/>
                  </a:lnTo>
                  <a:lnTo>
                    <a:pt x="50" y="29"/>
                  </a:lnTo>
                  <a:lnTo>
                    <a:pt x="47" y="17"/>
                  </a:lnTo>
                  <a:lnTo>
                    <a:pt x="42" y="10"/>
                  </a:lnTo>
                  <a:lnTo>
                    <a:pt x="35" y="6"/>
                  </a:lnTo>
                  <a:lnTo>
                    <a:pt x="26" y="2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9" name="Freeform 45"/>
            <p:cNvSpPr>
              <a:spLocks/>
            </p:cNvSpPr>
            <p:nvPr/>
          </p:nvSpPr>
          <p:spPr bwMode="auto">
            <a:xfrm rot="1473624">
              <a:off x="5240" y="934"/>
              <a:ext cx="33" cy="180"/>
            </a:xfrm>
            <a:custGeom>
              <a:avLst/>
              <a:gdLst>
                <a:gd name="T0" fmla="*/ 49 w 49"/>
                <a:gd name="T1" fmla="*/ 207 h 207"/>
                <a:gd name="T2" fmla="*/ 48 w 49"/>
                <a:gd name="T3" fmla="*/ 199 h 207"/>
                <a:gd name="T4" fmla="*/ 48 w 49"/>
                <a:gd name="T5" fmla="*/ 61 h 207"/>
                <a:gd name="T6" fmla="*/ 48 w 49"/>
                <a:gd name="T7" fmla="*/ 61 h 207"/>
                <a:gd name="T8" fmla="*/ 48 w 49"/>
                <a:gd name="T9" fmla="*/ 43 h 207"/>
                <a:gd name="T10" fmla="*/ 46 w 49"/>
                <a:gd name="T11" fmla="*/ 29 h 207"/>
                <a:gd name="T12" fmla="*/ 42 w 49"/>
                <a:gd name="T13" fmla="*/ 17 h 207"/>
                <a:gd name="T14" fmla="*/ 38 w 49"/>
                <a:gd name="T15" fmla="*/ 10 h 207"/>
                <a:gd name="T16" fmla="*/ 32 w 49"/>
                <a:gd name="T17" fmla="*/ 6 h 207"/>
                <a:gd name="T18" fmla="*/ 23 w 49"/>
                <a:gd name="T19" fmla="*/ 2 h 207"/>
                <a:gd name="T20" fmla="*/ 12 w 49"/>
                <a:gd name="T21" fmla="*/ 1 h 207"/>
                <a:gd name="T22" fmla="*/ 0 w 49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07">
                  <a:moveTo>
                    <a:pt x="49" y="207"/>
                  </a:moveTo>
                  <a:lnTo>
                    <a:pt x="48" y="199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8" y="43"/>
                  </a:lnTo>
                  <a:lnTo>
                    <a:pt x="46" y="29"/>
                  </a:lnTo>
                  <a:lnTo>
                    <a:pt x="42" y="17"/>
                  </a:lnTo>
                  <a:lnTo>
                    <a:pt x="38" y="10"/>
                  </a:lnTo>
                  <a:lnTo>
                    <a:pt x="32" y="6"/>
                  </a:lnTo>
                  <a:lnTo>
                    <a:pt x="23" y="2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0" name="Freeform 46"/>
            <p:cNvSpPr>
              <a:spLocks/>
            </p:cNvSpPr>
            <p:nvPr/>
          </p:nvSpPr>
          <p:spPr bwMode="auto">
            <a:xfrm rot="1473624">
              <a:off x="5211" y="920"/>
              <a:ext cx="19" cy="178"/>
            </a:xfrm>
            <a:custGeom>
              <a:avLst/>
              <a:gdLst>
                <a:gd name="T0" fmla="*/ 0 w 27"/>
                <a:gd name="T1" fmla="*/ 206 h 206"/>
                <a:gd name="T2" fmla="*/ 0 w 27"/>
                <a:gd name="T3" fmla="*/ 198 h 206"/>
                <a:gd name="T4" fmla="*/ 0 w 27"/>
                <a:gd name="T5" fmla="*/ 60 h 206"/>
                <a:gd name="T6" fmla="*/ 0 w 27"/>
                <a:gd name="T7" fmla="*/ 60 h 206"/>
                <a:gd name="T8" fmla="*/ 1 w 27"/>
                <a:gd name="T9" fmla="*/ 23 h 206"/>
                <a:gd name="T10" fmla="*/ 5 w 27"/>
                <a:gd name="T11" fmla="*/ 6 h 206"/>
                <a:gd name="T12" fmla="*/ 13 w 27"/>
                <a:gd name="T13" fmla="*/ 0 h 206"/>
                <a:gd name="T14" fmla="*/ 27 w 27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06">
                  <a:moveTo>
                    <a:pt x="0" y="206"/>
                  </a:moveTo>
                  <a:lnTo>
                    <a:pt x="0" y="19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23"/>
                  </a:lnTo>
                  <a:lnTo>
                    <a:pt x="5" y="6"/>
                  </a:lnTo>
                  <a:lnTo>
                    <a:pt x="13" y="0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1" name="Freeform 47"/>
            <p:cNvSpPr>
              <a:spLocks/>
            </p:cNvSpPr>
            <p:nvPr/>
          </p:nvSpPr>
          <p:spPr bwMode="auto">
            <a:xfrm rot="1473624">
              <a:off x="5214" y="920"/>
              <a:ext cx="16" cy="178"/>
            </a:xfrm>
            <a:custGeom>
              <a:avLst/>
              <a:gdLst>
                <a:gd name="T0" fmla="*/ 0 w 23"/>
                <a:gd name="T1" fmla="*/ 206 h 206"/>
                <a:gd name="T2" fmla="*/ 0 w 23"/>
                <a:gd name="T3" fmla="*/ 198 h 206"/>
                <a:gd name="T4" fmla="*/ 0 w 23"/>
                <a:gd name="T5" fmla="*/ 60 h 206"/>
                <a:gd name="T6" fmla="*/ 0 w 23"/>
                <a:gd name="T7" fmla="*/ 60 h 206"/>
                <a:gd name="T8" fmla="*/ 1 w 23"/>
                <a:gd name="T9" fmla="*/ 23 h 206"/>
                <a:gd name="T10" fmla="*/ 5 w 23"/>
                <a:gd name="T11" fmla="*/ 6 h 206"/>
                <a:gd name="T12" fmla="*/ 12 w 23"/>
                <a:gd name="T13" fmla="*/ 0 h 206"/>
                <a:gd name="T14" fmla="*/ 23 w 23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06">
                  <a:moveTo>
                    <a:pt x="0" y="206"/>
                  </a:moveTo>
                  <a:lnTo>
                    <a:pt x="0" y="19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23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2" name="Freeform 48"/>
            <p:cNvSpPr>
              <a:spLocks/>
            </p:cNvSpPr>
            <p:nvPr/>
          </p:nvSpPr>
          <p:spPr bwMode="auto">
            <a:xfrm rot="1473624">
              <a:off x="5151" y="923"/>
              <a:ext cx="154" cy="178"/>
            </a:xfrm>
            <a:custGeom>
              <a:avLst/>
              <a:gdLst>
                <a:gd name="T0" fmla="*/ 236 w 236"/>
                <a:gd name="T1" fmla="*/ 208 h 208"/>
                <a:gd name="T2" fmla="*/ 236 w 236"/>
                <a:gd name="T3" fmla="*/ 198 h 208"/>
                <a:gd name="T4" fmla="*/ 236 w 236"/>
                <a:gd name="T5" fmla="*/ 60 h 208"/>
                <a:gd name="T6" fmla="*/ 236 w 236"/>
                <a:gd name="T7" fmla="*/ 60 h 208"/>
                <a:gd name="T8" fmla="*/ 235 w 236"/>
                <a:gd name="T9" fmla="*/ 39 h 208"/>
                <a:gd name="T10" fmla="*/ 230 w 236"/>
                <a:gd name="T11" fmla="*/ 23 h 208"/>
                <a:gd name="T12" fmla="*/ 223 w 236"/>
                <a:gd name="T13" fmla="*/ 13 h 208"/>
                <a:gd name="T14" fmla="*/ 212 w 236"/>
                <a:gd name="T15" fmla="*/ 6 h 208"/>
                <a:gd name="T16" fmla="*/ 197 w 236"/>
                <a:gd name="T17" fmla="*/ 2 h 208"/>
                <a:gd name="T18" fmla="*/ 176 w 236"/>
                <a:gd name="T19" fmla="*/ 0 h 208"/>
                <a:gd name="T20" fmla="*/ 150 w 236"/>
                <a:gd name="T21" fmla="*/ 0 h 208"/>
                <a:gd name="T22" fmla="*/ 118 w 236"/>
                <a:gd name="T23" fmla="*/ 0 h 208"/>
                <a:gd name="T24" fmla="*/ 118 w 236"/>
                <a:gd name="T25" fmla="*/ 0 h 208"/>
                <a:gd name="T26" fmla="*/ 86 w 236"/>
                <a:gd name="T27" fmla="*/ 0 h 208"/>
                <a:gd name="T28" fmla="*/ 60 w 236"/>
                <a:gd name="T29" fmla="*/ 0 h 208"/>
                <a:gd name="T30" fmla="*/ 39 w 236"/>
                <a:gd name="T31" fmla="*/ 2 h 208"/>
                <a:gd name="T32" fmla="*/ 24 w 236"/>
                <a:gd name="T33" fmla="*/ 6 h 208"/>
                <a:gd name="T34" fmla="*/ 13 w 236"/>
                <a:gd name="T35" fmla="*/ 13 h 208"/>
                <a:gd name="T36" fmla="*/ 6 w 236"/>
                <a:gd name="T37" fmla="*/ 23 h 208"/>
                <a:gd name="T38" fmla="*/ 1 w 236"/>
                <a:gd name="T39" fmla="*/ 39 h 208"/>
                <a:gd name="T40" fmla="*/ 0 w 236"/>
                <a:gd name="T41" fmla="*/ 60 h 208"/>
                <a:gd name="T42" fmla="*/ 0 w 236"/>
                <a:gd name="T43" fmla="*/ 198 h 208"/>
                <a:gd name="T44" fmla="*/ 0 w 236"/>
                <a:gd name="T45" fmla="*/ 2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08">
                  <a:moveTo>
                    <a:pt x="236" y="208"/>
                  </a:moveTo>
                  <a:lnTo>
                    <a:pt x="236" y="198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5" y="39"/>
                  </a:lnTo>
                  <a:lnTo>
                    <a:pt x="230" y="23"/>
                  </a:lnTo>
                  <a:lnTo>
                    <a:pt x="223" y="13"/>
                  </a:lnTo>
                  <a:lnTo>
                    <a:pt x="212" y="6"/>
                  </a:lnTo>
                  <a:lnTo>
                    <a:pt x="197" y="2"/>
                  </a:lnTo>
                  <a:lnTo>
                    <a:pt x="176" y="0"/>
                  </a:lnTo>
                  <a:lnTo>
                    <a:pt x="15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9" y="2"/>
                  </a:lnTo>
                  <a:lnTo>
                    <a:pt x="24" y="6"/>
                  </a:lnTo>
                  <a:lnTo>
                    <a:pt x="13" y="13"/>
                  </a:lnTo>
                  <a:lnTo>
                    <a:pt x="6" y="23"/>
                  </a:lnTo>
                  <a:lnTo>
                    <a:pt x="1" y="39"/>
                  </a:lnTo>
                  <a:lnTo>
                    <a:pt x="0" y="60"/>
                  </a:lnTo>
                  <a:lnTo>
                    <a:pt x="0" y="198"/>
                  </a:lnTo>
                  <a:lnTo>
                    <a:pt x="0" y="20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3" name="Freeform 49"/>
            <p:cNvSpPr>
              <a:spLocks/>
            </p:cNvSpPr>
            <p:nvPr/>
          </p:nvSpPr>
          <p:spPr bwMode="auto">
            <a:xfrm rot="1473624">
              <a:off x="5112" y="1074"/>
              <a:ext cx="154" cy="50"/>
            </a:xfrm>
            <a:custGeom>
              <a:avLst/>
              <a:gdLst>
                <a:gd name="T0" fmla="*/ 236 w 236"/>
                <a:gd name="T1" fmla="*/ 22 h 59"/>
                <a:gd name="T2" fmla="*/ 234 w 236"/>
                <a:gd name="T3" fmla="*/ 18 h 59"/>
                <a:gd name="T4" fmla="*/ 227 w 236"/>
                <a:gd name="T5" fmla="*/ 13 h 59"/>
                <a:gd name="T6" fmla="*/ 215 w 236"/>
                <a:gd name="T7" fmla="*/ 10 h 59"/>
                <a:gd name="T8" fmla="*/ 202 w 236"/>
                <a:gd name="T9" fmla="*/ 6 h 59"/>
                <a:gd name="T10" fmla="*/ 184 w 236"/>
                <a:gd name="T11" fmla="*/ 4 h 59"/>
                <a:gd name="T12" fmla="*/ 164 w 236"/>
                <a:gd name="T13" fmla="*/ 2 h 59"/>
                <a:gd name="T14" fmla="*/ 142 w 236"/>
                <a:gd name="T15" fmla="*/ 0 h 59"/>
                <a:gd name="T16" fmla="*/ 118 w 236"/>
                <a:gd name="T17" fmla="*/ 0 h 59"/>
                <a:gd name="T18" fmla="*/ 94 w 236"/>
                <a:gd name="T19" fmla="*/ 0 h 59"/>
                <a:gd name="T20" fmla="*/ 72 w 236"/>
                <a:gd name="T21" fmla="*/ 2 h 59"/>
                <a:gd name="T22" fmla="*/ 52 w 236"/>
                <a:gd name="T23" fmla="*/ 4 h 59"/>
                <a:gd name="T24" fmla="*/ 34 w 236"/>
                <a:gd name="T25" fmla="*/ 6 h 59"/>
                <a:gd name="T26" fmla="*/ 21 w 236"/>
                <a:gd name="T27" fmla="*/ 10 h 59"/>
                <a:gd name="T28" fmla="*/ 9 w 236"/>
                <a:gd name="T29" fmla="*/ 13 h 59"/>
                <a:gd name="T30" fmla="*/ 2 w 236"/>
                <a:gd name="T31" fmla="*/ 18 h 59"/>
                <a:gd name="T32" fmla="*/ 0 w 236"/>
                <a:gd name="T33" fmla="*/ 22 h 59"/>
                <a:gd name="T34" fmla="*/ 0 w 236"/>
                <a:gd name="T35" fmla="*/ 59 h 59"/>
                <a:gd name="T36" fmla="*/ 235 w 236"/>
                <a:gd name="T37" fmla="*/ 59 h 59"/>
                <a:gd name="T38" fmla="*/ 236 w 236"/>
                <a:gd name="T3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59">
                  <a:moveTo>
                    <a:pt x="236" y="22"/>
                  </a:moveTo>
                  <a:lnTo>
                    <a:pt x="234" y="18"/>
                  </a:lnTo>
                  <a:lnTo>
                    <a:pt x="227" y="13"/>
                  </a:lnTo>
                  <a:lnTo>
                    <a:pt x="215" y="10"/>
                  </a:lnTo>
                  <a:lnTo>
                    <a:pt x="202" y="6"/>
                  </a:lnTo>
                  <a:lnTo>
                    <a:pt x="184" y="4"/>
                  </a:lnTo>
                  <a:lnTo>
                    <a:pt x="164" y="2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52" y="4"/>
                  </a:lnTo>
                  <a:lnTo>
                    <a:pt x="34" y="6"/>
                  </a:lnTo>
                  <a:lnTo>
                    <a:pt x="21" y="10"/>
                  </a:lnTo>
                  <a:lnTo>
                    <a:pt x="9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59"/>
                  </a:lnTo>
                  <a:lnTo>
                    <a:pt x="235" y="59"/>
                  </a:lnTo>
                  <a:lnTo>
                    <a:pt x="2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4" name="Freeform 50"/>
            <p:cNvSpPr>
              <a:spLocks/>
            </p:cNvSpPr>
            <p:nvPr/>
          </p:nvSpPr>
          <p:spPr bwMode="auto">
            <a:xfrm rot="1473624">
              <a:off x="5112" y="1074"/>
              <a:ext cx="154" cy="50"/>
            </a:xfrm>
            <a:custGeom>
              <a:avLst/>
              <a:gdLst>
                <a:gd name="T0" fmla="*/ 236 w 236"/>
                <a:gd name="T1" fmla="*/ 22 h 59"/>
                <a:gd name="T2" fmla="*/ 236 w 236"/>
                <a:gd name="T3" fmla="*/ 22 h 59"/>
                <a:gd name="T4" fmla="*/ 234 w 236"/>
                <a:gd name="T5" fmla="*/ 18 h 59"/>
                <a:gd name="T6" fmla="*/ 227 w 236"/>
                <a:gd name="T7" fmla="*/ 13 h 59"/>
                <a:gd name="T8" fmla="*/ 215 w 236"/>
                <a:gd name="T9" fmla="*/ 10 h 59"/>
                <a:gd name="T10" fmla="*/ 202 w 236"/>
                <a:gd name="T11" fmla="*/ 6 h 59"/>
                <a:gd name="T12" fmla="*/ 184 w 236"/>
                <a:gd name="T13" fmla="*/ 4 h 59"/>
                <a:gd name="T14" fmla="*/ 164 w 236"/>
                <a:gd name="T15" fmla="*/ 2 h 59"/>
                <a:gd name="T16" fmla="*/ 142 w 236"/>
                <a:gd name="T17" fmla="*/ 0 h 59"/>
                <a:gd name="T18" fmla="*/ 118 w 236"/>
                <a:gd name="T19" fmla="*/ 0 h 59"/>
                <a:gd name="T20" fmla="*/ 118 w 236"/>
                <a:gd name="T21" fmla="*/ 0 h 59"/>
                <a:gd name="T22" fmla="*/ 94 w 236"/>
                <a:gd name="T23" fmla="*/ 0 h 59"/>
                <a:gd name="T24" fmla="*/ 72 w 236"/>
                <a:gd name="T25" fmla="*/ 2 h 59"/>
                <a:gd name="T26" fmla="*/ 52 w 236"/>
                <a:gd name="T27" fmla="*/ 4 h 59"/>
                <a:gd name="T28" fmla="*/ 34 w 236"/>
                <a:gd name="T29" fmla="*/ 6 h 59"/>
                <a:gd name="T30" fmla="*/ 21 w 236"/>
                <a:gd name="T31" fmla="*/ 10 h 59"/>
                <a:gd name="T32" fmla="*/ 9 w 236"/>
                <a:gd name="T33" fmla="*/ 13 h 59"/>
                <a:gd name="T34" fmla="*/ 2 w 236"/>
                <a:gd name="T35" fmla="*/ 18 h 59"/>
                <a:gd name="T36" fmla="*/ 0 w 236"/>
                <a:gd name="T37" fmla="*/ 22 h 59"/>
                <a:gd name="T38" fmla="*/ 0 w 236"/>
                <a:gd name="T39" fmla="*/ 59 h 59"/>
                <a:gd name="T40" fmla="*/ 235 w 236"/>
                <a:gd name="T41" fmla="*/ 59 h 59"/>
                <a:gd name="T42" fmla="*/ 236 w 236"/>
                <a:gd name="T43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59">
                  <a:moveTo>
                    <a:pt x="236" y="22"/>
                  </a:moveTo>
                  <a:lnTo>
                    <a:pt x="236" y="22"/>
                  </a:lnTo>
                  <a:lnTo>
                    <a:pt x="234" y="18"/>
                  </a:lnTo>
                  <a:lnTo>
                    <a:pt x="227" y="13"/>
                  </a:lnTo>
                  <a:lnTo>
                    <a:pt x="215" y="10"/>
                  </a:lnTo>
                  <a:lnTo>
                    <a:pt x="202" y="6"/>
                  </a:lnTo>
                  <a:lnTo>
                    <a:pt x="184" y="4"/>
                  </a:lnTo>
                  <a:lnTo>
                    <a:pt x="164" y="2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52" y="4"/>
                  </a:lnTo>
                  <a:lnTo>
                    <a:pt x="34" y="6"/>
                  </a:lnTo>
                  <a:lnTo>
                    <a:pt x="21" y="10"/>
                  </a:lnTo>
                  <a:lnTo>
                    <a:pt x="9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59"/>
                  </a:lnTo>
                  <a:lnTo>
                    <a:pt x="235" y="59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5" name="Freeform 51"/>
            <p:cNvSpPr>
              <a:spLocks/>
            </p:cNvSpPr>
            <p:nvPr/>
          </p:nvSpPr>
          <p:spPr bwMode="auto">
            <a:xfrm rot="1473624">
              <a:off x="4989" y="1357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6" name="Freeform 52"/>
            <p:cNvSpPr>
              <a:spLocks/>
            </p:cNvSpPr>
            <p:nvPr/>
          </p:nvSpPr>
          <p:spPr bwMode="auto">
            <a:xfrm rot="1473624">
              <a:off x="5234" y="1112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4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10 h 16"/>
                <a:gd name="T14" fmla="*/ 40 w 44"/>
                <a:gd name="T15" fmla="*/ 12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7" name="Freeform 53"/>
            <p:cNvSpPr>
              <a:spLocks/>
            </p:cNvSpPr>
            <p:nvPr/>
          </p:nvSpPr>
          <p:spPr bwMode="auto">
            <a:xfrm rot="1473624">
              <a:off x="5231" y="1119"/>
              <a:ext cx="28" cy="14"/>
            </a:xfrm>
            <a:custGeom>
              <a:avLst/>
              <a:gdLst>
                <a:gd name="T0" fmla="*/ 0 w 44"/>
                <a:gd name="T1" fmla="*/ 0 h 18"/>
                <a:gd name="T2" fmla="*/ 0 w 44"/>
                <a:gd name="T3" fmla="*/ 0 h 18"/>
                <a:gd name="T4" fmla="*/ 10 w 44"/>
                <a:gd name="T5" fmla="*/ 3 h 18"/>
                <a:gd name="T6" fmla="*/ 19 w 44"/>
                <a:gd name="T7" fmla="*/ 4 h 18"/>
                <a:gd name="T8" fmla="*/ 26 w 44"/>
                <a:gd name="T9" fmla="*/ 6 h 18"/>
                <a:gd name="T10" fmla="*/ 32 w 44"/>
                <a:gd name="T11" fmla="*/ 8 h 18"/>
                <a:gd name="T12" fmla="*/ 37 w 44"/>
                <a:gd name="T13" fmla="*/ 11 h 18"/>
                <a:gd name="T14" fmla="*/ 40 w 44"/>
                <a:gd name="T15" fmla="*/ 13 h 18"/>
                <a:gd name="T16" fmla="*/ 43 w 44"/>
                <a:gd name="T17" fmla="*/ 15 h 18"/>
                <a:gd name="T18" fmla="*/ 44 w 44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8" name="Freeform 54"/>
            <p:cNvSpPr>
              <a:spLocks/>
            </p:cNvSpPr>
            <p:nvPr/>
          </p:nvSpPr>
          <p:spPr bwMode="auto">
            <a:xfrm rot="1473624">
              <a:off x="5228" y="1125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6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3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3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9" name="Freeform 55"/>
            <p:cNvSpPr>
              <a:spLocks/>
            </p:cNvSpPr>
            <p:nvPr/>
          </p:nvSpPr>
          <p:spPr bwMode="auto">
            <a:xfrm rot="1473624">
              <a:off x="5225" y="1131"/>
              <a:ext cx="28" cy="15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5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0" name="Freeform 56"/>
            <p:cNvSpPr>
              <a:spLocks/>
            </p:cNvSpPr>
            <p:nvPr/>
          </p:nvSpPr>
          <p:spPr bwMode="auto">
            <a:xfrm rot="1473624">
              <a:off x="5222" y="1139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1" name="Freeform 57"/>
            <p:cNvSpPr>
              <a:spLocks/>
            </p:cNvSpPr>
            <p:nvPr/>
          </p:nvSpPr>
          <p:spPr bwMode="auto">
            <a:xfrm rot="1473624">
              <a:off x="5219" y="1145"/>
              <a:ext cx="28" cy="16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6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3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2" name="Freeform 58"/>
            <p:cNvSpPr>
              <a:spLocks/>
            </p:cNvSpPr>
            <p:nvPr/>
          </p:nvSpPr>
          <p:spPr bwMode="auto">
            <a:xfrm rot="1473624">
              <a:off x="5210" y="1166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4 h 17"/>
                <a:gd name="T8" fmla="*/ 26 w 44"/>
                <a:gd name="T9" fmla="*/ 5 h 17"/>
                <a:gd name="T10" fmla="*/ 32 w 44"/>
                <a:gd name="T11" fmla="*/ 7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4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3" name="Freeform 59"/>
            <p:cNvSpPr>
              <a:spLocks/>
            </p:cNvSpPr>
            <p:nvPr/>
          </p:nvSpPr>
          <p:spPr bwMode="auto">
            <a:xfrm rot="1473624">
              <a:off x="5206" y="1172"/>
              <a:ext cx="28" cy="15"/>
            </a:xfrm>
            <a:custGeom>
              <a:avLst/>
              <a:gdLst>
                <a:gd name="T0" fmla="*/ 0 w 44"/>
                <a:gd name="T1" fmla="*/ 0 h 18"/>
                <a:gd name="T2" fmla="*/ 0 w 44"/>
                <a:gd name="T3" fmla="*/ 0 h 18"/>
                <a:gd name="T4" fmla="*/ 10 w 44"/>
                <a:gd name="T5" fmla="*/ 3 h 18"/>
                <a:gd name="T6" fmla="*/ 19 w 44"/>
                <a:gd name="T7" fmla="*/ 4 h 18"/>
                <a:gd name="T8" fmla="*/ 26 w 44"/>
                <a:gd name="T9" fmla="*/ 6 h 18"/>
                <a:gd name="T10" fmla="*/ 32 w 44"/>
                <a:gd name="T11" fmla="*/ 9 h 18"/>
                <a:gd name="T12" fmla="*/ 37 w 44"/>
                <a:gd name="T13" fmla="*/ 11 h 18"/>
                <a:gd name="T14" fmla="*/ 40 w 44"/>
                <a:gd name="T15" fmla="*/ 13 h 18"/>
                <a:gd name="T16" fmla="*/ 43 w 44"/>
                <a:gd name="T17" fmla="*/ 15 h 18"/>
                <a:gd name="T18" fmla="*/ 44 w 44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4" name="Freeform 60"/>
            <p:cNvSpPr>
              <a:spLocks/>
            </p:cNvSpPr>
            <p:nvPr/>
          </p:nvSpPr>
          <p:spPr bwMode="auto">
            <a:xfrm rot="1473624">
              <a:off x="5204" y="1180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5" name="Freeform 61"/>
            <p:cNvSpPr>
              <a:spLocks/>
            </p:cNvSpPr>
            <p:nvPr/>
          </p:nvSpPr>
          <p:spPr bwMode="auto">
            <a:xfrm rot="1473624">
              <a:off x="5200" y="1186"/>
              <a:ext cx="28" cy="16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6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6" name="Freeform 62"/>
            <p:cNvSpPr>
              <a:spLocks/>
            </p:cNvSpPr>
            <p:nvPr/>
          </p:nvSpPr>
          <p:spPr bwMode="auto">
            <a:xfrm rot="1473624">
              <a:off x="5197" y="1192"/>
              <a:ext cx="28" cy="16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7" name="Freeform 63"/>
            <p:cNvSpPr>
              <a:spLocks/>
            </p:cNvSpPr>
            <p:nvPr/>
          </p:nvSpPr>
          <p:spPr bwMode="auto">
            <a:xfrm rot="1473624">
              <a:off x="5194" y="1200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6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3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8" name="Freeform 64"/>
            <p:cNvSpPr>
              <a:spLocks/>
            </p:cNvSpPr>
            <p:nvPr/>
          </p:nvSpPr>
          <p:spPr bwMode="auto">
            <a:xfrm rot="1473624">
              <a:off x="5191" y="1207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4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2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9" name="Freeform 65"/>
            <p:cNvSpPr>
              <a:spLocks/>
            </p:cNvSpPr>
            <p:nvPr/>
          </p:nvSpPr>
          <p:spPr bwMode="auto">
            <a:xfrm rot="1473624">
              <a:off x="5182" y="1227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5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0" name="Freeform 66"/>
            <p:cNvSpPr>
              <a:spLocks/>
            </p:cNvSpPr>
            <p:nvPr/>
          </p:nvSpPr>
          <p:spPr bwMode="auto">
            <a:xfrm rot="1473624">
              <a:off x="5172" y="1248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4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2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1" name="Freeform 67"/>
            <p:cNvSpPr>
              <a:spLocks/>
            </p:cNvSpPr>
            <p:nvPr/>
          </p:nvSpPr>
          <p:spPr bwMode="auto">
            <a:xfrm rot="1473624">
              <a:off x="5163" y="1268"/>
              <a:ext cx="28" cy="14"/>
            </a:xfrm>
            <a:custGeom>
              <a:avLst/>
              <a:gdLst>
                <a:gd name="T0" fmla="*/ 0 w 44"/>
                <a:gd name="T1" fmla="*/ 0 h 18"/>
                <a:gd name="T2" fmla="*/ 0 w 44"/>
                <a:gd name="T3" fmla="*/ 0 h 18"/>
                <a:gd name="T4" fmla="*/ 10 w 44"/>
                <a:gd name="T5" fmla="*/ 3 h 18"/>
                <a:gd name="T6" fmla="*/ 19 w 44"/>
                <a:gd name="T7" fmla="*/ 4 h 18"/>
                <a:gd name="T8" fmla="*/ 26 w 44"/>
                <a:gd name="T9" fmla="*/ 6 h 18"/>
                <a:gd name="T10" fmla="*/ 32 w 44"/>
                <a:gd name="T11" fmla="*/ 8 h 18"/>
                <a:gd name="T12" fmla="*/ 37 w 44"/>
                <a:gd name="T13" fmla="*/ 11 h 18"/>
                <a:gd name="T14" fmla="*/ 40 w 44"/>
                <a:gd name="T15" fmla="*/ 13 h 18"/>
                <a:gd name="T16" fmla="*/ 43 w 44"/>
                <a:gd name="T17" fmla="*/ 15 h 18"/>
                <a:gd name="T18" fmla="*/ 44 w 44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2" name="Freeform 68"/>
            <p:cNvSpPr>
              <a:spLocks/>
            </p:cNvSpPr>
            <p:nvPr/>
          </p:nvSpPr>
          <p:spPr bwMode="auto">
            <a:xfrm rot="1473624">
              <a:off x="5154" y="1289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3" name="Freeform 69"/>
            <p:cNvSpPr>
              <a:spLocks/>
            </p:cNvSpPr>
            <p:nvPr/>
          </p:nvSpPr>
          <p:spPr bwMode="auto">
            <a:xfrm rot="1473624">
              <a:off x="5145" y="1309"/>
              <a:ext cx="28" cy="14"/>
            </a:xfrm>
            <a:custGeom>
              <a:avLst/>
              <a:gdLst>
                <a:gd name="T0" fmla="*/ 0 w 44"/>
                <a:gd name="T1" fmla="*/ 0 h 18"/>
                <a:gd name="T2" fmla="*/ 0 w 44"/>
                <a:gd name="T3" fmla="*/ 0 h 18"/>
                <a:gd name="T4" fmla="*/ 10 w 44"/>
                <a:gd name="T5" fmla="*/ 3 h 18"/>
                <a:gd name="T6" fmla="*/ 19 w 44"/>
                <a:gd name="T7" fmla="*/ 4 h 18"/>
                <a:gd name="T8" fmla="*/ 26 w 44"/>
                <a:gd name="T9" fmla="*/ 6 h 18"/>
                <a:gd name="T10" fmla="*/ 32 w 44"/>
                <a:gd name="T11" fmla="*/ 8 h 18"/>
                <a:gd name="T12" fmla="*/ 37 w 44"/>
                <a:gd name="T13" fmla="*/ 11 h 18"/>
                <a:gd name="T14" fmla="*/ 40 w 44"/>
                <a:gd name="T15" fmla="*/ 13 h 18"/>
                <a:gd name="T16" fmla="*/ 43 w 44"/>
                <a:gd name="T17" fmla="*/ 15 h 18"/>
                <a:gd name="T18" fmla="*/ 44 w 44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4" name="Freeform 70"/>
            <p:cNvSpPr>
              <a:spLocks/>
            </p:cNvSpPr>
            <p:nvPr/>
          </p:nvSpPr>
          <p:spPr bwMode="auto">
            <a:xfrm rot="1473624">
              <a:off x="5142" y="1315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4 h 17"/>
                <a:gd name="T8" fmla="*/ 26 w 44"/>
                <a:gd name="T9" fmla="*/ 5 h 17"/>
                <a:gd name="T10" fmla="*/ 32 w 44"/>
                <a:gd name="T11" fmla="*/ 7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4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5" name="Freeform 71"/>
            <p:cNvSpPr>
              <a:spLocks/>
            </p:cNvSpPr>
            <p:nvPr/>
          </p:nvSpPr>
          <p:spPr bwMode="auto">
            <a:xfrm rot="1473624">
              <a:off x="5138" y="1321"/>
              <a:ext cx="28" cy="16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5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6" name="Freeform 72"/>
            <p:cNvSpPr>
              <a:spLocks/>
            </p:cNvSpPr>
            <p:nvPr/>
          </p:nvSpPr>
          <p:spPr bwMode="auto">
            <a:xfrm rot="1473624">
              <a:off x="5135" y="1330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7" name="Freeform 73"/>
            <p:cNvSpPr>
              <a:spLocks/>
            </p:cNvSpPr>
            <p:nvPr/>
          </p:nvSpPr>
          <p:spPr bwMode="auto">
            <a:xfrm rot="1473624">
              <a:off x="5132" y="1336"/>
              <a:ext cx="28" cy="15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6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8" name="Freeform 74"/>
            <p:cNvSpPr>
              <a:spLocks/>
            </p:cNvSpPr>
            <p:nvPr/>
          </p:nvSpPr>
          <p:spPr bwMode="auto">
            <a:xfrm rot="1473624">
              <a:off x="5129" y="1343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5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2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9" name="Freeform 75"/>
            <p:cNvSpPr>
              <a:spLocks/>
            </p:cNvSpPr>
            <p:nvPr/>
          </p:nvSpPr>
          <p:spPr bwMode="auto">
            <a:xfrm rot="1473624">
              <a:off x="5126" y="1350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4 h 17"/>
                <a:gd name="T8" fmla="*/ 26 w 44"/>
                <a:gd name="T9" fmla="*/ 6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3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0" name="Freeform 76"/>
            <p:cNvSpPr>
              <a:spLocks/>
            </p:cNvSpPr>
            <p:nvPr/>
          </p:nvSpPr>
          <p:spPr bwMode="auto">
            <a:xfrm rot="1473624">
              <a:off x="5116" y="1371"/>
              <a:ext cx="28" cy="14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3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3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1" name="Freeform 77"/>
            <p:cNvSpPr>
              <a:spLocks/>
            </p:cNvSpPr>
            <p:nvPr/>
          </p:nvSpPr>
          <p:spPr bwMode="auto">
            <a:xfrm rot="1473624">
              <a:off x="5113" y="1377"/>
              <a:ext cx="28" cy="14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0 h 17"/>
                <a:gd name="T4" fmla="*/ 10 w 44"/>
                <a:gd name="T5" fmla="*/ 2 h 17"/>
                <a:gd name="T6" fmla="*/ 19 w 44"/>
                <a:gd name="T7" fmla="*/ 3 h 17"/>
                <a:gd name="T8" fmla="*/ 26 w 44"/>
                <a:gd name="T9" fmla="*/ 5 h 17"/>
                <a:gd name="T10" fmla="*/ 32 w 44"/>
                <a:gd name="T11" fmla="*/ 8 h 17"/>
                <a:gd name="T12" fmla="*/ 37 w 44"/>
                <a:gd name="T13" fmla="*/ 10 h 17"/>
                <a:gd name="T14" fmla="*/ 40 w 44"/>
                <a:gd name="T15" fmla="*/ 12 h 17"/>
                <a:gd name="T16" fmla="*/ 43 w 44"/>
                <a:gd name="T17" fmla="*/ 15 h 17"/>
                <a:gd name="T18" fmla="*/ 44 w 44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4" y="17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2" name="Freeform 78"/>
            <p:cNvSpPr>
              <a:spLocks/>
            </p:cNvSpPr>
            <p:nvPr/>
          </p:nvSpPr>
          <p:spPr bwMode="auto">
            <a:xfrm rot="1473624">
              <a:off x="5119" y="1063"/>
              <a:ext cx="63" cy="19"/>
            </a:xfrm>
            <a:custGeom>
              <a:avLst/>
              <a:gdLst>
                <a:gd name="T0" fmla="*/ 0 w 96"/>
                <a:gd name="T1" fmla="*/ 20 h 20"/>
                <a:gd name="T2" fmla="*/ 0 w 96"/>
                <a:gd name="T3" fmla="*/ 20 h 20"/>
                <a:gd name="T4" fmla="*/ 2 w 96"/>
                <a:gd name="T5" fmla="*/ 17 h 20"/>
                <a:gd name="T6" fmla="*/ 7 w 96"/>
                <a:gd name="T7" fmla="*/ 14 h 20"/>
                <a:gd name="T8" fmla="*/ 16 w 96"/>
                <a:gd name="T9" fmla="*/ 10 h 20"/>
                <a:gd name="T10" fmla="*/ 28 w 96"/>
                <a:gd name="T11" fmla="*/ 7 h 20"/>
                <a:gd name="T12" fmla="*/ 41 w 96"/>
                <a:gd name="T13" fmla="*/ 4 h 20"/>
                <a:gd name="T14" fmla="*/ 59 w 96"/>
                <a:gd name="T15" fmla="*/ 2 h 20"/>
                <a:gd name="T16" fmla="*/ 77 w 96"/>
                <a:gd name="T17" fmla="*/ 1 h 20"/>
                <a:gd name="T18" fmla="*/ 96 w 9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0">
                  <a:moveTo>
                    <a:pt x="0" y="20"/>
                  </a:moveTo>
                  <a:lnTo>
                    <a:pt x="0" y="20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4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3" name="Freeform 79"/>
            <p:cNvSpPr>
              <a:spLocks/>
            </p:cNvSpPr>
            <p:nvPr/>
          </p:nvSpPr>
          <p:spPr bwMode="auto">
            <a:xfrm rot="1473624">
              <a:off x="5116" y="1069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1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1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4" name="Freeform 80"/>
            <p:cNvSpPr>
              <a:spLocks/>
            </p:cNvSpPr>
            <p:nvPr/>
          </p:nvSpPr>
          <p:spPr bwMode="auto">
            <a:xfrm rot="1473624">
              <a:off x="5113" y="1076"/>
              <a:ext cx="63" cy="18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0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5" name="Freeform 81"/>
            <p:cNvSpPr>
              <a:spLocks/>
            </p:cNvSpPr>
            <p:nvPr/>
          </p:nvSpPr>
          <p:spPr bwMode="auto">
            <a:xfrm rot="1473624">
              <a:off x="5110" y="1083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6" name="Freeform 82"/>
            <p:cNvSpPr>
              <a:spLocks/>
            </p:cNvSpPr>
            <p:nvPr/>
          </p:nvSpPr>
          <p:spPr bwMode="auto">
            <a:xfrm rot="1473624">
              <a:off x="5106" y="1091"/>
              <a:ext cx="63" cy="17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7" name="Freeform 83"/>
            <p:cNvSpPr>
              <a:spLocks/>
            </p:cNvSpPr>
            <p:nvPr/>
          </p:nvSpPr>
          <p:spPr bwMode="auto">
            <a:xfrm rot="1473624">
              <a:off x="5103" y="1097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9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8" name="Freeform 84"/>
            <p:cNvSpPr>
              <a:spLocks/>
            </p:cNvSpPr>
            <p:nvPr/>
          </p:nvSpPr>
          <p:spPr bwMode="auto">
            <a:xfrm rot="1473624">
              <a:off x="5094" y="1117"/>
              <a:ext cx="63" cy="18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0 h 21"/>
                <a:gd name="T10" fmla="*/ 28 w 96"/>
                <a:gd name="T11" fmla="*/ 7 h 21"/>
                <a:gd name="T12" fmla="*/ 41 w 96"/>
                <a:gd name="T13" fmla="*/ 4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4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9" name="Freeform 85"/>
            <p:cNvSpPr>
              <a:spLocks/>
            </p:cNvSpPr>
            <p:nvPr/>
          </p:nvSpPr>
          <p:spPr bwMode="auto">
            <a:xfrm rot="1473624">
              <a:off x="5091" y="1123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1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1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0" name="Freeform 86"/>
            <p:cNvSpPr>
              <a:spLocks/>
            </p:cNvSpPr>
            <p:nvPr/>
          </p:nvSpPr>
          <p:spPr bwMode="auto">
            <a:xfrm rot="1473624">
              <a:off x="5088" y="1132"/>
              <a:ext cx="63" cy="17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0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1" name="Freeform 87"/>
            <p:cNvSpPr>
              <a:spLocks/>
            </p:cNvSpPr>
            <p:nvPr/>
          </p:nvSpPr>
          <p:spPr bwMode="auto">
            <a:xfrm rot="1473624">
              <a:off x="5084" y="1138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9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2" name="Freeform 88"/>
            <p:cNvSpPr>
              <a:spLocks/>
            </p:cNvSpPr>
            <p:nvPr/>
          </p:nvSpPr>
          <p:spPr bwMode="auto">
            <a:xfrm rot="1473624">
              <a:off x="5081" y="1144"/>
              <a:ext cx="63" cy="19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2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2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3" name="Freeform 89"/>
            <p:cNvSpPr>
              <a:spLocks/>
            </p:cNvSpPr>
            <p:nvPr/>
          </p:nvSpPr>
          <p:spPr bwMode="auto">
            <a:xfrm rot="1473624">
              <a:off x="5079" y="1151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9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2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2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4" name="Freeform 90"/>
            <p:cNvSpPr>
              <a:spLocks/>
            </p:cNvSpPr>
            <p:nvPr/>
          </p:nvSpPr>
          <p:spPr bwMode="auto">
            <a:xfrm rot="1473624">
              <a:off x="5076" y="1158"/>
              <a:ext cx="63" cy="18"/>
            </a:xfrm>
            <a:custGeom>
              <a:avLst/>
              <a:gdLst>
                <a:gd name="T0" fmla="*/ 0 w 96"/>
                <a:gd name="T1" fmla="*/ 20 h 20"/>
                <a:gd name="T2" fmla="*/ 0 w 96"/>
                <a:gd name="T3" fmla="*/ 20 h 20"/>
                <a:gd name="T4" fmla="*/ 2 w 96"/>
                <a:gd name="T5" fmla="*/ 17 h 20"/>
                <a:gd name="T6" fmla="*/ 7 w 96"/>
                <a:gd name="T7" fmla="*/ 13 h 20"/>
                <a:gd name="T8" fmla="*/ 16 w 96"/>
                <a:gd name="T9" fmla="*/ 10 h 20"/>
                <a:gd name="T10" fmla="*/ 28 w 96"/>
                <a:gd name="T11" fmla="*/ 7 h 20"/>
                <a:gd name="T12" fmla="*/ 41 w 96"/>
                <a:gd name="T13" fmla="*/ 4 h 20"/>
                <a:gd name="T14" fmla="*/ 59 w 96"/>
                <a:gd name="T15" fmla="*/ 2 h 20"/>
                <a:gd name="T16" fmla="*/ 77 w 96"/>
                <a:gd name="T17" fmla="*/ 1 h 20"/>
                <a:gd name="T18" fmla="*/ 96 w 9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0">
                  <a:moveTo>
                    <a:pt x="0" y="20"/>
                  </a:moveTo>
                  <a:lnTo>
                    <a:pt x="0" y="20"/>
                  </a:lnTo>
                  <a:lnTo>
                    <a:pt x="2" y="17"/>
                  </a:lnTo>
                  <a:lnTo>
                    <a:pt x="7" y="13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4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5" name="Freeform 91"/>
            <p:cNvSpPr>
              <a:spLocks/>
            </p:cNvSpPr>
            <p:nvPr/>
          </p:nvSpPr>
          <p:spPr bwMode="auto">
            <a:xfrm rot="1473624">
              <a:off x="5067" y="1177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6" name="Freeform 92"/>
            <p:cNvSpPr>
              <a:spLocks/>
            </p:cNvSpPr>
            <p:nvPr/>
          </p:nvSpPr>
          <p:spPr bwMode="auto">
            <a:xfrm rot="1473624">
              <a:off x="5057" y="1199"/>
              <a:ext cx="63" cy="18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2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2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7" name="Freeform 93"/>
            <p:cNvSpPr>
              <a:spLocks/>
            </p:cNvSpPr>
            <p:nvPr/>
          </p:nvSpPr>
          <p:spPr bwMode="auto">
            <a:xfrm rot="1473624">
              <a:off x="5048" y="1218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1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1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8" name="Freeform 94"/>
            <p:cNvSpPr>
              <a:spLocks/>
            </p:cNvSpPr>
            <p:nvPr/>
          </p:nvSpPr>
          <p:spPr bwMode="auto">
            <a:xfrm rot="1473624">
              <a:off x="5038" y="1240"/>
              <a:ext cx="63" cy="18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9" name="Freeform 95"/>
            <p:cNvSpPr>
              <a:spLocks/>
            </p:cNvSpPr>
            <p:nvPr/>
          </p:nvSpPr>
          <p:spPr bwMode="auto">
            <a:xfrm rot="1473624">
              <a:off x="5029" y="1259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1 h 22"/>
                <a:gd name="T10" fmla="*/ 28 w 96"/>
                <a:gd name="T11" fmla="*/ 8 h 22"/>
                <a:gd name="T12" fmla="*/ 41 w 96"/>
                <a:gd name="T13" fmla="*/ 5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1"/>
                  </a:lnTo>
                  <a:lnTo>
                    <a:pt x="28" y="8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0" name="Freeform 96"/>
            <p:cNvSpPr>
              <a:spLocks/>
            </p:cNvSpPr>
            <p:nvPr/>
          </p:nvSpPr>
          <p:spPr bwMode="auto">
            <a:xfrm rot="1473624">
              <a:off x="5026" y="1267"/>
              <a:ext cx="63" cy="17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0 h 21"/>
                <a:gd name="T10" fmla="*/ 28 w 96"/>
                <a:gd name="T11" fmla="*/ 7 h 21"/>
                <a:gd name="T12" fmla="*/ 41 w 96"/>
                <a:gd name="T13" fmla="*/ 4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4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1" name="Freeform 97"/>
            <p:cNvSpPr>
              <a:spLocks/>
            </p:cNvSpPr>
            <p:nvPr/>
          </p:nvSpPr>
          <p:spPr bwMode="auto">
            <a:xfrm rot="1473624">
              <a:off x="5022" y="1274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1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3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1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2" name="Freeform 98"/>
            <p:cNvSpPr>
              <a:spLocks/>
            </p:cNvSpPr>
            <p:nvPr/>
          </p:nvSpPr>
          <p:spPr bwMode="auto">
            <a:xfrm rot="1473624">
              <a:off x="5020" y="1281"/>
              <a:ext cx="63" cy="18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3" name="Freeform 99"/>
            <p:cNvSpPr>
              <a:spLocks/>
            </p:cNvSpPr>
            <p:nvPr/>
          </p:nvSpPr>
          <p:spPr bwMode="auto">
            <a:xfrm rot="1473624">
              <a:off x="5016" y="1287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9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4" name="Freeform 100"/>
            <p:cNvSpPr>
              <a:spLocks/>
            </p:cNvSpPr>
            <p:nvPr/>
          </p:nvSpPr>
          <p:spPr bwMode="auto">
            <a:xfrm rot="1473624">
              <a:off x="5013" y="1294"/>
              <a:ext cx="63" cy="19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2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2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5" name="Freeform 101"/>
            <p:cNvSpPr>
              <a:spLocks/>
            </p:cNvSpPr>
            <p:nvPr/>
          </p:nvSpPr>
          <p:spPr bwMode="auto">
            <a:xfrm rot="1473624">
              <a:off x="5010" y="1300"/>
              <a:ext cx="63" cy="19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9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9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2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9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2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6" name="Freeform 102"/>
            <p:cNvSpPr>
              <a:spLocks/>
            </p:cNvSpPr>
            <p:nvPr/>
          </p:nvSpPr>
          <p:spPr bwMode="auto">
            <a:xfrm rot="1473624">
              <a:off x="5001" y="1321"/>
              <a:ext cx="63" cy="19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7 h 21"/>
                <a:gd name="T6" fmla="*/ 7 w 96"/>
                <a:gd name="T7" fmla="*/ 14 h 21"/>
                <a:gd name="T8" fmla="*/ 16 w 96"/>
                <a:gd name="T9" fmla="*/ 10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2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16" y="10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2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7" name="Freeform 103"/>
            <p:cNvSpPr>
              <a:spLocks/>
            </p:cNvSpPr>
            <p:nvPr/>
          </p:nvSpPr>
          <p:spPr bwMode="auto">
            <a:xfrm rot="1473624">
              <a:off x="4998" y="1328"/>
              <a:ext cx="63" cy="18"/>
            </a:xfrm>
            <a:custGeom>
              <a:avLst/>
              <a:gdLst>
                <a:gd name="T0" fmla="*/ 0 w 96"/>
                <a:gd name="T1" fmla="*/ 22 h 22"/>
                <a:gd name="T2" fmla="*/ 0 w 96"/>
                <a:gd name="T3" fmla="*/ 22 h 22"/>
                <a:gd name="T4" fmla="*/ 2 w 96"/>
                <a:gd name="T5" fmla="*/ 18 h 22"/>
                <a:gd name="T6" fmla="*/ 7 w 96"/>
                <a:gd name="T7" fmla="*/ 15 h 22"/>
                <a:gd name="T8" fmla="*/ 16 w 96"/>
                <a:gd name="T9" fmla="*/ 12 h 22"/>
                <a:gd name="T10" fmla="*/ 28 w 96"/>
                <a:gd name="T11" fmla="*/ 8 h 22"/>
                <a:gd name="T12" fmla="*/ 41 w 96"/>
                <a:gd name="T13" fmla="*/ 6 h 22"/>
                <a:gd name="T14" fmla="*/ 59 w 96"/>
                <a:gd name="T15" fmla="*/ 4 h 22"/>
                <a:gd name="T16" fmla="*/ 77 w 96"/>
                <a:gd name="T17" fmla="*/ 1 h 22"/>
                <a:gd name="T18" fmla="*/ 96 w 96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41" y="6"/>
                  </a:lnTo>
                  <a:lnTo>
                    <a:pt x="59" y="4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8" name="Freeform 104"/>
            <p:cNvSpPr>
              <a:spLocks/>
            </p:cNvSpPr>
            <p:nvPr/>
          </p:nvSpPr>
          <p:spPr bwMode="auto">
            <a:xfrm rot="1473624">
              <a:off x="4995" y="1334"/>
              <a:ext cx="63" cy="19"/>
            </a:xfrm>
            <a:custGeom>
              <a:avLst/>
              <a:gdLst>
                <a:gd name="T0" fmla="*/ 0 w 96"/>
                <a:gd name="T1" fmla="*/ 21 h 21"/>
                <a:gd name="T2" fmla="*/ 0 w 96"/>
                <a:gd name="T3" fmla="*/ 21 h 21"/>
                <a:gd name="T4" fmla="*/ 2 w 96"/>
                <a:gd name="T5" fmla="*/ 18 h 21"/>
                <a:gd name="T6" fmla="*/ 7 w 96"/>
                <a:gd name="T7" fmla="*/ 14 h 21"/>
                <a:gd name="T8" fmla="*/ 16 w 96"/>
                <a:gd name="T9" fmla="*/ 11 h 21"/>
                <a:gd name="T10" fmla="*/ 28 w 96"/>
                <a:gd name="T11" fmla="*/ 7 h 21"/>
                <a:gd name="T12" fmla="*/ 41 w 96"/>
                <a:gd name="T13" fmla="*/ 5 h 21"/>
                <a:gd name="T14" fmla="*/ 59 w 96"/>
                <a:gd name="T15" fmla="*/ 3 h 21"/>
                <a:gd name="T16" fmla="*/ 77 w 96"/>
                <a:gd name="T17" fmla="*/ 1 h 21"/>
                <a:gd name="T18" fmla="*/ 96 w 9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1">
                  <a:moveTo>
                    <a:pt x="0" y="21"/>
                  </a:moveTo>
                  <a:lnTo>
                    <a:pt x="0" y="21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6" y="11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9" y="3"/>
                  </a:lnTo>
                  <a:lnTo>
                    <a:pt x="77" y="1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9" name="Freeform 105"/>
            <p:cNvSpPr>
              <a:spLocks/>
            </p:cNvSpPr>
            <p:nvPr/>
          </p:nvSpPr>
          <p:spPr bwMode="auto">
            <a:xfrm rot="1473624">
              <a:off x="5179" y="1089"/>
              <a:ext cx="63" cy="5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0 h 4"/>
                <a:gd name="T20" fmla="*/ 62 w 96"/>
                <a:gd name="T21" fmla="*/ 1 h 4"/>
                <a:gd name="T22" fmla="*/ 71 w 96"/>
                <a:gd name="T23" fmla="*/ 1 h 4"/>
                <a:gd name="T24" fmla="*/ 80 w 96"/>
                <a:gd name="T25" fmla="*/ 2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0" name="Freeform 106"/>
            <p:cNvSpPr>
              <a:spLocks/>
            </p:cNvSpPr>
            <p:nvPr/>
          </p:nvSpPr>
          <p:spPr bwMode="auto">
            <a:xfrm rot="1473624">
              <a:off x="5176" y="1096"/>
              <a:ext cx="63" cy="5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1 h 4"/>
                <a:gd name="T20" fmla="*/ 62 w 96"/>
                <a:gd name="T21" fmla="*/ 1 h 4"/>
                <a:gd name="T22" fmla="*/ 71 w 96"/>
                <a:gd name="T23" fmla="*/ 2 h 4"/>
                <a:gd name="T24" fmla="*/ 80 w 96"/>
                <a:gd name="T25" fmla="*/ 3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1" name="Freeform 107"/>
            <p:cNvSpPr>
              <a:spLocks/>
            </p:cNvSpPr>
            <p:nvPr/>
          </p:nvSpPr>
          <p:spPr bwMode="auto">
            <a:xfrm rot="1473624">
              <a:off x="5173" y="1103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29 w 96"/>
                <a:gd name="T15" fmla="*/ 0 h 5"/>
                <a:gd name="T16" fmla="*/ 38 w 96"/>
                <a:gd name="T17" fmla="*/ 0 h 5"/>
                <a:gd name="T18" fmla="*/ 47 w 96"/>
                <a:gd name="T19" fmla="*/ 0 h 5"/>
                <a:gd name="T20" fmla="*/ 57 w 96"/>
                <a:gd name="T21" fmla="*/ 1 h 5"/>
                <a:gd name="T22" fmla="*/ 68 w 96"/>
                <a:gd name="T23" fmla="*/ 1 h 5"/>
                <a:gd name="T24" fmla="*/ 78 w 96"/>
                <a:gd name="T25" fmla="*/ 2 h 5"/>
                <a:gd name="T26" fmla="*/ 88 w 96"/>
                <a:gd name="T27" fmla="*/ 3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78" y="2"/>
                  </a:lnTo>
                  <a:lnTo>
                    <a:pt x="88" y="3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2" name="Freeform 108"/>
            <p:cNvSpPr>
              <a:spLocks/>
            </p:cNvSpPr>
            <p:nvPr/>
          </p:nvSpPr>
          <p:spPr bwMode="auto">
            <a:xfrm rot="1473624">
              <a:off x="5170" y="1109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3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3" name="Freeform 109"/>
            <p:cNvSpPr>
              <a:spLocks/>
            </p:cNvSpPr>
            <p:nvPr/>
          </p:nvSpPr>
          <p:spPr bwMode="auto">
            <a:xfrm rot="1473624">
              <a:off x="5167" y="1118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4" name="Freeform 110"/>
            <p:cNvSpPr>
              <a:spLocks/>
            </p:cNvSpPr>
            <p:nvPr/>
          </p:nvSpPr>
          <p:spPr bwMode="auto">
            <a:xfrm rot="1473624">
              <a:off x="5164" y="1124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3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5" name="Freeform 111"/>
            <p:cNvSpPr>
              <a:spLocks/>
            </p:cNvSpPr>
            <p:nvPr/>
          </p:nvSpPr>
          <p:spPr bwMode="auto">
            <a:xfrm rot="1473624">
              <a:off x="5155" y="1144"/>
              <a:ext cx="63" cy="4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0 h 4"/>
                <a:gd name="T20" fmla="*/ 62 w 96"/>
                <a:gd name="T21" fmla="*/ 1 h 4"/>
                <a:gd name="T22" fmla="*/ 71 w 96"/>
                <a:gd name="T23" fmla="*/ 1 h 4"/>
                <a:gd name="T24" fmla="*/ 80 w 96"/>
                <a:gd name="T25" fmla="*/ 2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E5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6" name="Freeform 112"/>
            <p:cNvSpPr>
              <a:spLocks/>
            </p:cNvSpPr>
            <p:nvPr/>
          </p:nvSpPr>
          <p:spPr bwMode="auto">
            <a:xfrm rot="1473624">
              <a:off x="5152" y="1150"/>
              <a:ext cx="63" cy="4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1 h 4"/>
                <a:gd name="T20" fmla="*/ 62 w 96"/>
                <a:gd name="T21" fmla="*/ 1 h 4"/>
                <a:gd name="T22" fmla="*/ 71 w 96"/>
                <a:gd name="T23" fmla="*/ 2 h 4"/>
                <a:gd name="T24" fmla="*/ 80 w 96"/>
                <a:gd name="T25" fmla="*/ 3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7" name="Freeform 113"/>
            <p:cNvSpPr>
              <a:spLocks/>
            </p:cNvSpPr>
            <p:nvPr/>
          </p:nvSpPr>
          <p:spPr bwMode="auto">
            <a:xfrm rot="1473624">
              <a:off x="5148" y="1159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2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8" name="Freeform 114"/>
            <p:cNvSpPr>
              <a:spLocks/>
            </p:cNvSpPr>
            <p:nvPr/>
          </p:nvSpPr>
          <p:spPr bwMode="auto">
            <a:xfrm rot="1473624">
              <a:off x="5145" y="1165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2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9" name="Freeform 115"/>
            <p:cNvSpPr>
              <a:spLocks/>
            </p:cNvSpPr>
            <p:nvPr/>
          </p:nvSpPr>
          <p:spPr bwMode="auto">
            <a:xfrm rot="1473624">
              <a:off x="5142" y="1171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2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0" name="Freeform 116"/>
            <p:cNvSpPr>
              <a:spLocks/>
            </p:cNvSpPr>
            <p:nvPr/>
          </p:nvSpPr>
          <p:spPr bwMode="auto">
            <a:xfrm rot="1473624">
              <a:off x="5139" y="1178"/>
              <a:ext cx="63" cy="5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2 h 5"/>
                <a:gd name="T20" fmla="*/ 62 w 96"/>
                <a:gd name="T21" fmla="*/ 2 h 5"/>
                <a:gd name="T22" fmla="*/ 71 w 96"/>
                <a:gd name="T23" fmla="*/ 3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1" name="Freeform 117"/>
            <p:cNvSpPr>
              <a:spLocks/>
            </p:cNvSpPr>
            <p:nvPr/>
          </p:nvSpPr>
          <p:spPr bwMode="auto">
            <a:xfrm rot="1473624">
              <a:off x="5136" y="1185"/>
              <a:ext cx="63" cy="4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0 h 4"/>
                <a:gd name="T20" fmla="*/ 62 w 96"/>
                <a:gd name="T21" fmla="*/ 1 h 4"/>
                <a:gd name="T22" fmla="*/ 71 w 96"/>
                <a:gd name="T23" fmla="*/ 1 h 4"/>
                <a:gd name="T24" fmla="*/ 80 w 96"/>
                <a:gd name="T25" fmla="*/ 2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2" name="Freeform 118"/>
            <p:cNvSpPr>
              <a:spLocks/>
            </p:cNvSpPr>
            <p:nvPr/>
          </p:nvSpPr>
          <p:spPr bwMode="auto">
            <a:xfrm rot="1473624">
              <a:off x="5127" y="1204"/>
              <a:ext cx="63" cy="5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3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3" name="Freeform 119"/>
            <p:cNvSpPr>
              <a:spLocks/>
            </p:cNvSpPr>
            <p:nvPr/>
          </p:nvSpPr>
          <p:spPr bwMode="auto">
            <a:xfrm rot="1473624">
              <a:off x="5117" y="1226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2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4" name="Freeform 120"/>
            <p:cNvSpPr>
              <a:spLocks/>
            </p:cNvSpPr>
            <p:nvPr/>
          </p:nvSpPr>
          <p:spPr bwMode="auto">
            <a:xfrm rot="1473624">
              <a:off x="5108" y="1245"/>
              <a:ext cx="63" cy="5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1 h 4"/>
                <a:gd name="T20" fmla="*/ 62 w 96"/>
                <a:gd name="T21" fmla="*/ 1 h 4"/>
                <a:gd name="T22" fmla="*/ 71 w 96"/>
                <a:gd name="T23" fmla="*/ 2 h 4"/>
                <a:gd name="T24" fmla="*/ 80 w 96"/>
                <a:gd name="T25" fmla="*/ 3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5" name="Freeform 121"/>
            <p:cNvSpPr>
              <a:spLocks/>
            </p:cNvSpPr>
            <p:nvPr/>
          </p:nvSpPr>
          <p:spPr bwMode="auto">
            <a:xfrm rot="1473624">
              <a:off x="5098" y="1267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6" name="Freeform 122"/>
            <p:cNvSpPr>
              <a:spLocks/>
            </p:cNvSpPr>
            <p:nvPr/>
          </p:nvSpPr>
          <p:spPr bwMode="auto">
            <a:xfrm rot="1473624">
              <a:off x="5089" y="1286"/>
              <a:ext cx="63" cy="5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1 h 4"/>
                <a:gd name="T20" fmla="*/ 62 w 96"/>
                <a:gd name="T21" fmla="*/ 1 h 4"/>
                <a:gd name="T22" fmla="*/ 71 w 96"/>
                <a:gd name="T23" fmla="*/ 2 h 4"/>
                <a:gd name="T24" fmla="*/ 80 w 96"/>
                <a:gd name="T25" fmla="*/ 3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7" name="Freeform 123"/>
            <p:cNvSpPr>
              <a:spLocks/>
            </p:cNvSpPr>
            <p:nvPr/>
          </p:nvSpPr>
          <p:spPr bwMode="auto">
            <a:xfrm rot="1473624">
              <a:off x="5086" y="1294"/>
              <a:ext cx="63" cy="3"/>
            </a:xfrm>
            <a:custGeom>
              <a:avLst/>
              <a:gdLst>
                <a:gd name="T0" fmla="*/ 0 w 96"/>
                <a:gd name="T1" fmla="*/ 0 h 4"/>
                <a:gd name="T2" fmla="*/ 0 w 96"/>
                <a:gd name="T3" fmla="*/ 0 h 4"/>
                <a:gd name="T4" fmla="*/ 6 w 96"/>
                <a:gd name="T5" fmla="*/ 0 h 4"/>
                <a:gd name="T6" fmla="*/ 12 w 96"/>
                <a:gd name="T7" fmla="*/ 0 h 4"/>
                <a:gd name="T8" fmla="*/ 16 w 96"/>
                <a:gd name="T9" fmla="*/ 0 h 4"/>
                <a:gd name="T10" fmla="*/ 22 w 96"/>
                <a:gd name="T11" fmla="*/ 0 h 4"/>
                <a:gd name="T12" fmla="*/ 22 w 96"/>
                <a:gd name="T13" fmla="*/ 0 h 4"/>
                <a:gd name="T14" fmla="*/ 32 w 96"/>
                <a:gd name="T15" fmla="*/ 0 h 4"/>
                <a:gd name="T16" fmla="*/ 43 w 96"/>
                <a:gd name="T17" fmla="*/ 0 h 4"/>
                <a:gd name="T18" fmla="*/ 52 w 96"/>
                <a:gd name="T19" fmla="*/ 0 h 4"/>
                <a:gd name="T20" fmla="*/ 62 w 96"/>
                <a:gd name="T21" fmla="*/ 1 h 4"/>
                <a:gd name="T22" fmla="*/ 71 w 96"/>
                <a:gd name="T23" fmla="*/ 1 h 4"/>
                <a:gd name="T24" fmla="*/ 80 w 96"/>
                <a:gd name="T25" fmla="*/ 2 h 4"/>
                <a:gd name="T26" fmla="*/ 88 w 96"/>
                <a:gd name="T27" fmla="*/ 3 h 4"/>
                <a:gd name="T28" fmla="*/ 96 w 9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96" y="4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8" name="Freeform 124"/>
            <p:cNvSpPr>
              <a:spLocks/>
            </p:cNvSpPr>
            <p:nvPr/>
          </p:nvSpPr>
          <p:spPr bwMode="auto">
            <a:xfrm rot="1473624">
              <a:off x="5083" y="1300"/>
              <a:ext cx="63" cy="3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3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3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9" name="Freeform 125"/>
            <p:cNvSpPr>
              <a:spLocks/>
            </p:cNvSpPr>
            <p:nvPr/>
          </p:nvSpPr>
          <p:spPr bwMode="auto">
            <a:xfrm rot="1473624">
              <a:off x="5080" y="1308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2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0" name="Freeform 126"/>
            <p:cNvSpPr>
              <a:spLocks/>
            </p:cNvSpPr>
            <p:nvPr/>
          </p:nvSpPr>
          <p:spPr bwMode="auto">
            <a:xfrm rot="1473624">
              <a:off x="5077" y="1314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3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1" name="Freeform 127"/>
            <p:cNvSpPr>
              <a:spLocks/>
            </p:cNvSpPr>
            <p:nvPr/>
          </p:nvSpPr>
          <p:spPr bwMode="auto">
            <a:xfrm rot="1473624">
              <a:off x="5074" y="1320"/>
              <a:ext cx="63" cy="5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2 h 5"/>
                <a:gd name="T22" fmla="*/ 71 w 96"/>
                <a:gd name="T23" fmla="*/ 2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2" name="Freeform 128"/>
            <p:cNvSpPr>
              <a:spLocks/>
            </p:cNvSpPr>
            <p:nvPr/>
          </p:nvSpPr>
          <p:spPr bwMode="auto">
            <a:xfrm rot="1473624">
              <a:off x="5071" y="1327"/>
              <a:ext cx="63" cy="5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2 h 5"/>
                <a:gd name="T20" fmla="*/ 62 w 96"/>
                <a:gd name="T21" fmla="*/ 2 h 5"/>
                <a:gd name="T22" fmla="*/ 71 w 96"/>
                <a:gd name="T23" fmla="*/ 3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3" name="Freeform 129"/>
            <p:cNvSpPr>
              <a:spLocks/>
            </p:cNvSpPr>
            <p:nvPr/>
          </p:nvSpPr>
          <p:spPr bwMode="auto">
            <a:xfrm rot="1473624">
              <a:off x="5061" y="1348"/>
              <a:ext cx="63" cy="5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2 h 5"/>
                <a:gd name="T26" fmla="*/ 88 w 96"/>
                <a:gd name="T27" fmla="*/ 3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4" name="Freeform 130"/>
            <p:cNvSpPr>
              <a:spLocks/>
            </p:cNvSpPr>
            <p:nvPr/>
          </p:nvSpPr>
          <p:spPr bwMode="auto">
            <a:xfrm rot="1473624">
              <a:off x="5058" y="1355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1 h 5"/>
                <a:gd name="T20" fmla="*/ 62 w 96"/>
                <a:gd name="T21" fmla="*/ 1 h 5"/>
                <a:gd name="T22" fmla="*/ 71 w 96"/>
                <a:gd name="T23" fmla="*/ 2 h 5"/>
                <a:gd name="T24" fmla="*/ 80 w 96"/>
                <a:gd name="T25" fmla="*/ 4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2" y="1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5" name="Freeform 131"/>
            <p:cNvSpPr>
              <a:spLocks/>
            </p:cNvSpPr>
            <p:nvPr/>
          </p:nvSpPr>
          <p:spPr bwMode="auto">
            <a:xfrm rot="1473624">
              <a:off x="5055" y="1361"/>
              <a:ext cx="63" cy="4"/>
            </a:xfrm>
            <a:custGeom>
              <a:avLst/>
              <a:gdLst>
                <a:gd name="T0" fmla="*/ 0 w 96"/>
                <a:gd name="T1" fmla="*/ 0 h 5"/>
                <a:gd name="T2" fmla="*/ 0 w 96"/>
                <a:gd name="T3" fmla="*/ 0 h 5"/>
                <a:gd name="T4" fmla="*/ 6 w 96"/>
                <a:gd name="T5" fmla="*/ 0 h 5"/>
                <a:gd name="T6" fmla="*/ 12 w 96"/>
                <a:gd name="T7" fmla="*/ 0 h 5"/>
                <a:gd name="T8" fmla="*/ 16 w 96"/>
                <a:gd name="T9" fmla="*/ 0 h 5"/>
                <a:gd name="T10" fmla="*/ 22 w 96"/>
                <a:gd name="T11" fmla="*/ 0 h 5"/>
                <a:gd name="T12" fmla="*/ 22 w 96"/>
                <a:gd name="T13" fmla="*/ 0 h 5"/>
                <a:gd name="T14" fmla="*/ 32 w 96"/>
                <a:gd name="T15" fmla="*/ 0 h 5"/>
                <a:gd name="T16" fmla="*/ 43 w 96"/>
                <a:gd name="T17" fmla="*/ 0 h 5"/>
                <a:gd name="T18" fmla="*/ 52 w 96"/>
                <a:gd name="T19" fmla="*/ 0 h 5"/>
                <a:gd name="T20" fmla="*/ 62 w 96"/>
                <a:gd name="T21" fmla="*/ 1 h 5"/>
                <a:gd name="T22" fmla="*/ 71 w 96"/>
                <a:gd name="T23" fmla="*/ 1 h 5"/>
                <a:gd name="T24" fmla="*/ 80 w 96"/>
                <a:gd name="T25" fmla="*/ 3 h 5"/>
                <a:gd name="T26" fmla="*/ 88 w 96"/>
                <a:gd name="T27" fmla="*/ 4 h 5"/>
                <a:gd name="T28" fmla="*/ 96 w 9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1" y="1"/>
                  </a:lnTo>
                  <a:lnTo>
                    <a:pt x="80" y="3"/>
                  </a:lnTo>
                  <a:lnTo>
                    <a:pt x="88" y="4"/>
                  </a:lnTo>
                  <a:lnTo>
                    <a:pt x="96" y="5"/>
                  </a:lnTo>
                </a:path>
              </a:pathLst>
            </a:custGeom>
            <a:noFill/>
            <a:ln w="0">
              <a:solidFill>
                <a:srgbClr val="B7B7B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6" name="Freeform 132"/>
            <p:cNvSpPr>
              <a:spLocks/>
            </p:cNvSpPr>
            <p:nvPr/>
          </p:nvSpPr>
          <p:spPr bwMode="auto">
            <a:xfrm rot="1473624">
              <a:off x="5110" y="1383"/>
              <a:ext cx="28" cy="15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10 w 44"/>
                <a:gd name="T5" fmla="*/ 1 h 16"/>
                <a:gd name="T6" fmla="*/ 19 w 44"/>
                <a:gd name="T7" fmla="*/ 3 h 16"/>
                <a:gd name="T8" fmla="*/ 26 w 44"/>
                <a:gd name="T9" fmla="*/ 4 h 16"/>
                <a:gd name="T10" fmla="*/ 32 w 44"/>
                <a:gd name="T11" fmla="*/ 7 h 16"/>
                <a:gd name="T12" fmla="*/ 37 w 44"/>
                <a:gd name="T13" fmla="*/ 9 h 16"/>
                <a:gd name="T14" fmla="*/ 40 w 44"/>
                <a:gd name="T15" fmla="*/ 11 h 16"/>
                <a:gd name="T16" fmla="*/ 43 w 44"/>
                <a:gd name="T17" fmla="*/ 14 h 16"/>
                <a:gd name="T18" fmla="*/ 44 w 4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4" y="16"/>
                  </a:lnTo>
                </a:path>
              </a:pathLst>
            </a:custGeom>
            <a:noFill/>
            <a:ln w="0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7" name="Freeform 133"/>
            <p:cNvSpPr>
              <a:spLocks/>
            </p:cNvSpPr>
            <p:nvPr/>
          </p:nvSpPr>
          <p:spPr bwMode="auto">
            <a:xfrm rot="1473624">
              <a:off x="5118" y="1075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8 h 22"/>
                <a:gd name="T6" fmla="*/ 9 w 236"/>
                <a:gd name="T7" fmla="*/ 13 h 22"/>
                <a:gd name="T8" fmla="*/ 21 w 236"/>
                <a:gd name="T9" fmla="*/ 10 h 22"/>
                <a:gd name="T10" fmla="*/ 34 w 236"/>
                <a:gd name="T11" fmla="*/ 6 h 22"/>
                <a:gd name="T12" fmla="*/ 52 w 236"/>
                <a:gd name="T13" fmla="*/ 4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4 h 22"/>
                <a:gd name="T28" fmla="*/ 202 w 236"/>
                <a:gd name="T29" fmla="*/ 6 h 22"/>
                <a:gd name="T30" fmla="*/ 215 w 236"/>
                <a:gd name="T31" fmla="*/ 10 h 22"/>
                <a:gd name="T32" fmla="*/ 227 w 236"/>
                <a:gd name="T33" fmla="*/ 13 h 22"/>
                <a:gd name="T34" fmla="*/ 234 w 236"/>
                <a:gd name="T35" fmla="*/ 18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1" y="10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10"/>
                  </a:lnTo>
                  <a:lnTo>
                    <a:pt x="227" y="13"/>
                  </a:lnTo>
                  <a:lnTo>
                    <a:pt x="234" y="18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8" name="Freeform 134"/>
            <p:cNvSpPr>
              <a:spLocks/>
            </p:cNvSpPr>
            <p:nvPr/>
          </p:nvSpPr>
          <p:spPr bwMode="auto">
            <a:xfrm rot="1473624">
              <a:off x="5093" y="1129"/>
              <a:ext cx="154" cy="19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7 h 21"/>
                <a:gd name="T6" fmla="*/ 9 w 236"/>
                <a:gd name="T7" fmla="*/ 12 h 21"/>
                <a:gd name="T8" fmla="*/ 21 w 236"/>
                <a:gd name="T9" fmla="*/ 9 h 21"/>
                <a:gd name="T10" fmla="*/ 34 w 236"/>
                <a:gd name="T11" fmla="*/ 5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5 h 21"/>
                <a:gd name="T30" fmla="*/ 215 w 236"/>
                <a:gd name="T31" fmla="*/ 9 h 21"/>
                <a:gd name="T32" fmla="*/ 227 w 236"/>
                <a:gd name="T33" fmla="*/ 12 h 21"/>
                <a:gd name="T34" fmla="*/ 234 w 236"/>
                <a:gd name="T35" fmla="*/ 17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7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9" name="Freeform 135"/>
            <p:cNvSpPr>
              <a:spLocks/>
            </p:cNvSpPr>
            <p:nvPr/>
          </p:nvSpPr>
          <p:spPr bwMode="auto">
            <a:xfrm rot="1473624">
              <a:off x="5065" y="1189"/>
              <a:ext cx="154" cy="19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0" name="Freeform 136"/>
            <p:cNvSpPr>
              <a:spLocks/>
            </p:cNvSpPr>
            <p:nvPr/>
          </p:nvSpPr>
          <p:spPr bwMode="auto">
            <a:xfrm rot="1473624">
              <a:off x="5056" y="1210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8 h 22"/>
                <a:gd name="T6" fmla="*/ 9 w 236"/>
                <a:gd name="T7" fmla="*/ 13 h 22"/>
                <a:gd name="T8" fmla="*/ 21 w 236"/>
                <a:gd name="T9" fmla="*/ 9 h 22"/>
                <a:gd name="T10" fmla="*/ 34 w 236"/>
                <a:gd name="T11" fmla="*/ 6 h 22"/>
                <a:gd name="T12" fmla="*/ 52 w 236"/>
                <a:gd name="T13" fmla="*/ 4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4 h 22"/>
                <a:gd name="T28" fmla="*/ 202 w 236"/>
                <a:gd name="T29" fmla="*/ 6 h 22"/>
                <a:gd name="T30" fmla="*/ 215 w 236"/>
                <a:gd name="T31" fmla="*/ 9 h 22"/>
                <a:gd name="T32" fmla="*/ 227 w 236"/>
                <a:gd name="T33" fmla="*/ 13 h 22"/>
                <a:gd name="T34" fmla="*/ 234 w 236"/>
                <a:gd name="T35" fmla="*/ 18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8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1" name="Freeform 137"/>
            <p:cNvSpPr>
              <a:spLocks/>
            </p:cNvSpPr>
            <p:nvPr/>
          </p:nvSpPr>
          <p:spPr bwMode="auto">
            <a:xfrm rot="1473624">
              <a:off x="5047" y="1230"/>
              <a:ext cx="154" cy="19"/>
            </a:xfrm>
            <a:custGeom>
              <a:avLst/>
              <a:gdLst>
                <a:gd name="T0" fmla="*/ 0 w 236"/>
                <a:gd name="T1" fmla="*/ 20 h 20"/>
                <a:gd name="T2" fmla="*/ 0 w 236"/>
                <a:gd name="T3" fmla="*/ 20 h 20"/>
                <a:gd name="T4" fmla="*/ 2 w 236"/>
                <a:gd name="T5" fmla="*/ 16 h 20"/>
                <a:gd name="T6" fmla="*/ 9 w 236"/>
                <a:gd name="T7" fmla="*/ 12 h 20"/>
                <a:gd name="T8" fmla="*/ 21 w 236"/>
                <a:gd name="T9" fmla="*/ 9 h 20"/>
                <a:gd name="T10" fmla="*/ 34 w 236"/>
                <a:gd name="T11" fmla="*/ 6 h 20"/>
                <a:gd name="T12" fmla="*/ 52 w 236"/>
                <a:gd name="T13" fmla="*/ 3 h 20"/>
                <a:gd name="T14" fmla="*/ 72 w 236"/>
                <a:gd name="T15" fmla="*/ 1 h 20"/>
                <a:gd name="T16" fmla="*/ 94 w 236"/>
                <a:gd name="T17" fmla="*/ 0 h 20"/>
                <a:gd name="T18" fmla="*/ 118 w 236"/>
                <a:gd name="T19" fmla="*/ 0 h 20"/>
                <a:gd name="T20" fmla="*/ 118 w 236"/>
                <a:gd name="T21" fmla="*/ 0 h 20"/>
                <a:gd name="T22" fmla="*/ 142 w 236"/>
                <a:gd name="T23" fmla="*/ 0 h 20"/>
                <a:gd name="T24" fmla="*/ 164 w 236"/>
                <a:gd name="T25" fmla="*/ 1 h 20"/>
                <a:gd name="T26" fmla="*/ 184 w 236"/>
                <a:gd name="T27" fmla="*/ 3 h 20"/>
                <a:gd name="T28" fmla="*/ 202 w 236"/>
                <a:gd name="T29" fmla="*/ 6 h 20"/>
                <a:gd name="T30" fmla="*/ 215 w 236"/>
                <a:gd name="T31" fmla="*/ 9 h 20"/>
                <a:gd name="T32" fmla="*/ 227 w 236"/>
                <a:gd name="T33" fmla="*/ 12 h 20"/>
                <a:gd name="T34" fmla="*/ 234 w 236"/>
                <a:gd name="T35" fmla="*/ 16 h 20"/>
                <a:gd name="T36" fmla="*/ 236 w 236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2" name="Freeform 138"/>
            <p:cNvSpPr>
              <a:spLocks/>
            </p:cNvSpPr>
            <p:nvPr/>
          </p:nvSpPr>
          <p:spPr bwMode="auto">
            <a:xfrm rot="1473624">
              <a:off x="5037" y="1251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3 h 22"/>
                <a:gd name="T8" fmla="*/ 21 w 236"/>
                <a:gd name="T9" fmla="*/ 9 h 22"/>
                <a:gd name="T10" fmla="*/ 34 w 236"/>
                <a:gd name="T11" fmla="*/ 6 h 22"/>
                <a:gd name="T12" fmla="*/ 52 w 236"/>
                <a:gd name="T13" fmla="*/ 4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4 h 22"/>
                <a:gd name="T28" fmla="*/ 202 w 236"/>
                <a:gd name="T29" fmla="*/ 6 h 22"/>
                <a:gd name="T30" fmla="*/ 215 w 236"/>
                <a:gd name="T31" fmla="*/ 9 h 22"/>
                <a:gd name="T32" fmla="*/ 227 w 236"/>
                <a:gd name="T33" fmla="*/ 13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3" name="Freeform 139"/>
            <p:cNvSpPr>
              <a:spLocks/>
            </p:cNvSpPr>
            <p:nvPr/>
          </p:nvSpPr>
          <p:spPr bwMode="auto">
            <a:xfrm rot="1473624">
              <a:off x="5028" y="1271"/>
              <a:ext cx="154" cy="19"/>
            </a:xfrm>
            <a:custGeom>
              <a:avLst/>
              <a:gdLst>
                <a:gd name="T0" fmla="*/ 0 w 236"/>
                <a:gd name="T1" fmla="*/ 20 h 20"/>
                <a:gd name="T2" fmla="*/ 0 w 236"/>
                <a:gd name="T3" fmla="*/ 20 h 20"/>
                <a:gd name="T4" fmla="*/ 2 w 236"/>
                <a:gd name="T5" fmla="*/ 16 h 20"/>
                <a:gd name="T6" fmla="*/ 9 w 236"/>
                <a:gd name="T7" fmla="*/ 12 h 20"/>
                <a:gd name="T8" fmla="*/ 21 w 236"/>
                <a:gd name="T9" fmla="*/ 9 h 20"/>
                <a:gd name="T10" fmla="*/ 34 w 236"/>
                <a:gd name="T11" fmla="*/ 5 h 20"/>
                <a:gd name="T12" fmla="*/ 52 w 236"/>
                <a:gd name="T13" fmla="*/ 3 h 20"/>
                <a:gd name="T14" fmla="*/ 72 w 236"/>
                <a:gd name="T15" fmla="*/ 1 h 20"/>
                <a:gd name="T16" fmla="*/ 94 w 236"/>
                <a:gd name="T17" fmla="*/ 0 h 20"/>
                <a:gd name="T18" fmla="*/ 118 w 236"/>
                <a:gd name="T19" fmla="*/ 0 h 20"/>
                <a:gd name="T20" fmla="*/ 118 w 236"/>
                <a:gd name="T21" fmla="*/ 0 h 20"/>
                <a:gd name="T22" fmla="*/ 142 w 236"/>
                <a:gd name="T23" fmla="*/ 0 h 20"/>
                <a:gd name="T24" fmla="*/ 164 w 236"/>
                <a:gd name="T25" fmla="*/ 1 h 20"/>
                <a:gd name="T26" fmla="*/ 184 w 236"/>
                <a:gd name="T27" fmla="*/ 3 h 20"/>
                <a:gd name="T28" fmla="*/ 202 w 236"/>
                <a:gd name="T29" fmla="*/ 5 h 20"/>
                <a:gd name="T30" fmla="*/ 215 w 236"/>
                <a:gd name="T31" fmla="*/ 9 h 20"/>
                <a:gd name="T32" fmla="*/ 227 w 236"/>
                <a:gd name="T33" fmla="*/ 12 h 20"/>
                <a:gd name="T34" fmla="*/ 234 w 236"/>
                <a:gd name="T35" fmla="*/ 16 h 20"/>
                <a:gd name="T36" fmla="*/ 236 w 236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4" name="Freeform 140"/>
            <p:cNvSpPr>
              <a:spLocks/>
            </p:cNvSpPr>
            <p:nvPr/>
          </p:nvSpPr>
          <p:spPr bwMode="auto">
            <a:xfrm rot="1473624">
              <a:off x="5000" y="1333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2 h 22"/>
                <a:gd name="T8" fmla="*/ 21 w 236"/>
                <a:gd name="T9" fmla="*/ 9 h 22"/>
                <a:gd name="T10" fmla="*/ 34 w 236"/>
                <a:gd name="T11" fmla="*/ 6 h 22"/>
                <a:gd name="T12" fmla="*/ 52 w 236"/>
                <a:gd name="T13" fmla="*/ 3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3 h 22"/>
                <a:gd name="T28" fmla="*/ 202 w 236"/>
                <a:gd name="T29" fmla="*/ 6 h 22"/>
                <a:gd name="T30" fmla="*/ 215 w 236"/>
                <a:gd name="T31" fmla="*/ 9 h 22"/>
                <a:gd name="T32" fmla="*/ 227 w 236"/>
                <a:gd name="T33" fmla="*/ 12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5" name="Freeform 141"/>
            <p:cNvSpPr>
              <a:spLocks/>
            </p:cNvSpPr>
            <p:nvPr/>
          </p:nvSpPr>
          <p:spPr bwMode="auto">
            <a:xfrm rot="1473624">
              <a:off x="5118" y="1075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2 h 22"/>
                <a:gd name="T8" fmla="*/ 21 w 236"/>
                <a:gd name="T9" fmla="*/ 9 h 22"/>
                <a:gd name="T10" fmla="*/ 34 w 236"/>
                <a:gd name="T11" fmla="*/ 5 h 22"/>
                <a:gd name="T12" fmla="*/ 52 w 236"/>
                <a:gd name="T13" fmla="*/ 3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3 h 22"/>
                <a:gd name="T28" fmla="*/ 202 w 236"/>
                <a:gd name="T29" fmla="*/ 5 h 22"/>
                <a:gd name="T30" fmla="*/ 215 w 236"/>
                <a:gd name="T31" fmla="*/ 9 h 22"/>
                <a:gd name="T32" fmla="*/ 227 w 236"/>
                <a:gd name="T33" fmla="*/ 12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6" name="Freeform 142"/>
            <p:cNvSpPr>
              <a:spLocks/>
            </p:cNvSpPr>
            <p:nvPr/>
          </p:nvSpPr>
          <p:spPr bwMode="auto">
            <a:xfrm rot="1473624">
              <a:off x="5093" y="1129"/>
              <a:ext cx="154" cy="20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2 h 22"/>
                <a:gd name="T8" fmla="*/ 21 w 236"/>
                <a:gd name="T9" fmla="*/ 9 h 22"/>
                <a:gd name="T10" fmla="*/ 34 w 236"/>
                <a:gd name="T11" fmla="*/ 5 h 22"/>
                <a:gd name="T12" fmla="*/ 52 w 236"/>
                <a:gd name="T13" fmla="*/ 3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3 h 22"/>
                <a:gd name="T28" fmla="*/ 202 w 236"/>
                <a:gd name="T29" fmla="*/ 5 h 22"/>
                <a:gd name="T30" fmla="*/ 215 w 236"/>
                <a:gd name="T31" fmla="*/ 9 h 22"/>
                <a:gd name="T32" fmla="*/ 227 w 236"/>
                <a:gd name="T33" fmla="*/ 12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7" name="Freeform 143"/>
            <p:cNvSpPr>
              <a:spLocks/>
            </p:cNvSpPr>
            <p:nvPr/>
          </p:nvSpPr>
          <p:spPr bwMode="auto">
            <a:xfrm rot="1473624">
              <a:off x="5065" y="1189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8" name="Freeform 144"/>
            <p:cNvSpPr>
              <a:spLocks/>
            </p:cNvSpPr>
            <p:nvPr/>
          </p:nvSpPr>
          <p:spPr bwMode="auto">
            <a:xfrm rot="1473624">
              <a:off x="5055" y="1211"/>
              <a:ext cx="154" cy="20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8 h 22"/>
                <a:gd name="T6" fmla="*/ 9 w 236"/>
                <a:gd name="T7" fmla="*/ 13 h 22"/>
                <a:gd name="T8" fmla="*/ 21 w 236"/>
                <a:gd name="T9" fmla="*/ 10 h 22"/>
                <a:gd name="T10" fmla="*/ 34 w 236"/>
                <a:gd name="T11" fmla="*/ 6 h 22"/>
                <a:gd name="T12" fmla="*/ 52 w 236"/>
                <a:gd name="T13" fmla="*/ 4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4 h 22"/>
                <a:gd name="T28" fmla="*/ 202 w 236"/>
                <a:gd name="T29" fmla="*/ 6 h 22"/>
                <a:gd name="T30" fmla="*/ 215 w 236"/>
                <a:gd name="T31" fmla="*/ 10 h 22"/>
                <a:gd name="T32" fmla="*/ 227 w 236"/>
                <a:gd name="T33" fmla="*/ 13 h 22"/>
                <a:gd name="T34" fmla="*/ 234 w 236"/>
                <a:gd name="T35" fmla="*/ 18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1" y="10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10"/>
                  </a:lnTo>
                  <a:lnTo>
                    <a:pt x="227" y="13"/>
                  </a:lnTo>
                  <a:lnTo>
                    <a:pt x="234" y="18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9" name="Freeform 145"/>
            <p:cNvSpPr>
              <a:spLocks/>
            </p:cNvSpPr>
            <p:nvPr/>
          </p:nvSpPr>
          <p:spPr bwMode="auto">
            <a:xfrm rot="1473624">
              <a:off x="5047" y="1230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0" name="Freeform 146"/>
            <p:cNvSpPr>
              <a:spLocks/>
            </p:cNvSpPr>
            <p:nvPr/>
          </p:nvSpPr>
          <p:spPr bwMode="auto">
            <a:xfrm rot="1473624">
              <a:off x="5037" y="1252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8 h 22"/>
                <a:gd name="T6" fmla="*/ 9 w 236"/>
                <a:gd name="T7" fmla="*/ 13 h 22"/>
                <a:gd name="T8" fmla="*/ 21 w 236"/>
                <a:gd name="T9" fmla="*/ 9 h 22"/>
                <a:gd name="T10" fmla="*/ 34 w 236"/>
                <a:gd name="T11" fmla="*/ 6 h 22"/>
                <a:gd name="T12" fmla="*/ 52 w 236"/>
                <a:gd name="T13" fmla="*/ 4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4 h 22"/>
                <a:gd name="T28" fmla="*/ 202 w 236"/>
                <a:gd name="T29" fmla="*/ 6 h 22"/>
                <a:gd name="T30" fmla="*/ 215 w 236"/>
                <a:gd name="T31" fmla="*/ 9 h 22"/>
                <a:gd name="T32" fmla="*/ 227 w 236"/>
                <a:gd name="T33" fmla="*/ 13 h 22"/>
                <a:gd name="T34" fmla="*/ 234 w 236"/>
                <a:gd name="T35" fmla="*/ 18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8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1" name="Freeform 147"/>
            <p:cNvSpPr>
              <a:spLocks/>
            </p:cNvSpPr>
            <p:nvPr/>
          </p:nvSpPr>
          <p:spPr bwMode="auto">
            <a:xfrm rot="1473624">
              <a:off x="5028" y="1271"/>
              <a:ext cx="154" cy="19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7 h 21"/>
                <a:gd name="T6" fmla="*/ 9 w 236"/>
                <a:gd name="T7" fmla="*/ 13 h 21"/>
                <a:gd name="T8" fmla="*/ 21 w 236"/>
                <a:gd name="T9" fmla="*/ 10 h 21"/>
                <a:gd name="T10" fmla="*/ 34 w 236"/>
                <a:gd name="T11" fmla="*/ 7 h 21"/>
                <a:gd name="T12" fmla="*/ 52 w 236"/>
                <a:gd name="T13" fmla="*/ 3 h 21"/>
                <a:gd name="T14" fmla="*/ 72 w 236"/>
                <a:gd name="T15" fmla="*/ 2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2 h 21"/>
                <a:gd name="T26" fmla="*/ 184 w 236"/>
                <a:gd name="T27" fmla="*/ 3 h 21"/>
                <a:gd name="T28" fmla="*/ 202 w 236"/>
                <a:gd name="T29" fmla="*/ 7 h 21"/>
                <a:gd name="T30" fmla="*/ 215 w 236"/>
                <a:gd name="T31" fmla="*/ 10 h 21"/>
                <a:gd name="T32" fmla="*/ 227 w 236"/>
                <a:gd name="T33" fmla="*/ 13 h 21"/>
                <a:gd name="T34" fmla="*/ 234 w 236"/>
                <a:gd name="T35" fmla="*/ 17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9" y="13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3"/>
                  </a:lnTo>
                  <a:lnTo>
                    <a:pt x="234" y="17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2" name="Freeform 148"/>
            <p:cNvSpPr>
              <a:spLocks/>
            </p:cNvSpPr>
            <p:nvPr/>
          </p:nvSpPr>
          <p:spPr bwMode="auto">
            <a:xfrm rot="1473624">
              <a:off x="5000" y="1333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3 h 22"/>
                <a:gd name="T8" fmla="*/ 21 w 236"/>
                <a:gd name="T9" fmla="*/ 9 h 22"/>
                <a:gd name="T10" fmla="*/ 34 w 236"/>
                <a:gd name="T11" fmla="*/ 6 h 22"/>
                <a:gd name="T12" fmla="*/ 52 w 236"/>
                <a:gd name="T13" fmla="*/ 3 h 22"/>
                <a:gd name="T14" fmla="*/ 72 w 236"/>
                <a:gd name="T15" fmla="*/ 1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1 h 22"/>
                <a:gd name="T26" fmla="*/ 184 w 236"/>
                <a:gd name="T27" fmla="*/ 3 h 22"/>
                <a:gd name="T28" fmla="*/ 202 w 236"/>
                <a:gd name="T29" fmla="*/ 6 h 22"/>
                <a:gd name="T30" fmla="*/ 215 w 236"/>
                <a:gd name="T31" fmla="*/ 9 h 22"/>
                <a:gd name="T32" fmla="*/ 227 w 236"/>
                <a:gd name="T33" fmla="*/ 13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3" name="Freeform 149"/>
            <p:cNvSpPr>
              <a:spLocks/>
            </p:cNvSpPr>
            <p:nvPr/>
          </p:nvSpPr>
          <p:spPr bwMode="auto">
            <a:xfrm rot="1473624">
              <a:off x="5117" y="1077"/>
              <a:ext cx="154" cy="17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2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2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4" name="Freeform 150"/>
            <p:cNvSpPr>
              <a:spLocks/>
            </p:cNvSpPr>
            <p:nvPr/>
          </p:nvSpPr>
          <p:spPr bwMode="auto">
            <a:xfrm rot="1473624">
              <a:off x="5093" y="1129"/>
              <a:ext cx="154" cy="20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5" name="Freeform 151"/>
            <p:cNvSpPr>
              <a:spLocks/>
            </p:cNvSpPr>
            <p:nvPr/>
          </p:nvSpPr>
          <p:spPr bwMode="auto">
            <a:xfrm rot="1473624">
              <a:off x="5055" y="1211"/>
              <a:ext cx="154" cy="20"/>
            </a:xfrm>
            <a:custGeom>
              <a:avLst/>
              <a:gdLst>
                <a:gd name="T0" fmla="*/ 0 w 236"/>
                <a:gd name="T1" fmla="*/ 20 h 20"/>
                <a:gd name="T2" fmla="*/ 0 w 236"/>
                <a:gd name="T3" fmla="*/ 20 h 20"/>
                <a:gd name="T4" fmla="*/ 2 w 236"/>
                <a:gd name="T5" fmla="*/ 16 h 20"/>
                <a:gd name="T6" fmla="*/ 9 w 236"/>
                <a:gd name="T7" fmla="*/ 12 h 20"/>
                <a:gd name="T8" fmla="*/ 21 w 236"/>
                <a:gd name="T9" fmla="*/ 9 h 20"/>
                <a:gd name="T10" fmla="*/ 34 w 236"/>
                <a:gd name="T11" fmla="*/ 5 h 20"/>
                <a:gd name="T12" fmla="*/ 52 w 236"/>
                <a:gd name="T13" fmla="*/ 3 h 20"/>
                <a:gd name="T14" fmla="*/ 72 w 236"/>
                <a:gd name="T15" fmla="*/ 1 h 20"/>
                <a:gd name="T16" fmla="*/ 94 w 236"/>
                <a:gd name="T17" fmla="*/ 0 h 20"/>
                <a:gd name="T18" fmla="*/ 118 w 236"/>
                <a:gd name="T19" fmla="*/ 0 h 20"/>
                <a:gd name="T20" fmla="*/ 118 w 236"/>
                <a:gd name="T21" fmla="*/ 0 h 20"/>
                <a:gd name="T22" fmla="*/ 142 w 236"/>
                <a:gd name="T23" fmla="*/ 0 h 20"/>
                <a:gd name="T24" fmla="*/ 164 w 236"/>
                <a:gd name="T25" fmla="*/ 1 h 20"/>
                <a:gd name="T26" fmla="*/ 184 w 236"/>
                <a:gd name="T27" fmla="*/ 3 h 20"/>
                <a:gd name="T28" fmla="*/ 202 w 236"/>
                <a:gd name="T29" fmla="*/ 5 h 20"/>
                <a:gd name="T30" fmla="*/ 215 w 236"/>
                <a:gd name="T31" fmla="*/ 9 h 20"/>
                <a:gd name="T32" fmla="*/ 227 w 236"/>
                <a:gd name="T33" fmla="*/ 12 h 20"/>
                <a:gd name="T34" fmla="*/ 234 w 236"/>
                <a:gd name="T35" fmla="*/ 16 h 20"/>
                <a:gd name="T36" fmla="*/ 236 w 236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6" name="Freeform 152"/>
            <p:cNvSpPr>
              <a:spLocks/>
            </p:cNvSpPr>
            <p:nvPr/>
          </p:nvSpPr>
          <p:spPr bwMode="auto">
            <a:xfrm rot="1473624">
              <a:off x="5046" y="1232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7" name="Freeform 153"/>
            <p:cNvSpPr>
              <a:spLocks/>
            </p:cNvSpPr>
            <p:nvPr/>
          </p:nvSpPr>
          <p:spPr bwMode="auto">
            <a:xfrm rot="1473624">
              <a:off x="5037" y="1252"/>
              <a:ext cx="154" cy="19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7 h 21"/>
                <a:gd name="T6" fmla="*/ 9 w 236"/>
                <a:gd name="T7" fmla="*/ 13 h 21"/>
                <a:gd name="T8" fmla="*/ 21 w 236"/>
                <a:gd name="T9" fmla="*/ 10 h 21"/>
                <a:gd name="T10" fmla="*/ 34 w 236"/>
                <a:gd name="T11" fmla="*/ 6 h 21"/>
                <a:gd name="T12" fmla="*/ 52 w 236"/>
                <a:gd name="T13" fmla="*/ 4 h 21"/>
                <a:gd name="T14" fmla="*/ 72 w 236"/>
                <a:gd name="T15" fmla="*/ 2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2 h 21"/>
                <a:gd name="T26" fmla="*/ 184 w 236"/>
                <a:gd name="T27" fmla="*/ 4 h 21"/>
                <a:gd name="T28" fmla="*/ 202 w 236"/>
                <a:gd name="T29" fmla="*/ 6 h 21"/>
                <a:gd name="T30" fmla="*/ 215 w 236"/>
                <a:gd name="T31" fmla="*/ 10 h 21"/>
                <a:gd name="T32" fmla="*/ 227 w 236"/>
                <a:gd name="T33" fmla="*/ 13 h 21"/>
                <a:gd name="T34" fmla="*/ 234 w 236"/>
                <a:gd name="T35" fmla="*/ 17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7"/>
                  </a:lnTo>
                  <a:lnTo>
                    <a:pt x="9" y="13"/>
                  </a:lnTo>
                  <a:lnTo>
                    <a:pt x="21" y="10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10"/>
                  </a:lnTo>
                  <a:lnTo>
                    <a:pt x="227" y="13"/>
                  </a:lnTo>
                  <a:lnTo>
                    <a:pt x="234" y="17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8" name="Freeform 154"/>
            <p:cNvSpPr>
              <a:spLocks/>
            </p:cNvSpPr>
            <p:nvPr/>
          </p:nvSpPr>
          <p:spPr bwMode="auto">
            <a:xfrm rot="1473624">
              <a:off x="5027" y="1273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9" name="Freeform 155"/>
            <p:cNvSpPr>
              <a:spLocks/>
            </p:cNvSpPr>
            <p:nvPr/>
          </p:nvSpPr>
          <p:spPr bwMode="auto">
            <a:xfrm rot="1473624">
              <a:off x="5000" y="1334"/>
              <a:ext cx="154" cy="18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4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4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0" name="Freeform 156"/>
            <p:cNvSpPr>
              <a:spLocks/>
            </p:cNvSpPr>
            <p:nvPr/>
          </p:nvSpPr>
          <p:spPr bwMode="auto">
            <a:xfrm rot="1473624">
              <a:off x="5117" y="1077"/>
              <a:ext cx="154" cy="19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1" name="Freeform 157"/>
            <p:cNvSpPr>
              <a:spLocks/>
            </p:cNvSpPr>
            <p:nvPr/>
          </p:nvSpPr>
          <p:spPr bwMode="auto">
            <a:xfrm rot="1473624">
              <a:off x="5092" y="1131"/>
              <a:ext cx="154" cy="18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3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3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2" name="Freeform 158"/>
            <p:cNvSpPr>
              <a:spLocks/>
            </p:cNvSpPr>
            <p:nvPr/>
          </p:nvSpPr>
          <p:spPr bwMode="auto">
            <a:xfrm rot="1473624">
              <a:off x="5064" y="1193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8 h 22"/>
                <a:gd name="T6" fmla="*/ 9 w 236"/>
                <a:gd name="T7" fmla="*/ 14 h 22"/>
                <a:gd name="T8" fmla="*/ 21 w 236"/>
                <a:gd name="T9" fmla="*/ 11 h 22"/>
                <a:gd name="T10" fmla="*/ 34 w 236"/>
                <a:gd name="T11" fmla="*/ 7 h 22"/>
                <a:gd name="T12" fmla="*/ 52 w 236"/>
                <a:gd name="T13" fmla="*/ 4 h 22"/>
                <a:gd name="T14" fmla="*/ 72 w 236"/>
                <a:gd name="T15" fmla="*/ 3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3 h 22"/>
                <a:gd name="T26" fmla="*/ 184 w 236"/>
                <a:gd name="T27" fmla="*/ 4 h 22"/>
                <a:gd name="T28" fmla="*/ 202 w 236"/>
                <a:gd name="T29" fmla="*/ 7 h 22"/>
                <a:gd name="T30" fmla="*/ 215 w 236"/>
                <a:gd name="T31" fmla="*/ 11 h 22"/>
                <a:gd name="T32" fmla="*/ 227 w 236"/>
                <a:gd name="T33" fmla="*/ 14 h 22"/>
                <a:gd name="T34" fmla="*/ 234 w 236"/>
                <a:gd name="T35" fmla="*/ 18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9" y="14"/>
                  </a:lnTo>
                  <a:lnTo>
                    <a:pt x="21" y="11"/>
                  </a:lnTo>
                  <a:lnTo>
                    <a:pt x="34" y="7"/>
                  </a:lnTo>
                  <a:lnTo>
                    <a:pt x="52" y="4"/>
                  </a:lnTo>
                  <a:lnTo>
                    <a:pt x="72" y="3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3"/>
                  </a:lnTo>
                  <a:lnTo>
                    <a:pt x="184" y="4"/>
                  </a:lnTo>
                  <a:lnTo>
                    <a:pt x="202" y="7"/>
                  </a:lnTo>
                  <a:lnTo>
                    <a:pt x="215" y="11"/>
                  </a:lnTo>
                  <a:lnTo>
                    <a:pt x="227" y="14"/>
                  </a:lnTo>
                  <a:lnTo>
                    <a:pt x="234" y="18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3" name="Freeform 159"/>
            <p:cNvSpPr>
              <a:spLocks/>
            </p:cNvSpPr>
            <p:nvPr/>
          </p:nvSpPr>
          <p:spPr bwMode="auto">
            <a:xfrm rot="1473624">
              <a:off x="5055" y="1213"/>
              <a:ext cx="154" cy="18"/>
            </a:xfrm>
            <a:custGeom>
              <a:avLst/>
              <a:gdLst>
                <a:gd name="T0" fmla="*/ 0 w 236"/>
                <a:gd name="T1" fmla="*/ 20 h 20"/>
                <a:gd name="T2" fmla="*/ 0 w 236"/>
                <a:gd name="T3" fmla="*/ 20 h 20"/>
                <a:gd name="T4" fmla="*/ 2 w 236"/>
                <a:gd name="T5" fmla="*/ 16 h 20"/>
                <a:gd name="T6" fmla="*/ 9 w 236"/>
                <a:gd name="T7" fmla="*/ 12 h 20"/>
                <a:gd name="T8" fmla="*/ 21 w 236"/>
                <a:gd name="T9" fmla="*/ 9 h 20"/>
                <a:gd name="T10" fmla="*/ 34 w 236"/>
                <a:gd name="T11" fmla="*/ 5 h 20"/>
                <a:gd name="T12" fmla="*/ 52 w 236"/>
                <a:gd name="T13" fmla="*/ 3 h 20"/>
                <a:gd name="T14" fmla="*/ 72 w 236"/>
                <a:gd name="T15" fmla="*/ 1 h 20"/>
                <a:gd name="T16" fmla="*/ 94 w 236"/>
                <a:gd name="T17" fmla="*/ 0 h 20"/>
                <a:gd name="T18" fmla="*/ 118 w 236"/>
                <a:gd name="T19" fmla="*/ 0 h 20"/>
                <a:gd name="T20" fmla="*/ 118 w 236"/>
                <a:gd name="T21" fmla="*/ 0 h 20"/>
                <a:gd name="T22" fmla="*/ 142 w 236"/>
                <a:gd name="T23" fmla="*/ 0 h 20"/>
                <a:gd name="T24" fmla="*/ 164 w 236"/>
                <a:gd name="T25" fmla="*/ 1 h 20"/>
                <a:gd name="T26" fmla="*/ 184 w 236"/>
                <a:gd name="T27" fmla="*/ 3 h 20"/>
                <a:gd name="T28" fmla="*/ 202 w 236"/>
                <a:gd name="T29" fmla="*/ 5 h 20"/>
                <a:gd name="T30" fmla="*/ 215 w 236"/>
                <a:gd name="T31" fmla="*/ 9 h 20"/>
                <a:gd name="T32" fmla="*/ 227 w 236"/>
                <a:gd name="T33" fmla="*/ 12 h 20"/>
                <a:gd name="T34" fmla="*/ 234 w 236"/>
                <a:gd name="T35" fmla="*/ 16 h 20"/>
                <a:gd name="T36" fmla="*/ 236 w 236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4" name="Freeform 160"/>
            <p:cNvSpPr>
              <a:spLocks/>
            </p:cNvSpPr>
            <p:nvPr/>
          </p:nvSpPr>
          <p:spPr bwMode="auto">
            <a:xfrm rot="1473624">
              <a:off x="5045" y="1234"/>
              <a:ext cx="154" cy="17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4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4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4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4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5" name="Freeform 161"/>
            <p:cNvSpPr>
              <a:spLocks/>
            </p:cNvSpPr>
            <p:nvPr/>
          </p:nvSpPr>
          <p:spPr bwMode="auto">
            <a:xfrm rot="1473624">
              <a:off x="5036" y="1254"/>
              <a:ext cx="154" cy="17"/>
            </a:xfrm>
            <a:custGeom>
              <a:avLst/>
              <a:gdLst>
                <a:gd name="T0" fmla="*/ 0 w 236"/>
                <a:gd name="T1" fmla="*/ 20 h 20"/>
                <a:gd name="T2" fmla="*/ 0 w 236"/>
                <a:gd name="T3" fmla="*/ 20 h 20"/>
                <a:gd name="T4" fmla="*/ 2 w 236"/>
                <a:gd name="T5" fmla="*/ 16 h 20"/>
                <a:gd name="T6" fmla="*/ 9 w 236"/>
                <a:gd name="T7" fmla="*/ 12 h 20"/>
                <a:gd name="T8" fmla="*/ 21 w 236"/>
                <a:gd name="T9" fmla="*/ 9 h 20"/>
                <a:gd name="T10" fmla="*/ 34 w 236"/>
                <a:gd name="T11" fmla="*/ 5 h 20"/>
                <a:gd name="T12" fmla="*/ 52 w 236"/>
                <a:gd name="T13" fmla="*/ 3 h 20"/>
                <a:gd name="T14" fmla="*/ 72 w 236"/>
                <a:gd name="T15" fmla="*/ 1 h 20"/>
                <a:gd name="T16" fmla="*/ 94 w 236"/>
                <a:gd name="T17" fmla="*/ 0 h 20"/>
                <a:gd name="T18" fmla="*/ 118 w 236"/>
                <a:gd name="T19" fmla="*/ 0 h 20"/>
                <a:gd name="T20" fmla="*/ 118 w 236"/>
                <a:gd name="T21" fmla="*/ 0 h 20"/>
                <a:gd name="T22" fmla="*/ 142 w 236"/>
                <a:gd name="T23" fmla="*/ 0 h 20"/>
                <a:gd name="T24" fmla="*/ 164 w 236"/>
                <a:gd name="T25" fmla="*/ 1 h 20"/>
                <a:gd name="T26" fmla="*/ 184 w 236"/>
                <a:gd name="T27" fmla="*/ 3 h 20"/>
                <a:gd name="T28" fmla="*/ 202 w 236"/>
                <a:gd name="T29" fmla="*/ 5 h 20"/>
                <a:gd name="T30" fmla="*/ 215 w 236"/>
                <a:gd name="T31" fmla="*/ 9 h 20"/>
                <a:gd name="T32" fmla="*/ 227 w 236"/>
                <a:gd name="T33" fmla="*/ 12 h 20"/>
                <a:gd name="T34" fmla="*/ 234 w 236"/>
                <a:gd name="T35" fmla="*/ 16 h 20"/>
                <a:gd name="T36" fmla="*/ 236 w 236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9" y="12"/>
                  </a:lnTo>
                  <a:lnTo>
                    <a:pt x="21" y="9"/>
                  </a:lnTo>
                  <a:lnTo>
                    <a:pt x="34" y="5"/>
                  </a:lnTo>
                  <a:lnTo>
                    <a:pt x="52" y="3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3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7" y="12"/>
                  </a:lnTo>
                  <a:lnTo>
                    <a:pt x="234" y="16"/>
                  </a:lnTo>
                  <a:lnTo>
                    <a:pt x="23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6" name="Freeform 162"/>
            <p:cNvSpPr>
              <a:spLocks/>
            </p:cNvSpPr>
            <p:nvPr/>
          </p:nvSpPr>
          <p:spPr bwMode="auto">
            <a:xfrm rot="1473624">
              <a:off x="5027" y="1273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7" name="Freeform 163"/>
            <p:cNvSpPr>
              <a:spLocks/>
            </p:cNvSpPr>
            <p:nvPr/>
          </p:nvSpPr>
          <p:spPr bwMode="auto">
            <a:xfrm rot="1473624">
              <a:off x="4999" y="1336"/>
              <a:ext cx="154" cy="17"/>
            </a:xfrm>
            <a:custGeom>
              <a:avLst/>
              <a:gdLst>
                <a:gd name="T0" fmla="*/ 0 w 236"/>
                <a:gd name="T1" fmla="*/ 21 h 21"/>
                <a:gd name="T2" fmla="*/ 0 w 236"/>
                <a:gd name="T3" fmla="*/ 21 h 21"/>
                <a:gd name="T4" fmla="*/ 2 w 236"/>
                <a:gd name="T5" fmla="*/ 16 h 21"/>
                <a:gd name="T6" fmla="*/ 9 w 236"/>
                <a:gd name="T7" fmla="*/ 13 h 21"/>
                <a:gd name="T8" fmla="*/ 21 w 236"/>
                <a:gd name="T9" fmla="*/ 9 h 21"/>
                <a:gd name="T10" fmla="*/ 34 w 236"/>
                <a:gd name="T11" fmla="*/ 6 h 21"/>
                <a:gd name="T12" fmla="*/ 52 w 236"/>
                <a:gd name="T13" fmla="*/ 4 h 21"/>
                <a:gd name="T14" fmla="*/ 72 w 236"/>
                <a:gd name="T15" fmla="*/ 1 h 21"/>
                <a:gd name="T16" fmla="*/ 94 w 236"/>
                <a:gd name="T17" fmla="*/ 0 h 21"/>
                <a:gd name="T18" fmla="*/ 118 w 236"/>
                <a:gd name="T19" fmla="*/ 0 h 21"/>
                <a:gd name="T20" fmla="*/ 118 w 236"/>
                <a:gd name="T21" fmla="*/ 0 h 21"/>
                <a:gd name="T22" fmla="*/ 142 w 236"/>
                <a:gd name="T23" fmla="*/ 0 h 21"/>
                <a:gd name="T24" fmla="*/ 164 w 236"/>
                <a:gd name="T25" fmla="*/ 1 h 21"/>
                <a:gd name="T26" fmla="*/ 184 w 236"/>
                <a:gd name="T27" fmla="*/ 4 h 21"/>
                <a:gd name="T28" fmla="*/ 202 w 236"/>
                <a:gd name="T29" fmla="*/ 6 h 21"/>
                <a:gd name="T30" fmla="*/ 215 w 236"/>
                <a:gd name="T31" fmla="*/ 9 h 21"/>
                <a:gd name="T32" fmla="*/ 227 w 236"/>
                <a:gd name="T33" fmla="*/ 13 h 21"/>
                <a:gd name="T34" fmla="*/ 234 w 236"/>
                <a:gd name="T35" fmla="*/ 16 h 21"/>
                <a:gd name="T36" fmla="*/ 236 w 2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">
                  <a:moveTo>
                    <a:pt x="0" y="21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9" y="13"/>
                  </a:lnTo>
                  <a:lnTo>
                    <a:pt x="21" y="9"/>
                  </a:lnTo>
                  <a:lnTo>
                    <a:pt x="34" y="6"/>
                  </a:lnTo>
                  <a:lnTo>
                    <a:pt x="52" y="4"/>
                  </a:lnTo>
                  <a:lnTo>
                    <a:pt x="72" y="1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1"/>
                  </a:lnTo>
                  <a:lnTo>
                    <a:pt x="184" y="4"/>
                  </a:lnTo>
                  <a:lnTo>
                    <a:pt x="202" y="6"/>
                  </a:lnTo>
                  <a:lnTo>
                    <a:pt x="215" y="9"/>
                  </a:lnTo>
                  <a:lnTo>
                    <a:pt x="227" y="13"/>
                  </a:lnTo>
                  <a:lnTo>
                    <a:pt x="234" y="16"/>
                  </a:lnTo>
                  <a:lnTo>
                    <a:pt x="2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8" name="Line 164"/>
            <p:cNvSpPr>
              <a:spLocks noChangeShapeType="1"/>
            </p:cNvSpPr>
            <p:nvPr/>
          </p:nvSpPr>
          <p:spPr bwMode="auto">
            <a:xfrm rot="1473624">
              <a:off x="4046" y="353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9" name="Line 165"/>
            <p:cNvSpPr>
              <a:spLocks noChangeShapeType="1"/>
            </p:cNvSpPr>
            <p:nvPr/>
          </p:nvSpPr>
          <p:spPr bwMode="auto">
            <a:xfrm rot="1473624">
              <a:off x="4044" y="3540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0" name="Line 166"/>
            <p:cNvSpPr>
              <a:spLocks noChangeShapeType="1"/>
            </p:cNvSpPr>
            <p:nvPr/>
          </p:nvSpPr>
          <p:spPr bwMode="auto">
            <a:xfrm rot="1473624">
              <a:off x="4042" y="3555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1" name="Line 167"/>
            <p:cNvSpPr>
              <a:spLocks noChangeShapeType="1"/>
            </p:cNvSpPr>
            <p:nvPr/>
          </p:nvSpPr>
          <p:spPr bwMode="auto">
            <a:xfrm rot="1473624">
              <a:off x="4040" y="3567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2" name="Line 168"/>
            <p:cNvSpPr>
              <a:spLocks noChangeShapeType="1"/>
            </p:cNvSpPr>
            <p:nvPr/>
          </p:nvSpPr>
          <p:spPr bwMode="auto">
            <a:xfrm rot="1473624">
              <a:off x="4042" y="3585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3" name="Line 169"/>
            <p:cNvSpPr>
              <a:spLocks noChangeShapeType="1"/>
            </p:cNvSpPr>
            <p:nvPr/>
          </p:nvSpPr>
          <p:spPr bwMode="auto">
            <a:xfrm rot="1473624">
              <a:off x="4036" y="360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4" name="Line 170"/>
            <p:cNvSpPr>
              <a:spLocks noChangeShapeType="1"/>
            </p:cNvSpPr>
            <p:nvPr/>
          </p:nvSpPr>
          <p:spPr bwMode="auto">
            <a:xfrm rot="1473624">
              <a:off x="4039" y="360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5" name="Line 171"/>
            <p:cNvSpPr>
              <a:spLocks noChangeShapeType="1"/>
            </p:cNvSpPr>
            <p:nvPr/>
          </p:nvSpPr>
          <p:spPr bwMode="auto">
            <a:xfrm rot="1473624">
              <a:off x="4082" y="3597"/>
              <a:ext cx="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6" name="Line 172"/>
            <p:cNvSpPr>
              <a:spLocks noChangeShapeType="1"/>
            </p:cNvSpPr>
            <p:nvPr/>
          </p:nvSpPr>
          <p:spPr bwMode="auto">
            <a:xfrm rot="1473624">
              <a:off x="4070" y="3606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7" name="Line 173"/>
            <p:cNvSpPr>
              <a:spLocks noChangeShapeType="1"/>
            </p:cNvSpPr>
            <p:nvPr/>
          </p:nvSpPr>
          <p:spPr bwMode="auto">
            <a:xfrm rot="1473624">
              <a:off x="4056" y="362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8" name="Line 174"/>
            <p:cNvSpPr>
              <a:spLocks noChangeShapeType="1"/>
            </p:cNvSpPr>
            <p:nvPr/>
          </p:nvSpPr>
          <p:spPr bwMode="auto">
            <a:xfrm rot="1473624">
              <a:off x="4043" y="363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9" name="Line 175"/>
            <p:cNvSpPr>
              <a:spLocks noChangeShapeType="1"/>
            </p:cNvSpPr>
            <p:nvPr/>
          </p:nvSpPr>
          <p:spPr bwMode="auto">
            <a:xfrm rot="1473624">
              <a:off x="4082" y="3594"/>
              <a:ext cx="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0" name="Line 176"/>
            <p:cNvSpPr>
              <a:spLocks noChangeShapeType="1"/>
            </p:cNvSpPr>
            <p:nvPr/>
          </p:nvSpPr>
          <p:spPr bwMode="auto">
            <a:xfrm rot="1473624">
              <a:off x="4092" y="359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1" name="Line 177"/>
            <p:cNvSpPr>
              <a:spLocks noChangeShapeType="1"/>
            </p:cNvSpPr>
            <p:nvPr/>
          </p:nvSpPr>
          <p:spPr bwMode="auto">
            <a:xfrm rot="1473624">
              <a:off x="4118" y="356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2" name="Line 178"/>
            <p:cNvSpPr>
              <a:spLocks noChangeShapeType="1"/>
            </p:cNvSpPr>
            <p:nvPr/>
          </p:nvSpPr>
          <p:spPr bwMode="auto">
            <a:xfrm rot="1473624">
              <a:off x="4113" y="3577"/>
              <a:ext cx="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3" name="Line 179"/>
            <p:cNvSpPr>
              <a:spLocks noChangeShapeType="1"/>
            </p:cNvSpPr>
            <p:nvPr/>
          </p:nvSpPr>
          <p:spPr bwMode="auto">
            <a:xfrm rot="1473624">
              <a:off x="4132" y="355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4" name="Line 180"/>
            <p:cNvSpPr>
              <a:spLocks noChangeShapeType="1"/>
            </p:cNvSpPr>
            <p:nvPr/>
          </p:nvSpPr>
          <p:spPr bwMode="auto">
            <a:xfrm rot="1473624">
              <a:off x="4126" y="356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5" name="Line 181"/>
            <p:cNvSpPr>
              <a:spLocks noChangeShapeType="1"/>
            </p:cNvSpPr>
            <p:nvPr/>
          </p:nvSpPr>
          <p:spPr bwMode="auto">
            <a:xfrm rot="1473624">
              <a:off x="4004" y="362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6" name="Line 182"/>
            <p:cNvSpPr>
              <a:spLocks noChangeShapeType="1"/>
            </p:cNvSpPr>
            <p:nvPr/>
          </p:nvSpPr>
          <p:spPr bwMode="auto">
            <a:xfrm rot="1473624">
              <a:off x="4013" y="3544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7" name="Line 183"/>
            <p:cNvSpPr>
              <a:spLocks noChangeShapeType="1"/>
            </p:cNvSpPr>
            <p:nvPr/>
          </p:nvSpPr>
          <p:spPr bwMode="auto">
            <a:xfrm rot="1473624">
              <a:off x="4014" y="355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8" name="Line 184"/>
            <p:cNvSpPr>
              <a:spLocks noChangeShapeType="1"/>
            </p:cNvSpPr>
            <p:nvPr/>
          </p:nvSpPr>
          <p:spPr bwMode="auto">
            <a:xfrm rot="1473624">
              <a:off x="4010" y="3579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9" name="Line 185"/>
            <p:cNvSpPr>
              <a:spLocks noChangeShapeType="1"/>
            </p:cNvSpPr>
            <p:nvPr/>
          </p:nvSpPr>
          <p:spPr bwMode="auto">
            <a:xfrm rot="1473624">
              <a:off x="4009" y="3562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0" name="Line 186"/>
            <p:cNvSpPr>
              <a:spLocks noChangeShapeType="1"/>
            </p:cNvSpPr>
            <p:nvPr/>
          </p:nvSpPr>
          <p:spPr bwMode="auto">
            <a:xfrm rot="1473624">
              <a:off x="4099" y="355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1" name="Line 187"/>
            <p:cNvSpPr>
              <a:spLocks noChangeShapeType="1"/>
            </p:cNvSpPr>
            <p:nvPr/>
          </p:nvSpPr>
          <p:spPr bwMode="auto">
            <a:xfrm rot="1473624">
              <a:off x="4092" y="355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2" name="Line 188"/>
            <p:cNvSpPr>
              <a:spLocks noChangeShapeType="1"/>
            </p:cNvSpPr>
            <p:nvPr/>
          </p:nvSpPr>
          <p:spPr bwMode="auto">
            <a:xfrm rot="1473624">
              <a:off x="4087" y="35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3" name="Line 189"/>
            <p:cNvSpPr>
              <a:spLocks noChangeShapeType="1"/>
            </p:cNvSpPr>
            <p:nvPr/>
          </p:nvSpPr>
          <p:spPr bwMode="auto">
            <a:xfrm rot="1473624">
              <a:off x="4083" y="355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4" name="Line 190"/>
            <p:cNvSpPr>
              <a:spLocks noChangeShapeType="1"/>
            </p:cNvSpPr>
            <p:nvPr/>
          </p:nvSpPr>
          <p:spPr bwMode="auto">
            <a:xfrm rot="1473624">
              <a:off x="4077" y="3564"/>
              <a:ext cx="2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5" name="Line 191"/>
            <p:cNvSpPr>
              <a:spLocks noChangeShapeType="1"/>
            </p:cNvSpPr>
            <p:nvPr/>
          </p:nvSpPr>
          <p:spPr bwMode="auto">
            <a:xfrm rot="1473624">
              <a:off x="4067" y="3662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6" name="Line 192"/>
            <p:cNvSpPr>
              <a:spLocks noChangeShapeType="1"/>
            </p:cNvSpPr>
            <p:nvPr/>
          </p:nvSpPr>
          <p:spPr bwMode="auto">
            <a:xfrm rot="1473624">
              <a:off x="4069" y="354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7" name="Line 193"/>
            <p:cNvSpPr>
              <a:spLocks noChangeShapeType="1"/>
            </p:cNvSpPr>
            <p:nvPr/>
          </p:nvSpPr>
          <p:spPr bwMode="auto">
            <a:xfrm rot="1473624">
              <a:off x="4072" y="355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8" name="Line 194"/>
            <p:cNvSpPr>
              <a:spLocks noChangeShapeType="1"/>
            </p:cNvSpPr>
            <p:nvPr/>
          </p:nvSpPr>
          <p:spPr bwMode="auto">
            <a:xfrm rot="1473624">
              <a:off x="4073" y="355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9" name="Line 195"/>
            <p:cNvSpPr>
              <a:spLocks noChangeShapeType="1"/>
            </p:cNvSpPr>
            <p:nvPr/>
          </p:nvSpPr>
          <p:spPr bwMode="auto">
            <a:xfrm rot="1473624">
              <a:off x="4078" y="355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0" name="Line 196"/>
            <p:cNvSpPr>
              <a:spLocks noChangeShapeType="1"/>
            </p:cNvSpPr>
            <p:nvPr/>
          </p:nvSpPr>
          <p:spPr bwMode="auto">
            <a:xfrm rot="1473624">
              <a:off x="3974" y="3611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1" name="Line 197"/>
            <p:cNvSpPr>
              <a:spLocks noChangeShapeType="1"/>
            </p:cNvSpPr>
            <p:nvPr/>
          </p:nvSpPr>
          <p:spPr bwMode="auto">
            <a:xfrm rot="1473624">
              <a:off x="4048" y="3538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2" name="Line 198"/>
            <p:cNvSpPr>
              <a:spLocks noChangeShapeType="1"/>
            </p:cNvSpPr>
            <p:nvPr/>
          </p:nvSpPr>
          <p:spPr bwMode="auto">
            <a:xfrm rot="1473624">
              <a:off x="4043" y="3576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3" name="Line 199"/>
            <p:cNvSpPr>
              <a:spLocks noChangeShapeType="1"/>
            </p:cNvSpPr>
            <p:nvPr/>
          </p:nvSpPr>
          <p:spPr bwMode="auto">
            <a:xfrm rot="1473624">
              <a:off x="4040" y="361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4" name="Line 200"/>
            <p:cNvSpPr>
              <a:spLocks noChangeShapeType="1"/>
            </p:cNvSpPr>
            <p:nvPr/>
          </p:nvSpPr>
          <p:spPr bwMode="auto">
            <a:xfrm rot="1473624">
              <a:off x="4074" y="361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5" name="Line 201"/>
            <p:cNvSpPr>
              <a:spLocks noChangeShapeType="1"/>
            </p:cNvSpPr>
            <p:nvPr/>
          </p:nvSpPr>
          <p:spPr bwMode="auto">
            <a:xfrm rot="1473624">
              <a:off x="4058" y="36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6" name="Line 202"/>
            <p:cNvSpPr>
              <a:spLocks noChangeShapeType="1"/>
            </p:cNvSpPr>
            <p:nvPr/>
          </p:nvSpPr>
          <p:spPr bwMode="auto">
            <a:xfrm rot="1473624">
              <a:off x="4043" y="364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7" name="Line 203"/>
            <p:cNvSpPr>
              <a:spLocks noChangeShapeType="1"/>
            </p:cNvSpPr>
            <p:nvPr/>
          </p:nvSpPr>
          <p:spPr bwMode="auto">
            <a:xfrm rot="1473624">
              <a:off x="4097" y="3600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8" name="Line 204"/>
            <p:cNvSpPr>
              <a:spLocks noChangeShapeType="1"/>
            </p:cNvSpPr>
            <p:nvPr/>
          </p:nvSpPr>
          <p:spPr bwMode="auto">
            <a:xfrm rot="1473624">
              <a:off x="4000" y="363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9" name="Line 205"/>
            <p:cNvSpPr>
              <a:spLocks noChangeShapeType="1"/>
            </p:cNvSpPr>
            <p:nvPr/>
          </p:nvSpPr>
          <p:spPr bwMode="auto">
            <a:xfrm rot="1473624">
              <a:off x="4097" y="356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0" name="Line 206"/>
            <p:cNvSpPr>
              <a:spLocks noChangeShapeType="1"/>
            </p:cNvSpPr>
            <p:nvPr/>
          </p:nvSpPr>
          <p:spPr bwMode="auto">
            <a:xfrm rot="1473624">
              <a:off x="4093" y="356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1" name="Line 207"/>
            <p:cNvSpPr>
              <a:spLocks noChangeShapeType="1"/>
            </p:cNvSpPr>
            <p:nvPr/>
          </p:nvSpPr>
          <p:spPr bwMode="auto">
            <a:xfrm rot="1473624">
              <a:off x="3976" y="360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2" name="Line 208"/>
            <p:cNvSpPr>
              <a:spLocks noChangeShapeType="1"/>
            </p:cNvSpPr>
            <p:nvPr/>
          </p:nvSpPr>
          <p:spPr bwMode="auto">
            <a:xfrm rot="1473624">
              <a:off x="4010" y="3533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3" name="Line 209"/>
            <p:cNvSpPr>
              <a:spLocks noChangeShapeType="1"/>
            </p:cNvSpPr>
            <p:nvPr/>
          </p:nvSpPr>
          <p:spPr bwMode="auto">
            <a:xfrm rot="1473624">
              <a:off x="3979" y="35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4" name="Line 210"/>
            <p:cNvSpPr>
              <a:spLocks noChangeShapeType="1"/>
            </p:cNvSpPr>
            <p:nvPr/>
          </p:nvSpPr>
          <p:spPr bwMode="auto">
            <a:xfrm rot="1473624">
              <a:off x="3977" y="3598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5" name="Line 211"/>
            <p:cNvSpPr>
              <a:spLocks noChangeShapeType="1"/>
            </p:cNvSpPr>
            <p:nvPr/>
          </p:nvSpPr>
          <p:spPr bwMode="auto">
            <a:xfrm rot="1473624">
              <a:off x="3979" y="35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6" name="Line 212"/>
            <p:cNvSpPr>
              <a:spLocks noChangeShapeType="1"/>
            </p:cNvSpPr>
            <p:nvPr/>
          </p:nvSpPr>
          <p:spPr bwMode="auto">
            <a:xfrm rot="1473624">
              <a:off x="4030" y="3611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7" name="Line 213"/>
            <p:cNvSpPr>
              <a:spLocks noChangeShapeType="1"/>
            </p:cNvSpPr>
            <p:nvPr/>
          </p:nvSpPr>
          <p:spPr bwMode="auto">
            <a:xfrm rot="1473624">
              <a:off x="4033" y="3640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8" name="Line 214"/>
            <p:cNvSpPr>
              <a:spLocks noChangeShapeType="1"/>
            </p:cNvSpPr>
            <p:nvPr/>
          </p:nvSpPr>
          <p:spPr bwMode="auto">
            <a:xfrm rot="1473624">
              <a:off x="3997" y="363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9" name="Line 215"/>
            <p:cNvSpPr>
              <a:spLocks noChangeShapeType="1"/>
            </p:cNvSpPr>
            <p:nvPr/>
          </p:nvSpPr>
          <p:spPr bwMode="auto">
            <a:xfrm rot="1473624">
              <a:off x="3998" y="365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0" name="Line 216"/>
            <p:cNvSpPr>
              <a:spLocks noChangeShapeType="1"/>
            </p:cNvSpPr>
            <p:nvPr/>
          </p:nvSpPr>
          <p:spPr bwMode="auto">
            <a:xfrm rot="1473624">
              <a:off x="3994" y="3679"/>
              <a:ext cx="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1" name="Line 217"/>
            <p:cNvSpPr>
              <a:spLocks noChangeShapeType="1"/>
            </p:cNvSpPr>
            <p:nvPr/>
          </p:nvSpPr>
          <p:spPr bwMode="auto">
            <a:xfrm rot="1473624">
              <a:off x="3993" y="3664"/>
              <a:ext cx="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2" name="Line 218"/>
            <p:cNvSpPr>
              <a:spLocks noChangeShapeType="1"/>
            </p:cNvSpPr>
            <p:nvPr/>
          </p:nvSpPr>
          <p:spPr bwMode="auto">
            <a:xfrm rot="1473624">
              <a:off x="3996" y="365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3" name="Line 219"/>
            <p:cNvSpPr>
              <a:spLocks noChangeShapeType="1"/>
            </p:cNvSpPr>
            <p:nvPr/>
          </p:nvSpPr>
          <p:spPr bwMode="auto">
            <a:xfrm rot="1473624">
              <a:off x="3987" y="369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4" name="Line 220"/>
            <p:cNvSpPr>
              <a:spLocks noChangeShapeType="1"/>
            </p:cNvSpPr>
            <p:nvPr/>
          </p:nvSpPr>
          <p:spPr bwMode="auto">
            <a:xfrm rot="1473624">
              <a:off x="3996" y="369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5" name="Line 221"/>
            <p:cNvSpPr>
              <a:spLocks noChangeShapeType="1"/>
            </p:cNvSpPr>
            <p:nvPr/>
          </p:nvSpPr>
          <p:spPr bwMode="auto">
            <a:xfrm rot="1473624">
              <a:off x="4026" y="3687"/>
              <a:ext cx="6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6" name="Line 222"/>
            <p:cNvSpPr>
              <a:spLocks noChangeShapeType="1"/>
            </p:cNvSpPr>
            <p:nvPr/>
          </p:nvSpPr>
          <p:spPr bwMode="auto">
            <a:xfrm rot="1473624">
              <a:off x="4015" y="370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7" name="Line 223"/>
            <p:cNvSpPr>
              <a:spLocks noChangeShapeType="1"/>
            </p:cNvSpPr>
            <p:nvPr/>
          </p:nvSpPr>
          <p:spPr bwMode="auto">
            <a:xfrm rot="1473624">
              <a:off x="4015" y="3694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8" name="Line 224"/>
            <p:cNvSpPr>
              <a:spLocks noChangeShapeType="1"/>
            </p:cNvSpPr>
            <p:nvPr/>
          </p:nvSpPr>
          <p:spPr bwMode="auto">
            <a:xfrm rot="1473624">
              <a:off x="4005" y="3700"/>
              <a:ext cx="2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9" name="Line 225"/>
            <p:cNvSpPr>
              <a:spLocks noChangeShapeType="1"/>
            </p:cNvSpPr>
            <p:nvPr/>
          </p:nvSpPr>
          <p:spPr bwMode="auto">
            <a:xfrm rot="1473624">
              <a:off x="4002" y="3709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0" name="Line 226"/>
            <p:cNvSpPr>
              <a:spLocks noChangeShapeType="1"/>
            </p:cNvSpPr>
            <p:nvPr/>
          </p:nvSpPr>
          <p:spPr bwMode="auto">
            <a:xfrm rot="1473624">
              <a:off x="3998" y="370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1" name="Line 227"/>
            <p:cNvSpPr>
              <a:spLocks noChangeShapeType="1"/>
            </p:cNvSpPr>
            <p:nvPr/>
          </p:nvSpPr>
          <p:spPr bwMode="auto">
            <a:xfrm rot="1473624">
              <a:off x="3992" y="3721"/>
              <a:ext cx="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2" name="Line 228"/>
            <p:cNvSpPr>
              <a:spLocks noChangeShapeType="1"/>
            </p:cNvSpPr>
            <p:nvPr/>
          </p:nvSpPr>
          <p:spPr bwMode="auto">
            <a:xfrm rot="1473624">
              <a:off x="4040" y="3679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3" name="Line 229"/>
            <p:cNvSpPr>
              <a:spLocks noChangeShapeType="1"/>
            </p:cNvSpPr>
            <p:nvPr/>
          </p:nvSpPr>
          <p:spPr bwMode="auto">
            <a:xfrm rot="1473624">
              <a:off x="4033" y="3689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4" name="Line 230"/>
            <p:cNvSpPr>
              <a:spLocks noChangeShapeType="1"/>
            </p:cNvSpPr>
            <p:nvPr/>
          </p:nvSpPr>
          <p:spPr bwMode="auto">
            <a:xfrm rot="1473624">
              <a:off x="4060" y="367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5" name="Line 231"/>
            <p:cNvSpPr>
              <a:spLocks noChangeShapeType="1"/>
            </p:cNvSpPr>
            <p:nvPr/>
          </p:nvSpPr>
          <p:spPr bwMode="auto">
            <a:xfrm rot="1473624">
              <a:off x="4040" y="368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6" name="Line 232"/>
            <p:cNvSpPr>
              <a:spLocks noChangeShapeType="1"/>
            </p:cNvSpPr>
            <p:nvPr/>
          </p:nvSpPr>
          <p:spPr bwMode="auto">
            <a:xfrm rot="1473624">
              <a:off x="3959" y="370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7" name="Line 233"/>
            <p:cNvSpPr>
              <a:spLocks noChangeShapeType="1"/>
            </p:cNvSpPr>
            <p:nvPr/>
          </p:nvSpPr>
          <p:spPr bwMode="auto">
            <a:xfrm rot="1473624">
              <a:off x="3957" y="372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8" name="Line 234"/>
            <p:cNvSpPr>
              <a:spLocks noChangeShapeType="1"/>
            </p:cNvSpPr>
            <p:nvPr/>
          </p:nvSpPr>
          <p:spPr bwMode="auto">
            <a:xfrm rot="1473624">
              <a:off x="3967" y="365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9" name="Line 235"/>
            <p:cNvSpPr>
              <a:spLocks noChangeShapeType="1"/>
            </p:cNvSpPr>
            <p:nvPr/>
          </p:nvSpPr>
          <p:spPr bwMode="auto">
            <a:xfrm rot="1473624">
              <a:off x="3959" y="370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0" name="Line 236"/>
            <p:cNvSpPr>
              <a:spLocks noChangeShapeType="1"/>
            </p:cNvSpPr>
            <p:nvPr/>
          </p:nvSpPr>
          <p:spPr bwMode="auto">
            <a:xfrm rot="1473624">
              <a:off x="3965" y="3660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1" name="Line 237"/>
            <p:cNvSpPr>
              <a:spLocks noChangeShapeType="1"/>
            </p:cNvSpPr>
            <p:nvPr/>
          </p:nvSpPr>
          <p:spPr bwMode="auto">
            <a:xfrm rot="1473624">
              <a:off x="3969" y="363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2" name="Line 238"/>
            <p:cNvSpPr>
              <a:spLocks noChangeShapeType="1"/>
            </p:cNvSpPr>
            <p:nvPr/>
          </p:nvSpPr>
          <p:spPr bwMode="auto">
            <a:xfrm rot="1473624">
              <a:off x="3972" y="362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3" name="Line 239"/>
            <p:cNvSpPr>
              <a:spLocks noChangeShapeType="1"/>
            </p:cNvSpPr>
            <p:nvPr/>
          </p:nvSpPr>
          <p:spPr bwMode="auto">
            <a:xfrm rot="1473624">
              <a:off x="4012" y="3735"/>
              <a:ext cx="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4" name="Line 240"/>
            <p:cNvSpPr>
              <a:spLocks noChangeShapeType="1"/>
            </p:cNvSpPr>
            <p:nvPr/>
          </p:nvSpPr>
          <p:spPr bwMode="auto">
            <a:xfrm rot="1473624">
              <a:off x="4022" y="3728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5" name="Line 241"/>
            <p:cNvSpPr>
              <a:spLocks noChangeShapeType="1"/>
            </p:cNvSpPr>
            <p:nvPr/>
          </p:nvSpPr>
          <p:spPr bwMode="auto">
            <a:xfrm rot="1473624">
              <a:off x="4035" y="365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6" name="Line 242"/>
            <p:cNvSpPr>
              <a:spLocks noChangeShapeType="1"/>
            </p:cNvSpPr>
            <p:nvPr/>
          </p:nvSpPr>
          <p:spPr bwMode="auto">
            <a:xfrm rot="1473624">
              <a:off x="4038" y="363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7" name="Line 243"/>
            <p:cNvSpPr>
              <a:spLocks noChangeShapeType="1"/>
            </p:cNvSpPr>
            <p:nvPr/>
          </p:nvSpPr>
          <p:spPr bwMode="auto">
            <a:xfrm rot="1473624">
              <a:off x="4000" y="364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8" name="Line 244"/>
            <p:cNvSpPr>
              <a:spLocks noChangeShapeType="1"/>
            </p:cNvSpPr>
            <p:nvPr/>
          </p:nvSpPr>
          <p:spPr bwMode="auto">
            <a:xfrm rot="1473624">
              <a:off x="4007" y="3582"/>
              <a:ext cx="1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9" name="Line 245"/>
            <p:cNvSpPr>
              <a:spLocks noChangeShapeType="1"/>
            </p:cNvSpPr>
            <p:nvPr/>
          </p:nvSpPr>
          <p:spPr bwMode="auto">
            <a:xfrm rot="1473624">
              <a:off x="3992" y="371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0" name="Line 246"/>
            <p:cNvSpPr>
              <a:spLocks noChangeShapeType="1"/>
            </p:cNvSpPr>
            <p:nvPr/>
          </p:nvSpPr>
          <p:spPr bwMode="auto">
            <a:xfrm rot="1473624">
              <a:off x="4061" y="367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1" name="Line 247"/>
            <p:cNvSpPr>
              <a:spLocks noChangeShapeType="1"/>
            </p:cNvSpPr>
            <p:nvPr/>
          </p:nvSpPr>
          <p:spPr bwMode="auto">
            <a:xfrm rot="1473624">
              <a:off x="4051" y="3681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2" name="Line 248"/>
            <p:cNvSpPr>
              <a:spLocks noChangeShapeType="1"/>
            </p:cNvSpPr>
            <p:nvPr/>
          </p:nvSpPr>
          <p:spPr bwMode="auto">
            <a:xfrm rot="1473624">
              <a:off x="3963" y="368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3" name="Line 249"/>
            <p:cNvSpPr>
              <a:spLocks noChangeShapeType="1"/>
            </p:cNvSpPr>
            <p:nvPr/>
          </p:nvSpPr>
          <p:spPr bwMode="auto">
            <a:xfrm rot="1473624">
              <a:off x="4091" y="3598"/>
              <a:ext cx="2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4" name="Line 250"/>
            <p:cNvSpPr>
              <a:spLocks noChangeShapeType="1"/>
            </p:cNvSpPr>
            <p:nvPr/>
          </p:nvSpPr>
          <p:spPr bwMode="auto">
            <a:xfrm rot="1473624">
              <a:off x="4078" y="357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5" name="Line 251"/>
            <p:cNvSpPr>
              <a:spLocks noChangeShapeType="1"/>
            </p:cNvSpPr>
            <p:nvPr/>
          </p:nvSpPr>
          <p:spPr bwMode="auto">
            <a:xfrm rot="1473624">
              <a:off x="4012" y="353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6" name="Line 252"/>
            <p:cNvSpPr>
              <a:spLocks noChangeShapeType="1"/>
            </p:cNvSpPr>
            <p:nvPr/>
          </p:nvSpPr>
          <p:spPr bwMode="auto">
            <a:xfrm rot="1473624">
              <a:off x="3997" y="364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7" name="Line 253"/>
            <p:cNvSpPr>
              <a:spLocks noChangeShapeType="1"/>
            </p:cNvSpPr>
            <p:nvPr/>
          </p:nvSpPr>
          <p:spPr bwMode="auto">
            <a:xfrm rot="1473624">
              <a:off x="3976" y="3605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8" name="Freeform 254"/>
            <p:cNvSpPr>
              <a:spLocks/>
            </p:cNvSpPr>
            <p:nvPr/>
          </p:nvSpPr>
          <p:spPr bwMode="auto">
            <a:xfrm rot="1473624">
              <a:off x="4989" y="1357"/>
              <a:ext cx="154" cy="19"/>
            </a:xfrm>
            <a:custGeom>
              <a:avLst/>
              <a:gdLst>
                <a:gd name="T0" fmla="*/ 0 w 236"/>
                <a:gd name="T1" fmla="*/ 22 h 22"/>
                <a:gd name="T2" fmla="*/ 0 w 236"/>
                <a:gd name="T3" fmla="*/ 22 h 22"/>
                <a:gd name="T4" fmla="*/ 2 w 236"/>
                <a:gd name="T5" fmla="*/ 17 h 22"/>
                <a:gd name="T6" fmla="*/ 9 w 236"/>
                <a:gd name="T7" fmla="*/ 14 h 22"/>
                <a:gd name="T8" fmla="*/ 21 w 236"/>
                <a:gd name="T9" fmla="*/ 10 h 22"/>
                <a:gd name="T10" fmla="*/ 34 w 236"/>
                <a:gd name="T11" fmla="*/ 7 h 22"/>
                <a:gd name="T12" fmla="*/ 52 w 236"/>
                <a:gd name="T13" fmla="*/ 3 h 22"/>
                <a:gd name="T14" fmla="*/ 72 w 236"/>
                <a:gd name="T15" fmla="*/ 2 h 22"/>
                <a:gd name="T16" fmla="*/ 94 w 236"/>
                <a:gd name="T17" fmla="*/ 0 h 22"/>
                <a:gd name="T18" fmla="*/ 118 w 236"/>
                <a:gd name="T19" fmla="*/ 0 h 22"/>
                <a:gd name="T20" fmla="*/ 118 w 236"/>
                <a:gd name="T21" fmla="*/ 0 h 22"/>
                <a:gd name="T22" fmla="*/ 142 w 236"/>
                <a:gd name="T23" fmla="*/ 0 h 22"/>
                <a:gd name="T24" fmla="*/ 164 w 236"/>
                <a:gd name="T25" fmla="*/ 2 h 22"/>
                <a:gd name="T26" fmla="*/ 184 w 236"/>
                <a:gd name="T27" fmla="*/ 3 h 22"/>
                <a:gd name="T28" fmla="*/ 202 w 236"/>
                <a:gd name="T29" fmla="*/ 7 h 22"/>
                <a:gd name="T30" fmla="*/ 215 w 236"/>
                <a:gd name="T31" fmla="*/ 10 h 22"/>
                <a:gd name="T32" fmla="*/ 227 w 236"/>
                <a:gd name="T33" fmla="*/ 14 h 22"/>
                <a:gd name="T34" fmla="*/ 234 w 236"/>
                <a:gd name="T35" fmla="*/ 17 h 22"/>
                <a:gd name="T36" fmla="*/ 236 w 23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2">
                  <a:moveTo>
                    <a:pt x="0" y="2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1" y="10"/>
                  </a:lnTo>
                  <a:lnTo>
                    <a:pt x="34" y="7"/>
                  </a:lnTo>
                  <a:lnTo>
                    <a:pt x="52" y="3"/>
                  </a:lnTo>
                  <a:lnTo>
                    <a:pt x="72" y="2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4" y="2"/>
                  </a:lnTo>
                  <a:lnTo>
                    <a:pt x="184" y="3"/>
                  </a:lnTo>
                  <a:lnTo>
                    <a:pt x="202" y="7"/>
                  </a:lnTo>
                  <a:lnTo>
                    <a:pt x="215" y="10"/>
                  </a:lnTo>
                  <a:lnTo>
                    <a:pt x="227" y="14"/>
                  </a:lnTo>
                  <a:lnTo>
                    <a:pt x="234" y="17"/>
                  </a:lnTo>
                  <a:lnTo>
                    <a:pt x="236" y="2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9" name="Line 255"/>
            <p:cNvSpPr>
              <a:spLocks noChangeShapeType="1"/>
            </p:cNvSpPr>
            <p:nvPr/>
          </p:nvSpPr>
          <p:spPr bwMode="auto">
            <a:xfrm rot="1473624">
              <a:off x="4009" y="352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0" name="Line 256"/>
            <p:cNvSpPr>
              <a:spLocks noChangeShapeType="1"/>
            </p:cNvSpPr>
            <p:nvPr/>
          </p:nvSpPr>
          <p:spPr bwMode="auto">
            <a:xfrm rot="1473624">
              <a:off x="4009" y="351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1" name="Line 257"/>
            <p:cNvSpPr>
              <a:spLocks noChangeShapeType="1"/>
            </p:cNvSpPr>
            <p:nvPr/>
          </p:nvSpPr>
          <p:spPr bwMode="auto">
            <a:xfrm rot="1473624">
              <a:off x="4008" y="3525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2" name="Line 258"/>
            <p:cNvSpPr>
              <a:spLocks noChangeShapeType="1"/>
            </p:cNvSpPr>
            <p:nvPr/>
          </p:nvSpPr>
          <p:spPr bwMode="auto">
            <a:xfrm rot="1473624">
              <a:off x="4013" y="35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3" name="Line 259"/>
            <p:cNvSpPr>
              <a:spLocks noChangeShapeType="1"/>
            </p:cNvSpPr>
            <p:nvPr/>
          </p:nvSpPr>
          <p:spPr bwMode="auto">
            <a:xfrm rot="1473624">
              <a:off x="4014" y="355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4" name="Line 260"/>
            <p:cNvSpPr>
              <a:spLocks noChangeShapeType="1"/>
            </p:cNvSpPr>
            <p:nvPr/>
          </p:nvSpPr>
          <p:spPr bwMode="auto">
            <a:xfrm rot="1473624">
              <a:off x="4046" y="352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5" name="Line 261"/>
            <p:cNvSpPr>
              <a:spLocks noChangeShapeType="1"/>
            </p:cNvSpPr>
            <p:nvPr/>
          </p:nvSpPr>
          <p:spPr bwMode="auto">
            <a:xfrm rot="1473624">
              <a:off x="4045" y="353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6" name="Line 262"/>
            <p:cNvSpPr>
              <a:spLocks noChangeShapeType="1"/>
            </p:cNvSpPr>
            <p:nvPr/>
          </p:nvSpPr>
          <p:spPr bwMode="auto">
            <a:xfrm rot="1473624">
              <a:off x="4012" y="3525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7" name="Line 263"/>
            <p:cNvSpPr>
              <a:spLocks noChangeShapeType="1"/>
            </p:cNvSpPr>
            <p:nvPr/>
          </p:nvSpPr>
          <p:spPr bwMode="auto">
            <a:xfrm rot="1473624">
              <a:off x="4009" y="351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8" name="Line 264"/>
            <p:cNvSpPr>
              <a:spLocks noChangeShapeType="1"/>
            </p:cNvSpPr>
            <p:nvPr/>
          </p:nvSpPr>
          <p:spPr bwMode="auto">
            <a:xfrm rot="1473624">
              <a:off x="4007" y="351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9" name="Line 265"/>
            <p:cNvSpPr>
              <a:spLocks noChangeShapeType="1"/>
            </p:cNvSpPr>
            <p:nvPr/>
          </p:nvSpPr>
          <p:spPr bwMode="auto">
            <a:xfrm rot="1473624">
              <a:off x="4137" y="3568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0" name="Line 266"/>
            <p:cNvSpPr>
              <a:spLocks noChangeShapeType="1"/>
            </p:cNvSpPr>
            <p:nvPr/>
          </p:nvSpPr>
          <p:spPr bwMode="auto">
            <a:xfrm rot="1473624">
              <a:off x="3965" y="3670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1" name="Line 267"/>
            <p:cNvSpPr>
              <a:spLocks noChangeShapeType="1"/>
            </p:cNvSpPr>
            <p:nvPr/>
          </p:nvSpPr>
          <p:spPr bwMode="auto">
            <a:xfrm rot="1473624">
              <a:off x="3960" y="3694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2" name="Line 268"/>
            <p:cNvSpPr>
              <a:spLocks noChangeShapeType="1"/>
            </p:cNvSpPr>
            <p:nvPr/>
          </p:nvSpPr>
          <p:spPr bwMode="auto">
            <a:xfrm rot="1473624">
              <a:off x="4103" y="358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3" name="Line 269"/>
            <p:cNvSpPr>
              <a:spLocks noChangeShapeType="1"/>
            </p:cNvSpPr>
            <p:nvPr/>
          </p:nvSpPr>
          <p:spPr bwMode="auto">
            <a:xfrm rot="1473624">
              <a:off x="4030" y="3638"/>
              <a:ext cx="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4" name="Line 270"/>
            <p:cNvSpPr>
              <a:spLocks noChangeShapeType="1"/>
            </p:cNvSpPr>
            <p:nvPr/>
          </p:nvSpPr>
          <p:spPr bwMode="auto">
            <a:xfrm rot="1473624">
              <a:off x="4072" y="366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5" name="Line 271"/>
            <p:cNvSpPr>
              <a:spLocks noChangeShapeType="1"/>
            </p:cNvSpPr>
            <p:nvPr/>
          </p:nvSpPr>
          <p:spPr bwMode="auto">
            <a:xfrm rot="1473624">
              <a:off x="4044" y="352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6" name="Freeform 272"/>
            <p:cNvSpPr>
              <a:spLocks/>
            </p:cNvSpPr>
            <p:nvPr/>
          </p:nvSpPr>
          <p:spPr bwMode="auto">
            <a:xfrm rot="1473624">
              <a:off x="3996" y="3525"/>
              <a:ext cx="155" cy="26"/>
            </a:xfrm>
            <a:custGeom>
              <a:avLst/>
              <a:gdLst>
                <a:gd name="T0" fmla="*/ 0 w 237"/>
                <a:gd name="T1" fmla="*/ 20 h 29"/>
                <a:gd name="T2" fmla="*/ 19 w 237"/>
                <a:gd name="T3" fmla="*/ 12 h 29"/>
                <a:gd name="T4" fmla="*/ 50 w 237"/>
                <a:gd name="T5" fmla="*/ 21 h 29"/>
                <a:gd name="T6" fmla="*/ 55 w 237"/>
                <a:gd name="T7" fmla="*/ 19 h 29"/>
                <a:gd name="T8" fmla="*/ 69 w 237"/>
                <a:gd name="T9" fmla="*/ 8 h 29"/>
                <a:gd name="T10" fmla="*/ 124 w 237"/>
                <a:gd name="T11" fmla="*/ 29 h 29"/>
                <a:gd name="T12" fmla="*/ 124 w 237"/>
                <a:gd name="T13" fmla="*/ 29 h 29"/>
                <a:gd name="T14" fmla="*/ 125 w 237"/>
                <a:gd name="T15" fmla="*/ 29 h 29"/>
                <a:gd name="T16" fmla="*/ 127 w 237"/>
                <a:gd name="T17" fmla="*/ 28 h 29"/>
                <a:gd name="T18" fmla="*/ 132 w 237"/>
                <a:gd name="T19" fmla="*/ 27 h 29"/>
                <a:gd name="T20" fmla="*/ 137 w 237"/>
                <a:gd name="T21" fmla="*/ 26 h 29"/>
                <a:gd name="T22" fmla="*/ 144 w 237"/>
                <a:gd name="T23" fmla="*/ 25 h 29"/>
                <a:gd name="T24" fmla="*/ 151 w 237"/>
                <a:gd name="T25" fmla="*/ 25 h 29"/>
                <a:gd name="T26" fmla="*/ 160 w 237"/>
                <a:gd name="T27" fmla="*/ 25 h 29"/>
                <a:gd name="T28" fmla="*/ 168 w 237"/>
                <a:gd name="T29" fmla="*/ 25 h 29"/>
                <a:gd name="T30" fmla="*/ 168 w 237"/>
                <a:gd name="T31" fmla="*/ 25 h 29"/>
                <a:gd name="T32" fmla="*/ 172 w 237"/>
                <a:gd name="T33" fmla="*/ 23 h 29"/>
                <a:gd name="T34" fmla="*/ 177 w 237"/>
                <a:gd name="T35" fmla="*/ 20 h 29"/>
                <a:gd name="T36" fmla="*/ 185 w 237"/>
                <a:gd name="T37" fmla="*/ 17 h 29"/>
                <a:gd name="T38" fmla="*/ 195 w 237"/>
                <a:gd name="T39" fmla="*/ 12 h 29"/>
                <a:gd name="T40" fmla="*/ 203 w 237"/>
                <a:gd name="T41" fmla="*/ 7 h 29"/>
                <a:gd name="T42" fmla="*/ 211 w 237"/>
                <a:gd name="T43" fmla="*/ 4 h 29"/>
                <a:gd name="T44" fmla="*/ 215 w 237"/>
                <a:gd name="T45" fmla="*/ 2 h 29"/>
                <a:gd name="T46" fmla="*/ 217 w 237"/>
                <a:gd name="T47" fmla="*/ 0 h 29"/>
                <a:gd name="T48" fmla="*/ 236 w 237"/>
                <a:gd name="T49" fmla="*/ 17 h 29"/>
                <a:gd name="T50" fmla="*/ 237 w 237"/>
                <a:gd name="T5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" h="29">
                  <a:moveTo>
                    <a:pt x="0" y="20"/>
                  </a:moveTo>
                  <a:lnTo>
                    <a:pt x="19" y="12"/>
                  </a:lnTo>
                  <a:lnTo>
                    <a:pt x="50" y="21"/>
                  </a:lnTo>
                  <a:lnTo>
                    <a:pt x="55" y="19"/>
                  </a:lnTo>
                  <a:lnTo>
                    <a:pt x="69" y="8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5" y="29"/>
                  </a:lnTo>
                  <a:lnTo>
                    <a:pt x="127" y="28"/>
                  </a:lnTo>
                  <a:lnTo>
                    <a:pt x="132" y="27"/>
                  </a:lnTo>
                  <a:lnTo>
                    <a:pt x="137" y="26"/>
                  </a:lnTo>
                  <a:lnTo>
                    <a:pt x="144" y="25"/>
                  </a:lnTo>
                  <a:lnTo>
                    <a:pt x="151" y="25"/>
                  </a:lnTo>
                  <a:lnTo>
                    <a:pt x="160" y="25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2" y="23"/>
                  </a:lnTo>
                  <a:lnTo>
                    <a:pt x="177" y="20"/>
                  </a:lnTo>
                  <a:lnTo>
                    <a:pt x="185" y="17"/>
                  </a:lnTo>
                  <a:lnTo>
                    <a:pt x="195" y="12"/>
                  </a:lnTo>
                  <a:lnTo>
                    <a:pt x="203" y="7"/>
                  </a:lnTo>
                  <a:lnTo>
                    <a:pt x="211" y="4"/>
                  </a:lnTo>
                  <a:lnTo>
                    <a:pt x="215" y="2"/>
                  </a:lnTo>
                  <a:lnTo>
                    <a:pt x="217" y="0"/>
                  </a:lnTo>
                  <a:lnTo>
                    <a:pt x="236" y="17"/>
                  </a:lnTo>
                  <a:lnTo>
                    <a:pt x="237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7" name="Freeform 273"/>
            <p:cNvSpPr>
              <a:spLocks/>
            </p:cNvSpPr>
            <p:nvPr/>
          </p:nvSpPr>
          <p:spPr bwMode="auto">
            <a:xfrm rot="1473624">
              <a:off x="3894" y="3798"/>
              <a:ext cx="45" cy="149"/>
            </a:xfrm>
            <a:custGeom>
              <a:avLst/>
              <a:gdLst>
                <a:gd name="T0" fmla="*/ 0 w 69"/>
                <a:gd name="T1" fmla="*/ 22 h 173"/>
                <a:gd name="T2" fmla="*/ 33 w 69"/>
                <a:gd name="T3" fmla="*/ 173 h 173"/>
                <a:gd name="T4" fmla="*/ 69 w 69"/>
                <a:gd name="T5" fmla="*/ 22 h 173"/>
                <a:gd name="T6" fmla="*/ 69 w 69"/>
                <a:gd name="T7" fmla="*/ 21 h 173"/>
                <a:gd name="T8" fmla="*/ 68 w 69"/>
                <a:gd name="T9" fmla="*/ 16 h 173"/>
                <a:gd name="T10" fmla="*/ 66 w 69"/>
                <a:gd name="T11" fmla="*/ 13 h 173"/>
                <a:gd name="T12" fmla="*/ 63 w 69"/>
                <a:gd name="T13" fmla="*/ 9 h 173"/>
                <a:gd name="T14" fmla="*/ 58 w 69"/>
                <a:gd name="T15" fmla="*/ 6 h 173"/>
                <a:gd name="T16" fmla="*/ 54 w 69"/>
                <a:gd name="T17" fmla="*/ 4 h 173"/>
                <a:gd name="T18" fmla="*/ 47 w 69"/>
                <a:gd name="T19" fmla="*/ 1 h 173"/>
                <a:gd name="T20" fmla="*/ 41 w 69"/>
                <a:gd name="T21" fmla="*/ 0 h 173"/>
                <a:gd name="T22" fmla="*/ 34 w 69"/>
                <a:gd name="T23" fmla="*/ 0 h 173"/>
                <a:gd name="T24" fmla="*/ 28 w 69"/>
                <a:gd name="T25" fmla="*/ 0 h 173"/>
                <a:gd name="T26" fmla="*/ 21 w 69"/>
                <a:gd name="T27" fmla="*/ 1 h 173"/>
                <a:gd name="T28" fmla="*/ 15 w 69"/>
                <a:gd name="T29" fmla="*/ 4 h 173"/>
                <a:gd name="T30" fmla="*/ 10 w 69"/>
                <a:gd name="T31" fmla="*/ 6 h 173"/>
                <a:gd name="T32" fmla="*/ 6 w 69"/>
                <a:gd name="T33" fmla="*/ 9 h 173"/>
                <a:gd name="T34" fmla="*/ 2 w 69"/>
                <a:gd name="T35" fmla="*/ 13 h 173"/>
                <a:gd name="T36" fmla="*/ 1 w 69"/>
                <a:gd name="T37" fmla="*/ 17 h 173"/>
                <a:gd name="T38" fmla="*/ 0 w 69"/>
                <a:gd name="T39" fmla="*/ 22 h 173"/>
                <a:gd name="T40" fmla="*/ 0 w 69"/>
                <a:gd name="T41" fmla="*/ 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3">
                  <a:moveTo>
                    <a:pt x="0" y="22"/>
                  </a:moveTo>
                  <a:lnTo>
                    <a:pt x="33" y="173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8" y="16"/>
                  </a:lnTo>
                  <a:lnTo>
                    <a:pt x="66" y="13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4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6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8" name="Freeform 274"/>
            <p:cNvSpPr>
              <a:spLocks/>
            </p:cNvSpPr>
            <p:nvPr/>
          </p:nvSpPr>
          <p:spPr bwMode="auto">
            <a:xfrm rot="1473624">
              <a:off x="3894" y="3798"/>
              <a:ext cx="45" cy="149"/>
            </a:xfrm>
            <a:custGeom>
              <a:avLst/>
              <a:gdLst>
                <a:gd name="T0" fmla="*/ 0 w 69"/>
                <a:gd name="T1" fmla="*/ 22 h 173"/>
                <a:gd name="T2" fmla="*/ 33 w 69"/>
                <a:gd name="T3" fmla="*/ 173 h 173"/>
                <a:gd name="T4" fmla="*/ 69 w 69"/>
                <a:gd name="T5" fmla="*/ 22 h 173"/>
                <a:gd name="T6" fmla="*/ 69 w 69"/>
                <a:gd name="T7" fmla="*/ 21 h 173"/>
                <a:gd name="T8" fmla="*/ 69 w 69"/>
                <a:gd name="T9" fmla="*/ 21 h 173"/>
                <a:gd name="T10" fmla="*/ 68 w 69"/>
                <a:gd name="T11" fmla="*/ 16 h 173"/>
                <a:gd name="T12" fmla="*/ 66 w 69"/>
                <a:gd name="T13" fmla="*/ 13 h 173"/>
                <a:gd name="T14" fmla="*/ 63 w 69"/>
                <a:gd name="T15" fmla="*/ 9 h 173"/>
                <a:gd name="T16" fmla="*/ 58 w 69"/>
                <a:gd name="T17" fmla="*/ 6 h 173"/>
                <a:gd name="T18" fmla="*/ 54 w 69"/>
                <a:gd name="T19" fmla="*/ 4 h 173"/>
                <a:gd name="T20" fmla="*/ 47 w 69"/>
                <a:gd name="T21" fmla="*/ 1 h 173"/>
                <a:gd name="T22" fmla="*/ 41 w 69"/>
                <a:gd name="T23" fmla="*/ 0 h 173"/>
                <a:gd name="T24" fmla="*/ 34 w 69"/>
                <a:gd name="T25" fmla="*/ 0 h 173"/>
                <a:gd name="T26" fmla="*/ 34 w 69"/>
                <a:gd name="T27" fmla="*/ 0 h 173"/>
                <a:gd name="T28" fmla="*/ 28 w 69"/>
                <a:gd name="T29" fmla="*/ 0 h 173"/>
                <a:gd name="T30" fmla="*/ 21 w 69"/>
                <a:gd name="T31" fmla="*/ 1 h 173"/>
                <a:gd name="T32" fmla="*/ 15 w 69"/>
                <a:gd name="T33" fmla="*/ 4 h 173"/>
                <a:gd name="T34" fmla="*/ 10 w 69"/>
                <a:gd name="T35" fmla="*/ 6 h 173"/>
                <a:gd name="T36" fmla="*/ 6 w 69"/>
                <a:gd name="T37" fmla="*/ 9 h 173"/>
                <a:gd name="T38" fmla="*/ 2 w 69"/>
                <a:gd name="T39" fmla="*/ 13 h 173"/>
                <a:gd name="T40" fmla="*/ 1 w 69"/>
                <a:gd name="T41" fmla="*/ 17 h 173"/>
                <a:gd name="T42" fmla="*/ 0 w 69"/>
                <a:gd name="T43" fmla="*/ 22 h 173"/>
                <a:gd name="T44" fmla="*/ 0 w 69"/>
                <a:gd name="T45" fmla="*/ 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73">
                  <a:moveTo>
                    <a:pt x="0" y="22"/>
                  </a:moveTo>
                  <a:lnTo>
                    <a:pt x="33" y="173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8" y="16"/>
                  </a:lnTo>
                  <a:lnTo>
                    <a:pt x="66" y="13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4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6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9" name="Line 275"/>
            <p:cNvSpPr>
              <a:spLocks noChangeShapeType="1"/>
            </p:cNvSpPr>
            <p:nvPr/>
          </p:nvSpPr>
          <p:spPr bwMode="auto">
            <a:xfrm rot="1473624">
              <a:off x="4497" y="1234"/>
              <a:ext cx="2" cy="23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0" name="Line 276"/>
            <p:cNvSpPr>
              <a:spLocks noChangeShapeType="1"/>
            </p:cNvSpPr>
            <p:nvPr/>
          </p:nvSpPr>
          <p:spPr bwMode="auto">
            <a:xfrm rot="1473624">
              <a:off x="4638" y="1298"/>
              <a:ext cx="1" cy="23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1" name="Line 277"/>
            <p:cNvSpPr>
              <a:spLocks noChangeShapeType="1"/>
            </p:cNvSpPr>
            <p:nvPr/>
          </p:nvSpPr>
          <p:spPr bwMode="auto">
            <a:xfrm rot="1473624">
              <a:off x="4616" y="1275"/>
              <a:ext cx="1" cy="23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862" name="Text Box 278"/>
          <p:cNvSpPr txBox="1">
            <a:spLocks noChangeArrowheads="1"/>
          </p:cNvSpPr>
          <p:nvPr/>
        </p:nvSpPr>
        <p:spPr bwMode="auto">
          <a:xfrm>
            <a:off x="889819" y="1211759"/>
            <a:ext cx="8382000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4400" b="1" dirty="0"/>
              <a:t> Bring your grammar </a:t>
            </a:r>
            <a:r>
              <a:rPr lang="en-US" sz="4400" b="1" dirty="0" smtClean="0"/>
              <a:t>book.</a:t>
            </a:r>
            <a:endParaRPr lang="en-US" sz="4400" b="1" dirty="0"/>
          </a:p>
        </p:txBody>
      </p:sp>
      <p:sp>
        <p:nvSpPr>
          <p:cNvPr id="195863" name="Text Box 279"/>
          <p:cNvSpPr txBox="1">
            <a:spLocks noChangeArrowheads="1"/>
          </p:cNvSpPr>
          <p:nvPr/>
        </p:nvSpPr>
        <p:spPr bwMode="auto">
          <a:xfrm>
            <a:off x="265208" y="2421858"/>
            <a:ext cx="8001000" cy="1766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400" b="1" dirty="0"/>
          </a:p>
          <a:p>
            <a:pPr algn="ctr">
              <a:spcBef>
                <a:spcPct val="50000"/>
              </a:spcBef>
            </a:pPr>
            <a:endParaRPr lang="en-US" sz="4400" dirty="0"/>
          </a:p>
        </p:txBody>
      </p:sp>
      <p:sp>
        <p:nvSpPr>
          <p:cNvPr id="195864" name="Text Box 280"/>
          <p:cNvSpPr txBox="1">
            <a:spLocks noChangeArrowheads="1"/>
          </p:cNvSpPr>
          <p:nvPr/>
        </p:nvSpPr>
        <p:spPr bwMode="auto">
          <a:xfrm>
            <a:off x="946092" y="2430959"/>
            <a:ext cx="7315200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2. </a:t>
            </a:r>
            <a:r>
              <a:rPr lang="en-US" sz="4400" b="1" dirty="0" smtClean="0"/>
              <a:t>Have </a:t>
            </a:r>
            <a:r>
              <a:rPr lang="en-US" sz="4400" b="1" dirty="0"/>
              <a:t>out </a:t>
            </a:r>
            <a:r>
              <a:rPr lang="en-US" sz="4400" b="1" dirty="0" smtClean="0"/>
              <a:t>your pretest.</a:t>
            </a:r>
            <a:endParaRPr lang="en-US" sz="4400" b="1" dirty="0"/>
          </a:p>
        </p:txBody>
      </p:sp>
      <p:sp>
        <p:nvSpPr>
          <p:cNvPr id="195865" name="Text Box 281"/>
          <p:cNvSpPr txBox="1">
            <a:spLocks noChangeArrowheads="1"/>
          </p:cNvSpPr>
          <p:nvPr/>
        </p:nvSpPr>
        <p:spPr bwMode="auto">
          <a:xfrm>
            <a:off x="1270707" y="215629"/>
            <a:ext cx="6477000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37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CC3300"/>
                </a:solidFill>
                <a:latin typeface="Monotype Corsiva" pitchFamily="66" charset="0"/>
              </a:rPr>
              <a:t>Happy Monday</a:t>
            </a:r>
            <a:r>
              <a:rPr lang="en-US" sz="8000" b="1" dirty="0">
                <a:solidFill>
                  <a:srgbClr val="CC330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6555"/>
          <a:stretch/>
        </p:blipFill>
        <p:spPr>
          <a:xfrm>
            <a:off x="2076756" y="3276600"/>
            <a:ext cx="4269588" cy="3419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(Parentheses)</a:t>
            </a:r>
            <a:br>
              <a:rPr lang="en-US" sz="7200" b="1">
                <a:solidFill>
                  <a:srgbClr val="FFFF00"/>
                </a:solidFill>
                <a:latin typeface="Comic Sans MS" pitchFamily="66" charset="0"/>
              </a:rPr>
            </a:br>
            <a:endParaRPr lang="en-US" sz="7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89916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>
                <a:solidFill>
                  <a:srgbClr val="66FFFF"/>
                </a:solidFill>
              </a:rPr>
              <a:t>Parentheses-(enclose extra info)</a:t>
            </a:r>
          </a:p>
          <a:p>
            <a:pPr>
              <a:buFontTx/>
              <a:buChar char="•"/>
            </a:pPr>
            <a:r>
              <a:rPr lang="en-US" sz="4000" b="1" smtClean="0">
                <a:solidFill>
                  <a:srgbClr val="FFFFFF"/>
                </a:solidFill>
              </a:rPr>
              <a:t> </a:t>
            </a:r>
            <a:r>
              <a:rPr lang="en-US" sz="3600" b="1" smtClean="0">
                <a:solidFill>
                  <a:srgbClr val="FFFFFF"/>
                </a:solidFill>
              </a:rPr>
              <a:t>Words, phrases, clauses, sometime whole sentences</a:t>
            </a:r>
          </a:p>
          <a:p>
            <a:r>
              <a:rPr lang="en-US" sz="4000" b="1" smtClean="0">
                <a:solidFill>
                  <a:srgbClr val="66FFFF"/>
                </a:solidFill>
              </a:rPr>
              <a:t>Punctuation:</a:t>
            </a:r>
          </a:p>
          <a:p>
            <a:pPr lvl="1">
              <a:buFontTx/>
              <a:buChar char="•"/>
            </a:pPr>
            <a:r>
              <a:rPr lang="en-US" sz="3600" b="1" smtClean="0">
                <a:solidFill>
                  <a:srgbClr val="FFFFFF"/>
                </a:solidFill>
              </a:rPr>
              <a:t> Punctuation stays OUTSIDE parentheses unless a whole sentence is enclosed.</a:t>
            </a:r>
          </a:p>
          <a:p>
            <a:pPr lvl="1">
              <a:buFontTx/>
              <a:buChar char="•"/>
            </a:pPr>
            <a:r>
              <a:rPr lang="en-US" sz="3600" b="1" smtClean="0">
                <a:solidFill>
                  <a:srgbClr val="FFFFFF"/>
                </a:solidFill>
              </a:rPr>
              <a:t> Bible References </a:t>
            </a:r>
            <a:r>
              <a:rPr lang="en-US" sz="3600" b="1" smtClean="0">
                <a:solidFill>
                  <a:srgbClr val="FF6600"/>
                </a:solidFill>
              </a:rPr>
              <a:t>(Romans 8:28)</a:t>
            </a:r>
            <a:endParaRPr lang="en-US" sz="3600" b="1" smtClean="0">
              <a:solidFill>
                <a:srgbClr val="FFFFFF"/>
              </a:solidFill>
            </a:endParaRPr>
          </a:p>
          <a:p>
            <a:pPr lvl="1">
              <a:buFontTx/>
              <a:buChar char="•"/>
            </a:pPr>
            <a:r>
              <a:rPr lang="en-US" sz="3600" b="1" smtClean="0">
                <a:solidFill>
                  <a:srgbClr val="FFFFFF"/>
                </a:solidFill>
              </a:rPr>
              <a:t> Numbers </a:t>
            </a:r>
            <a:r>
              <a:rPr lang="en-US" sz="3600" b="1" smtClean="0">
                <a:solidFill>
                  <a:srgbClr val="FF6600"/>
                </a:solidFill>
              </a:rPr>
              <a:t>(1)</a:t>
            </a:r>
            <a:r>
              <a:rPr lang="en-US" sz="3600" b="1" smtClean="0">
                <a:solidFill>
                  <a:srgbClr val="FFFFFF"/>
                </a:solidFill>
              </a:rPr>
              <a:t> or letters </a:t>
            </a:r>
            <a:r>
              <a:rPr lang="en-US" sz="3600" b="1" smtClean="0">
                <a:solidFill>
                  <a:srgbClr val="FF6600"/>
                </a:solidFill>
              </a:rPr>
              <a:t>(A)</a:t>
            </a:r>
            <a:r>
              <a:rPr lang="en-US" sz="3600" b="1" smtClean="0">
                <a:solidFill>
                  <a:srgbClr val="FFFFFF"/>
                </a:solidFill>
              </a:rPr>
              <a:t> within sentences</a:t>
            </a:r>
          </a:p>
        </p:txBody>
      </p:sp>
    </p:spTree>
    <p:extLst>
      <p:ext uri="{BB962C8B-B14F-4D97-AF65-F5344CB8AC3E}">
        <p14:creationId xmlns:p14="http://schemas.microsoft.com/office/powerpoint/2010/main" val="26759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Worksheet Challenge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12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 r="12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12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78" r="69344" b="68698"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1op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r="75362" b="69032"/>
          <a:stretch>
            <a:fillRect/>
          </a:stretch>
        </p:blipFill>
        <p:spPr bwMode="auto">
          <a:xfrm>
            <a:off x="0" y="6648450"/>
            <a:ext cx="9144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1950" y="1895563"/>
            <a:ext cx="8553450" cy="25237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800" b="1" dirty="0">
                <a:solidFill>
                  <a:srgbClr val="0066CC"/>
                </a:solidFill>
                <a:latin typeface="Paddington" pitchFamily="2" charset="0"/>
              </a:rPr>
              <a:t>Punctuation</a:t>
            </a:r>
            <a:endParaRPr lang="en-US" sz="17300" b="1" dirty="0">
              <a:solidFill>
                <a:srgbClr val="0F6FC6"/>
              </a:solidFill>
              <a:latin typeface="Paddington" pitchFamily="2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14900" y="1295398"/>
            <a:ext cx="4000500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661315"/>
                </a:solidFill>
                <a:latin typeface="Paddington" pitchFamily="2" charset="0"/>
              </a:rPr>
              <a:t>  Chapter </a:t>
            </a:r>
            <a:r>
              <a:rPr lang="en-US" sz="7200" b="1" dirty="0">
                <a:solidFill>
                  <a:srgbClr val="661315"/>
                </a:solidFill>
                <a:latin typeface="Paddington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212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3429000" y="1066800"/>
            <a:ext cx="5715000" cy="4495800"/>
          </a:xfrm>
          <a:prstGeom prst="rect">
            <a:avLst/>
          </a:prstGeom>
          <a:solidFill>
            <a:srgbClr val="000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3581400" y="1237208"/>
            <a:ext cx="5410200" cy="4154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*Write the </a:t>
            </a:r>
            <a:r>
              <a:rPr lang="en-US" sz="4400" b="1" dirty="0" smtClean="0">
                <a:solidFill>
                  <a:srgbClr val="FFFFFF"/>
                </a:solidFill>
                <a:latin typeface="VAGRounded BT" pitchFamily="34" charset="0"/>
              </a:rPr>
              <a:t>word before 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the comma and the</a:t>
            </a:r>
            <a:r>
              <a:rPr lang="en-US" sz="4400" b="1" dirty="0" smtClean="0">
                <a:solidFill>
                  <a:srgbClr val="FFFFFF"/>
                </a:solidFill>
                <a:latin typeface="VAGRounded BT" pitchFamily="34" charset="0"/>
              </a:rPr>
              <a:t> comma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 in the following examples. Write </a:t>
            </a: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C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 if correct.</a:t>
            </a:r>
          </a:p>
        </p:txBody>
      </p:sp>
    </p:spTree>
    <p:extLst>
      <p:ext uri="{BB962C8B-B14F-4D97-AF65-F5344CB8AC3E}">
        <p14:creationId xmlns:p14="http://schemas.microsoft.com/office/powerpoint/2010/main" val="19629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8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3352800" y="3429000"/>
            <a:ext cx="5410200" cy="2209800"/>
          </a:xfrm>
          <a:prstGeom prst="rect">
            <a:avLst/>
          </a:prstGeom>
          <a:solidFill>
            <a:srgbClr val="000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3352800" y="3429000"/>
            <a:ext cx="54102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Having finished the laundry Mom and I took a short break.</a:t>
            </a:r>
          </a:p>
        </p:txBody>
      </p:sp>
    </p:spTree>
    <p:extLst>
      <p:ext uri="{BB962C8B-B14F-4D97-AF65-F5344CB8AC3E}">
        <p14:creationId xmlns:p14="http://schemas.microsoft.com/office/powerpoint/2010/main" val="2263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2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8001000" cy="1006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6000" b="1" smtClean="0">
                <a:solidFill>
                  <a:srgbClr val="FFFF66"/>
                </a:solidFill>
                <a:latin typeface="Brush Script MT" pitchFamily="66" charset="0"/>
              </a:rPr>
              <a:t>participial phrases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352800" y="3429000"/>
            <a:ext cx="5410200" cy="2209800"/>
          </a:xfrm>
          <a:prstGeom prst="rect">
            <a:avLst/>
          </a:prstGeom>
          <a:solidFill>
            <a:srgbClr val="000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3352800" y="3429000"/>
            <a:ext cx="5410200" cy="21236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Having finished the </a:t>
            </a: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laundry,</a:t>
            </a:r>
            <a:r>
              <a:rPr lang="en-US" sz="4400" b="1" dirty="0" smtClean="0">
                <a:solidFill>
                  <a:srgbClr val="003399"/>
                </a:solidFill>
                <a:latin typeface="VAGRounded BT" pitchFamily="34" charset="0"/>
              </a:rPr>
              <a:t> 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Mom and I took a short break.</a:t>
            </a:r>
          </a:p>
        </p:txBody>
      </p:sp>
    </p:spTree>
    <p:extLst>
      <p:ext uri="{BB962C8B-B14F-4D97-AF65-F5344CB8AC3E}">
        <p14:creationId xmlns:p14="http://schemas.microsoft.com/office/powerpoint/2010/main" val="10398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0212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3197225" y="2184400"/>
            <a:ext cx="5257800" cy="36576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3352800" y="2574925"/>
            <a:ext cx="4876800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With a list of jobs in her hand Mom decided what we should do next.</a:t>
            </a:r>
          </a:p>
        </p:txBody>
      </p:sp>
    </p:spTree>
    <p:extLst>
      <p:ext uri="{BB962C8B-B14F-4D97-AF65-F5344CB8AC3E}">
        <p14:creationId xmlns:p14="http://schemas.microsoft.com/office/powerpoint/2010/main" val="26327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28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3197225" y="2184400"/>
            <a:ext cx="5257800" cy="36576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3352800" y="2574925"/>
            <a:ext cx="4876800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With a list of jobs in her </a:t>
            </a: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hand, 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Mom decided what we should do next.</a:t>
            </a:r>
          </a:p>
        </p:txBody>
      </p:sp>
    </p:spTree>
    <p:extLst>
      <p:ext uri="{BB962C8B-B14F-4D97-AF65-F5344CB8AC3E}">
        <p14:creationId xmlns:p14="http://schemas.microsoft.com/office/powerpoint/2010/main" val="24704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6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3184525" y="2873375"/>
            <a:ext cx="5257800" cy="36576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3352800" y="3124200"/>
            <a:ext cx="4876800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First I would wash the sliding glass door while Mom vacuumed.</a:t>
            </a:r>
          </a:p>
        </p:txBody>
      </p:sp>
    </p:spTree>
    <p:extLst>
      <p:ext uri="{BB962C8B-B14F-4D97-AF65-F5344CB8AC3E}">
        <p14:creationId xmlns:p14="http://schemas.microsoft.com/office/powerpoint/2010/main" val="34744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4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7924800" cy="1006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6400" b="1" smtClean="0">
                <a:solidFill>
                  <a:srgbClr val="FFFF66"/>
                </a:solidFill>
                <a:latin typeface="Brush Script MT" pitchFamily="66" charset="0"/>
              </a:rPr>
              <a:t>numbering words</a:t>
            </a: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3184525" y="2873375"/>
            <a:ext cx="5257800" cy="36576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352800" y="3124200"/>
            <a:ext cx="4876800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First,</a:t>
            </a:r>
            <a:r>
              <a:rPr lang="en-US" sz="4400" b="1" dirty="0" smtClean="0">
                <a:solidFill>
                  <a:srgbClr val="003399"/>
                </a:solidFill>
                <a:latin typeface="VAGRounded BT" pitchFamily="34" charset="0"/>
              </a:rPr>
              <a:t> </a:t>
            </a:r>
            <a:r>
              <a:rPr lang="en-US" sz="4400" b="1" dirty="0" smtClean="0">
                <a:solidFill>
                  <a:srgbClr val="FFFF66"/>
                </a:solidFill>
                <a:latin typeface="VAGRounded BT" pitchFamily="34" charset="0"/>
              </a:rPr>
              <a:t>I would wash the sliding glass door while Mom vacuumed.</a:t>
            </a:r>
          </a:p>
        </p:txBody>
      </p:sp>
    </p:spTree>
    <p:extLst>
      <p:ext uri="{BB962C8B-B14F-4D97-AF65-F5344CB8AC3E}">
        <p14:creationId xmlns:p14="http://schemas.microsoft.com/office/powerpoint/2010/main" val="285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2"/>
                </a:solidFill>
              </a:rPr>
              <a:t>Novel 2 Project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sz="4000" b="1" dirty="0" smtClean="0"/>
              <a:t>How is your reading going?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006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60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352800" y="2895600"/>
            <a:ext cx="4876800" cy="32004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3352800" y="2971800"/>
            <a:ext cx="4876800" cy="3140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33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After we finished those jobs we dusted the shelves and cleaned the bathroom.</a:t>
            </a:r>
          </a:p>
        </p:txBody>
      </p:sp>
    </p:spTree>
    <p:extLst>
      <p:ext uri="{BB962C8B-B14F-4D97-AF65-F5344CB8AC3E}">
        <p14:creationId xmlns:p14="http://schemas.microsoft.com/office/powerpoint/2010/main" val="36245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0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VAGRounded BT"/>
              </a:rPr>
              <a:t>Introductory Elements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8458200" cy="1006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6000" b="1" smtClean="0">
                <a:solidFill>
                  <a:srgbClr val="FFFF66"/>
                </a:solidFill>
                <a:latin typeface="Brush Script MT" pitchFamily="66" charset="0"/>
              </a:rPr>
              <a:t>adverb clauses</a:t>
            </a:r>
            <a:r>
              <a:rPr lang="en-US" sz="7200" b="1" smtClean="0">
                <a:solidFill>
                  <a:srgbClr val="FFFF66"/>
                </a:solidFill>
                <a:latin typeface="Brush Script MT" pitchFamily="66" charset="0"/>
              </a:rPr>
              <a:t> </a:t>
            </a: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3352800" y="2895600"/>
            <a:ext cx="4876800" cy="32004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352800" y="2971800"/>
            <a:ext cx="4876800" cy="3140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33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After we finished those </a:t>
            </a:r>
            <a:r>
              <a:rPr lang="en-US" sz="4000" b="1" dirty="0" smtClean="0">
                <a:solidFill>
                  <a:schemeClr val="bg1"/>
                </a:solidFill>
                <a:latin typeface="VAGRounded BT" pitchFamily="34" charset="0"/>
              </a:rPr>
              <a:t>jobs,</a:t>
            </a: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 we dusted the shelves and cleaned the bathroom.</a:t>
            </a:r>
          </a:p>
        </p:txBody>
      </p:sp>
    </p:spTree>
    <p:extLst>
      <p:ext uri="{BB962C8B-B14F-4D97-AF65-F5344CB8AC3E}">
        <p14:creationId xmlns:p14="http://schemas.microsoft.com/office/powerpoint/2010/main" val="1668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3284" name="Group 4"/>
          <p:cNvGrpSpPr>
            <a:grpSpLocks/>
          </p:cNvGrpSpPr>
          <p:nvPr/>
        </p:nvGrpSpPr>
        <p:grpSpPr bwMode="auto">
          <a:xfrm>
            <a:off x="228600" y="838200"/>
            <a:ext cx="8915400" cy="1905000"/>
            <a:chOff x="576" y="576"/>
            <a:chExt cx="4656" cy="1200"/>
          </a:xfrm>
        </p:grpSpPr>
        <p:sp>
          <p:nvSpPr>
            <p:cNvPr id="35328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76" y="576"/>
              <a:ext cx="460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38100">
                    <a:solidFill>
                      <a:srgbClr val="0033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66"/>
                      </a:gs>
                      <a:gs pos="50000">
                        <a:srgbClr val="FFFF66"/>
                      </a:gs>
                      <a:gs pos="100000">
                        <a:srgbClr val="FFCC66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VAGRounded BT"/>
                </a:rPr>
                <a:t>Introductory Elements</a:t>
              </a:r>
            </a:p>
          </p:txBody>
        </p:sp>
        <p:sp>
          <p:nvSpPr>
            <p:cNvPr id="353286" name="Text Box 6"/>
            <p:cNvSpPr txBox="1">
              <a:spLocks noChangeArrowheads="1"/>
            </p:cNvSpPr>
            <p:nvPr/>
          </p:nvSpPr>
          <p:spPr bwMode="auto">
            <a:xfrm>
              <a:off x="1536" y="1142"/>
              <a:ext cx="3696" cy="63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66"/>
                      </a:gs>
                      <a:gs pos="50000">
                        <a:srgbClr val="FFFF66"/>
                      </a:gs>
                      <a:gs pos="100000">
                        <a:srgbClr val="FFCC66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spcBef>
                  <a:spcPct val="50000"/>
                </a:spcBef>
              </a:pPr>
              <a:endParaRPr lang="en-US" sz="7200" b="1" smtClean="0">
                <a:solidFill>
                  <a:srgbClr val="FFFF66"/>
                </a:solidFill>
                <a:latin typeface="Brush Script MT" pitchFamily="66" charset="0"/>
              </a:endParaRPr>
            </a:p>
          </p:txBody>
        </p:sp>
      </p:grp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3200400" y="2819400"/>
            <a:ext cx="5257800" cy="31242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3352800" y="3108325"/>
            <a:ext cx="4876800" cy="2530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33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Before quitting we had made every square inch of the house spotless.</a:t>
            </a:r>
          </a:p>
        </p:txBody>
      </p:sp>
    </p:spTree>
    <p:extLst>
      <p:ext uri="{BB962C8B-B14F-4D97-AF65-F5344CB8AC3E}">
        <p14:creationId xmlns:p14="http://schemas.microsoft.com/office/powerpoint/2010/main" val="30622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r="5833"/>
          <a:stretch>
            <a:fillRect/>
          </a:stretch>
        </p:blipFill>
        <p:spPr bwMode="auto">
          <a:xfrm>
            <a:off x="457200" y="0"/>
            <a:ext cx="274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6356" name="Group 4"/>
          <p:cNvGrpSpPr>
            <a:grpSpLocks/>
          </p:cNvGrpSpPr>
          <p:nvPr/>
        </p:nvGrpSpPr>
        <p:grpSpPr bwMode="auto">
          <a:xfrm>
            <a:off x="228600" y="838200"/>
            <a:ext cx="8915400" cy="1905000"/>
            <a:chOff x="576" y="576"/>
            <a:chExt cx="4656" cy="1200"/>
          </a:xfrm>
        </p:grpSpPr>
        <p:sp>
          <p:nvSpPr>
            <p:cNvPr id="35635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76" y="576"/>
              <a:ext cx="460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38100">
                    <a:solidFill>
                      <a:srgbClr val="0033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66"/>
                      </a:gs>
                      <a:gs pos="50000">
                        <a:srgbClr val="FFFF66"/>
                      </a:gs>
                      <a:gs pos="100000">
                        <a:srgbClr val="FFCC66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VAGRounded BT"/>
                </a:rPr>
                <a:t>Introductory Elements</a:t>
              </a:r>
            </a:p>
          </p:txBody>
        </p:sp>
        <p:sp>
          <p:nvSpPr>
            <p:cNvPr id="356358" name="Text Box 6"/>
            <p:cNvSpPr txBox="1">
              <a:spLocks noChangeArrowheads="1"/>
            </p:cNvSpPr>
            <p:nvPr/>
          </p:nvSpPr>
          <p:spPr bwMode="auto">
            <a:xfrm>
              <a:off x="1536" y="1142"/>
              <a:ext cx="3696" cy="63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66"/>
                      </a:gs>
                      <a:gs pos="50000">
                        <a:srgbClr val="FFFF66"/>
                      </a:gs>
                      <a:gs pos="100000">
                        <a:srgbClr val="FFCC66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spcBef>
                  <a:spcPct val="50000"/>
                </a:spcBef>
                <a:buFontTx/>
                <a:buChar char="•"/>
              </a:pPr>
              <a:r>
                <a:rPr lang="en-US" sz="7200" b="1" smtClean="0">
                  <a:solidFill>
                    <a:srgbClr val="FFFF66"/>
                  </a:solidFill>
                  <a:latin typeface="Brush Script MT" pitchFamily="66" charset="0"/>
                </a:rPr>
                <a:t>other elements </a:t>
              </a:r>
            </a:p>
          </p:txBody>
        </p:sp>
      </p:grp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3200400" y="2819400"/>
            <a:ext cx="5257800" cy="3124200"/>
          </a:xfrm>
          <a:prstGeom prst="rect">
            <a:avLst/>
          </a:prstGeom>
          <a:solidFill>
            <a:srgbClr val="0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3352800" y="3108325"/>
            <a:ext cx="4876800" cy="2530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33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Before</a:t>
            </a:r>
            <a:r>
              <a:rPr lang="en-US" sz="4000" b="1" dirty="0" smtClean="0">
                <a:solidFill>
                  <a:srgbClr val="FFFFFF"/>
                </a:solidFill>
                <a:latin typeface="VAGRounded BT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VAGRounded BT" pitchFamily="34" charset="0"/>
              </a:rPr>
              <a:t>quitting, </a:t>
            </a: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we had made every square inch of the house spotless.</a:t>
            </a:r>
          </a:p>
        </p:txBody>
      </p:sp>
    </p:spTree>
    <p:extLst>
      <p:ext uri="{BB962C8B-B14F-4D97-AF65-F5344CB8AC3E}">
        <p14:creationId xmlns:p14="http://schemas.microsoft.com/office/powerpoint/2010/main" val="24746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razy gu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038476" cy="36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54307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Interjections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6248400" cy="3776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Well I prefer cherries rather than strawberries.</a:t>
            </a:r>
          </a:p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Will you hand me some more please?</a:t>
            </a:r>
          </a:p>
        </p:txBody>
      </p:sp>
    </p:spTree>
    <p:extLst>
      <p:ext uri="{BB962C8B-B14F-4D97-AF65-F5344CB8AC3E}">
        <p14:creationId xmlns:p14="http://schemas.microsoft.com/office/powerpoint/2010/main" val="36484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55331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Interjections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6248400" cy="38164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Well,</a:t>
            </a:r>
            <a:r>
              <a:rPr lang="en-US" sz="4400" b="1" dirty="0" smtClean="0">
                <a:solidFill>
                  <a:srgbClr val="FFCC00"/>
                </a:solidFill>
                <a:latin typeface="VAGRounded BT" pitchFamily="34" charset="0"/>
              </a:rPr>
              <a:t> I prefer cherries rather than strawberries.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CC00"/>
                </a:solidFill>
                <a:latin typeface="VAGRounded BT" pitchFamily="34" charset="0"/>
              </a:rPr>
              <a:t>Will you hand me some more</a:t>
            </a: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, please</a:t>
            </a:r>
            <a:r>
              <a:rPr lang="en-US" sz="4400" b="1" dirty="0" smtClean="0">
                <a:solidFill>
                  <a:srgbClr val="FFCC00"/>
                </a:solidFill>
                <a:latin typeface="VAGRounded B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5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1475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Parenthetical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914400" y="3324225"/>
            <a:ext cx="525780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smtClean="0">
                <a:solidFill>
                  <a:srgbClr val="FFFF00"/>
                </a:solidFill>
                <a:latin typeface="VAGRounded BT" pitchFamily="34" charset="0"/>
              </a:rPr>
              <a:t>The rose by the way is my mom’s favorite flower.</a:t>
            </a:r>
          </a:p>
        </p:txBody>
      </p:sp>
      <p:sp>
        <p:nvSpPr>
          <p:cNvPr id="361477" name="WordArt 5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Expressions</a:t>
            </a:r>
          </a:p>
        </p:txBody>
      </p:sp>
    </p:spTree>
    <p:extLst>
      <p:ext uri="{BB962C8B-B14F-4D97-AF65-F5344CB8AC3E}">
        <p14:creationId xmlns:p14="http://schemas.microsoft.com/office/powerpoint/2010/main" val="22440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249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Parenthetical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914400" y="3324225"/>
            <a:ext cx="525780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 smtClean="0">
                <a:solidFill>
                  <a:srgbClr val="FFCC00"/>
                </a:solidFill>
                <a:latin typeface="VAGRounded BT" pitchFamily="34" charset="0"/>
              </a:rPr>
              <a:t>The rose, </a:t>
            </a:r>
            <a:r>
              <a:rPr lang="en-US" sz="4400" b="1" dirty="0" smtClean="0">
                <a:solidFill>
                  <a:schemeClr val="bg1"/>
                </a:solidFill>
                <a:latin typeface="VAGRounded BT" pitchFamily="34" charset="0"/>
              </a:rPr>
              <a:t>by the way,</a:t>
            </a:r>
            <a:r>
              <a:rPr lang="en-US" sz="4400" b="1" dirty="0" smtClean="0">
                <a:solidFill>
                  <a:srgbClr val="FFCC00"/>
                </a:solidFill>
                <a:latin typeface="VAGRounded BT" pitchFamily="34" charset="0"/>
              </a:rPr>
              <a:t> is my mom’s favorite flower.</a:t>
            </a:r>
          </a:p>
        </p:txBody>
      </p:sp>
      <p:sp>
        <p:nvSpPr>
          <p:cNvPr id="362501" name="WordArt 5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Expressions</a:t>
            </a:r>
          </a:p>
        </p:txBody>
      </p:sp>
    </p:spTree>
    <p:extLst>
      <p:ext uri="{BB962C8B-B14F-4D97-AF65-F5344CB8AC3E}">
        <p14:creationId xmlns:p14="http://schemas.microsoft.com/office/powerpoint/2010/main" val="18751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3523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Appositives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52578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The word </a:t>
            </a:r>
            <a:r>
              <a:rPr lang="en-US" sz="4000" b="1" i="1" smtClean="0">
                <a:solidFill>
                  <a:srgbClr val="FFFF00"/>
                </a:solidFill>
                <a:latin typeface="VAGRounded BT" pitchFamily="34" charset="0"/>
              </a:rPr>
              <a:t>plant </a:t>
            </a: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comes from a Latin word referring to the bottom of the foot.</a:t>
            </a:r>
          </a:p>
        </p:txBody>
      </p:sp>
    </p:spTree>
    <p:extLst>
      <p:ext uri="{BB962C8B-B14F-4D97-AF65-F5344CB8AC3E}">
        <p14:creationId xmlns:p14="http://schemas.microsoft.com/office/powerpoint/2010/main" val="23100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0" y="0"/>
            <a:ext cx="52578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Ch. 12 Pretest</a:t>
            </a:r>
          </a:p>
          <a:p>
            <a:r>
              <a:rPr lang="en-US" b="1" dirty="0" smtClean="0">
                <a:solidFill>
                  <a:srgbClr val="66FFFF"/>
                </a:solidFill>
              </a:rPr>
              <a:t>Quotation Marks, Italics, and Ellipses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26. B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27. A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28. C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29. A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30. A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31. B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32. C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33. B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34. A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35. B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5282381" y="381000"/>
            <a:ext cx="5562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66FFFF"/>
                </a:solidFill>
              </a:rPr>
              <a:t>Apostrophes, Hyphens, etc.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36. B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37. 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38. C.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39. 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40. A</a:t>
            </a:r>
          </a:p>
        </p:txBody>
      </p:sp>
    </p:spTree>
    <p:extLst>
      <p:ext uri="{BB962C8B-B14F-4D97-AF65-F5344CB8AC3E}">
        <p14:creationId xmlns:p14="http://schemas.microsoft.com/office/powerpoint/2010/main" val="25774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4547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Appositives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52578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CC00"/>
                </a:solidFill>
                <a:latin typeface="VAGRounded BT" pitchFamily="34" charset="0"/>
              </a:rPr>
              <a:t>The word </a:t>
            </a:r>
            <a:r>
              <a:rPr lang="en-US" sz="4000" b="1" i="1" dirty="0" smtClean="0">
                <a:solidFill>
                  <a:schemeClr val="bg1"/>
                </a:solidFill>
                <a:latin typeface="VAGRounded BT" pitchFamily="34" charset="0"/>
              </a:rPr>
              <a:t>plant </a:t>
            </a:r>
            <a:r>
              <a:rPr lang="en-US" sz="4000" b="1" dirty="0" smtClean="0">
                <a:solidFill>
                  <a:srgbClr val="FFCC00"/>
                </a:solidFill>
                <a:latin typeface="VAGRounded BT" pitchFamily="34" charset="0"/>
              </a:rPr>
              <a:t>comes from a Latin word referring to the bottom of the foot.</a:t>
            </a:r>
          </a:p>
        </p:txBody>
      </p:sp>
    </p:spTree>
    <p:extLst>
      <p:ext uri="{BB962C8B-B14F-4D97-AF65-F5344CB8AC3E}">
        <p14:creationId xmlns:p14="http://schemas.microsoft.com/office/powerpoint/2010/main" val="4215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5571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Restrictive Clause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61722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The plant which has become most familiar to me is poison ivy.</a:t>
            </a:r>
          </a:p>
          <a:p>
            <a:pPr algn="ctr">
              <a:lnSpc>
                <a:spcPct val="90000"/>
              </a:lnSpc>
            </a:pPr>
            <a:endParaRPr lang="en-US" sz="4000" b="1" smtClean="0">
              <a:solidFill>
                <a:srgbClr val="FFFF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6595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Restrictive Clause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61722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mtClean="0">
                <a:solidFill>
                  <a:srgbClr val="FFCC00"/>
                </a:solidFill>
                <a:latin typeface="VAGRounded BT" pitchFamily="34" charset="0"/>
              </a:rPr>
              <a:t>The plant </a:t>
            </a:r>
            <a:r>
              <a:rPr lang="en-US" sz="4000" b="1" smtClean="0">
                <a:solidFill>
                  <a:srgbClr val="FFFFFF"/>
                </a:solidFill>
                <a:latin typeface="VAGRounded BT" pitchFamily="34" charset="0"/>
              </a:rPr>
              <a:t>which has become most familiar to me</a:t>
            </a:r>
            <a:r>
              <a:rPr lang="en-US" sz="4000" b="1" smtClean="0">
                <a:solidFill>
                  <a:srgbClr val="FFCC00"/>
                </a:solidFill>
                <a:latin typeface="VAGRounded BT" pitchFamily="34" charset="0"/>
              </a:rPr>
              <a:t> is poison ivy.</a:t>
            </a:r>
          </a:p>
          <a:p>
            <a:pPr algn="ctr">
              <a:lnSpc>
                <a:spcPct val="90000"/>
              </a:lnSpc>
            </a:pPr>
            <a:endParaRPr lang="en-US" sz="4000" b="1" smtClean="0">
              <a:solidFill>
                <a:srgbClr val="FFCC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7619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Restrictive Clause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374650" y="2097088"/>
            <a:ext cx="61722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4000" b="1" smtClean="0">
              <a:solidFill>
                <a:srgbClr val="FFFF00"/>
              </a:solidFill>
              <a:latin typeface="VAGRounded BT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Poison ivy which grows near my house causes a rash on my skin.</a:t>
            </a:r>
          </a:p>
        </p:txBody>
      </p:sp>
    </p:spTree>
    <p:extLst>
      <p:ext uri="{BB962C8B-B14F-4D97-AF65-F5344CB8AC3E}">
        <p14:creationId xmlns:p14="http://schemas.microsoft.com/office/powerpoint/2010/main" val="963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8643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Restrictive Clause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374650" y="2097088"/>
            <a:ext cx="61722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4000" b="1" dirty="0" smtClean="0">
              <a:solidFill>
                <a:srgbClr val="FFCC00"/>
              </a:solidFill>
              <a:latin typeface="VAGRounded BT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rgbClr val="FFCC00"/>
                </a:solidFill>
                <a:latin typeface="VAGRounded BT" pitchFamily="34" charset="0"/>
              </a:rPr>
              <a:t>Poison ivy</a:t>
            </a:r>
            <a:r>
              <a:rPr lang="en-US" sz="4000" b="1" dirty="0" smtClean="0">
                <a:solidFill>
                  <a:schemeClr val="bg1"/>
                </a:solidFill>
                <a:latin typeface="VAGRounded BT" pitchFamily="34" charset="0"/>
              </a:rPr>
              <a:t>, which grows near my house,</a:t>
            </a:r>
            <a:r>
              <a:rPr lang="en-US" sz="4000" b="1" dirty="0" smtClean="0">
                <a:solidFill>
                  <a:srgbClr val="FFCC00"/>
                </a:solidFill>
                <a:latin typeface="VAGRounded BT" pitchFamily="34" charset="0"/>
              </a:rPr>
              <a:t> causes a rash on my skin.</a:t>
            </a:r>
          </a:p>
        </p:txBody>
      </p:sp>
    </p:spTree>
    <p:extLst>
      <p:ext uri="{BB962C8B-B14F-4D97-AF65-F5344CB8AC3E}">
        <p14:creationId xmlns:p14="http://schemas.microsoft.com/office/powerpoint/2010/main" val="16767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69667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Nonrestrictive</a:t>
            </a: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5562600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smtClean="0">
                <a:solidFill>
                  <a:srgbClr val="FFFF00"/>
                </a:solidFill>
                <a:latin typeface="VAGRounded BT" pitchFamily="34" charset="0"/>
              </a:rPr>
              <a:t>Soccer which is my favorite hobby is an intense sport.</a:t>
            </a:r>
          </a:p>
          <a:p>
            <a:pPr>
              <a:spcBef>
                <a:spcPct val="50000"/>
              </a:spcBef>
            </a:pPr>
            <a:endParaRPr lang="en-US" sz="4000" b="1" smtClean="0">
              <a:solidFill>
                <a:srgbClr val="FFFF00"/>
              </a:solidFill>
              <a:latin typeface="VAGRounded BT" pitchFamily="34" charset="0"/>
            </a:endParaRPr>
          </a:p>
        </p:txBody>
      </p:sp>
      <p:sp>
        <p:nvSpPr>
          <p:cNvPr id="369669" name="WordArt 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5728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70691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Nonrestrictive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914400" y="3367548"/>
            <a:ext cx="5562600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339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Soccer</a:t>
            </a:r>
            <a:r>
              <a:rPr lang="en-US" sz="4000" b="1" dirty="0" smtClean="0">
                <a:solidFill>
                  <a:schemeClr val="bg1"/>
                </a:solidFill>
                <a:latin typeface="VAGRounded BT" pitchFamily="34" charset="0"/>
              </a:rPr>
              <a:t>, which is my favorite hobby, </a:t>
            </a:r>
            <a:r>
              <a:rPr lang="en-US" sz="4000" b="1" dirty="0" smtClean="0">
                <a:solidFill>
                  <a:srgbClr val="FFFF66"/>
                </a:solidFill>
                <a:latin typeface="VAGRounded BT" pitchFamily="34" charset="0"/>
              </a:rPr>
              <a:t>is an intense sport.</a:t>
            </a:r>
          </a:p>
          <a:p>
            <a:pPr>
              <a:spcBef>
                <a:spcPct val="50000"/>
              </a:spcBef>
            </a:pPr>
            <a:endParaRPr lang="en-US" sz="4000" b="1" dirty="0" smtClean="0">
              <a:solidFill>
                <a:srgbClr val="66FF33"/>
              </a:solidFill>
              <a:latin typeface="VAGRounded BT" pitchFamily="34" charset="0"/>
            </a:endParaRPr>
          </a:p>
        </p:txBody>
      </p:sp>
      <p:sp>
        <p:nvSpPr>
          <p:cNvPr id="370693" name="WordArt 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961" dir="2700000" algn="ctr" rotWithShape="0">
                    <a:srgbClr val="009900"/>
                  </a:outerShdw>
                </a:effectLst>
                <a:latin typeface="Impress BT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35657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Commas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With dates</a:t>
            </a:r>
            <a:endParaRPr lang="en-US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On April 22, 2011 your paper is due.</a:t>
            </a:r>
          </a:p>
          <a:p>
            <a:pPr>
              <a:buFontTx/>
              <a:buNone/>
            </a:pPr>
            <a:endParaRPr lang="en-US" sz="1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72740" name="Picture 4" descr="MM9003157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2413"/>
            <a:ext cx="229552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41" name="Picture 5" descr="MM90031578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257425" cy="168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Commas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With dates</a:t>
            </a:r>
            <a:endParaRPr lang="en-US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On April 22, 2011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your paper is due.</a:t>
            </a:r>
          </a:p>
          <a:p>
            <a:pPr>
              <a:buFontTx/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80932" name="Picture 4" descr="MM9003157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2413"/>
            <a:ext cx="229552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3" name="Picture 5" descr="MM90031578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257425" cy="168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algn="l"/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  Semicolons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="1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FontTx/>
              <a:buNone/>
            </a:pPr>
            <a:endParaRPr lang="en-US" sz="36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While watching television and eating popcorn with my girlfriend, I did my homework I don’t know why I didn’t do well.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375812" name="Picture 4" descr="MM900283958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8600"/>
            <a:ext cx="3175000" cy="3567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unny apostrop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88" y="-29584"/>
            <a:ext cx="6086712" cy="68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algn="l"/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  Semicolons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1. Join equal elements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2. fairly strong mark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3. Used between two                                  independent clauses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While watching television and eating popcorn with my girlfriend, I did my homework</a:t>
            </a:r>
            <a:r>
              <a:rPr lang="en-US" sz="4400" dirty="0">
                <a:solidFill>
                  <a:srgbClr val="FF0000"/>
                </a:solidFill>
              </a:rPr>
              <a:t>;</a:t>
            </a:r>
            <a:r>
              <a:rPr lang="en-US" sz="3600" dirty="0">
                <a:solidFill>
                  <a:schemeClr val="bg1"/>
                </a:solidFill>
              </a:rPr>
              <a:t> I don’t know why I didn’t do well.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81956" name="Picture 4" descr="MM900283958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8600"/>
            <a:ext cx="3175000" cy="3567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gifs.net/Animation11/Sports/Football/Big_play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78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We will discuss the following topics at today’s meeting a new principal, time off,                                       and extended vacations.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 We would like to welcome our                                        most important guest Dr. Jones.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377860" name="Picture 4" descr="Stephen J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124200"/>
            <a:ext cx="2592388" cy="3448050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6600"/>
                </a:solidFill>
              </a:rPr>
              <a:t>Before a series at the end of a sentence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We will discuss the following topics at today’s meeting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a new principal, time off,                                       and extended vacations.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6600"/>
                </a:solidFill>
              </a:rPr>
              <a:t>Emphasizes a single appositive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 We would like to welcome our                                        most important guest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Dr. Jones.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2980" name="Picture 4" descr="Stephen J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124200"/>
            <a:ext cx="2592388" cy="3448050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9448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b="1" i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Hazel forgot the following things her keys, her driver’s                license, and her money.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9448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6600"/>
                </a:solidFill>
              </a:rPr>
              <a:t>Not before a series that is part of the sentence pattern or after the words </a:t>
            </a:r>
            <a:r>
              <a:rPr lang="en-US" sz="2800" b="1" i="1">
                <a:solidFill>
                  <a:schemeClr val="bg1"/>
                </a:solidFill>
              </a:rPr>
              <a:t>such as</a:t>
            </a:r>
            <a:r>
              <a:rPr lang="en-US" sz="2800" b="1">
                <a:solidFill>
                  <a:srgbClr val="FF6600"/>
                </a:solidFill>
              </a:rPr>
              <a:t> or </a:t>
            </a:r>
            <a:r>
              <a:rPr lang="en-US" sz="2800" b="1" i="1">
                <a:solidFill>
                  <a:schemeClr val="bg1"/>
                </a:solidFill>
              </a:rPr>
              <a:t>including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Hazel forgot the following things</a:t>
            </a:r>
            <a:r>
              <a:rPr lang="en-US" sz="2800" b="1">
                <a:solidFill>
                  <a:srgbClr val="FFFF00"/>
                </a:solidFill>
              </a:rPr>
              <a:t>:</a:t>
            </a:r>
            <a:r>
              <a:rPr lang="en-US" sz="2800">
                <a:solidFill>
                  <a:schemeClr val="bg1"/>
                </a:solidFill>
              </a:rPr>
              <a:t> her keys, her  driver’s  license, and her money.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</a:t>
            </a:r>
            <a:r>
              <a:rPr lang="en-US" sz="2800" b="1">
                <a:solidFill>
                  <a:schemeClr val="bg1"/>
                </a:solidFill>
              </a:rPr>
              <a:t>Dr. Williams began his speech to the student body by quoting John Donne’s famous statement “No man is an island.”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chemeClr val="bg1"/>
                </a:solidFill>
              </a:rPr>
              <a:t>   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379908" name="Picture 4" descr="MM900046635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57200"/>
            <a:ext cx="2438400" cy="153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Colons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6600"/>
                </a:solidFill>
              </a:rPr>
              <a:t>Before a formal quotation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Dr. Williams began his speech to the student body by quoting John Donne’s famous statement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> “No man is an island.”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   (The introduction to the quotation </a:t>
            </a:r>
            <a:r>
              <a:rPr lang="en-US" sz="2800" b="1" dirty="0">
                <a:solidFill>
                  <a:schemeClr val="bg1"/>
                </a:solidFill>
              </a:rPr>
              <a:t>must be a complete sentence</a:t>
            </a:r>
            <a:r>
              <a:rPr lang="en-US" sz="2800" b="1" i="1" dirty="0">
                <a:solidFill>
                  <a:schemeClr val="bg1"/>
                </a:solidFill>
              </a:rPr>
              <a:t>, and the quotation must be the last element in the sentence.)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85028" name="Picture 4" descr="MM900046635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57200"/>
            <a:ext cx="2438400" cy="153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accent2"/>
                </a:solidFill>
              </a:rPr>
              <a:t>Editing Paragraph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31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661347" cy="49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Hyphens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991600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 smtClean="0">
                <a:solidFill>
                  <a:srgbClr val="66FFFF"/>
                </a:solidFill>
              </a:rPr>
              <a:t>Hyphens:  (-)</a:t>
            </a:r>
          </a:p>
          <a:p>
            <a:r>
              <a:rPr lang="en-US" sz="4000" b="1" smtClean="0">
                <a:solidFill>
                  <a:srgbClr val="FFFFFF"/>
                </a:solidFill>
              </a:rPr>
              <a:t>Join parts of words &amp; separate words</a:t>
            </a:r>
          </a:p>
          <a:p>
            <a:endParaRPr lang="en-US" sz="4400" b="1" smtClean="0">
              <a:solidFill>
                <a:srgbClr val="66FFFF"/>
              </a:solidFill>
            </a:endParaRPr>
          </a:p>
          <a:p>
            <a:r>
              <a:rPr lang="en-US" sz="4400" b="1" smtClean="0">
                <a:solidFill>
                  <a:srgbClr val="66FFFF"/>
                </a:solidFill>
              </a:rPr>
              <a:t>Omission of a Connecting Word: </a:t>
            </a:r>
            <a:r>
              <a:rPr lang="en-US" sz="4000" b="1" smtClean="0">
                <a:solidFill>
                  <a:srgbClr val="FFFFFF"/>
                </a:solidFill>
              </a:rPr>
              <a:t>Used in place of a connecting word.</a:t>
            </a:r>
          </a:p>
          <a:p>
            <a:pPr lvl="1"/>
            <a:r>
              <a:rPr lang="en-US" sz="4400" b="1" smtClean="0">
                <a:solidFill>
                  <a:srgbClr val="FFFFFF"/>
                </a:solidFill>
              </a:rPr>
              <a:t>	</a:t>
            </a:r>
            <a:r>
              <a:rPr lang="en-US" sz="4400" b="1" smtClean="0">
                <a:solidFill>
                  <a:srgbClr val="FF6600"/>
                </a:solidFill>
              </a:rPr>
              <a:t>Acts I-V</a:t>
            </a:r>
          </a:p>
          <a:p>
            <a:pPr lvl="1"/>
            <a:r>
              <a:rPr lang="en-US" sz="4400" b="1" smtClean="0">
                <a:solidFill>
                  <a:srgbClr val="FF6600"/>
                </a:solidFill>
              </a:rPr>
              <a:t>	6:00-7:00</a:t>
            </a:r>
            <a:endParaRPr lang="en-US" sz="4000" smtClean="0">
              <a:solidFill>
                <a:srgbClr val="FFFFFF"/>
              </a:solidFill>
            </a:endParaRPr>
          </a:p>
          <a:p>
            <a:r>
              <a:rPr lang="en-US" sz="2800" smtClean="0">
                <a:solidFill>
                  <a:srgbClr val="FFFFFF"/>
                </a:solidFill>
              </a:rPr>
              <a:t>(</a:t>
            </a:r>
            <a:r>
              <a:rPr lang="en-US" sz="2800" i="1" smtClean="0">
                <a:solidFill>
                  <a:srgbClr val="FFFFFF"/>
                </a:solidFill>
              </a:rPr>
              <a:t>Not needed with conjunctions: </a:t>
            </a:r>
            <a:r>
              <a:rPr lang="en-US" sz="2800" i="1" smtClean="0">
                <a:solidFill>
                  <a:srgbClr val="FF6600"/>
                </a:solidFill>
              </a:rPr>
              <a:t>from 5 to 6</a:t>
            </a:r>
            <a:r>
              <a:rPr lang="en-US" sz="2800" i="1" smtClean="0">
                <a:solidFill>
                  <a:srgbClr val="FFFFFF"/>
                </a:solidFill>
              </a:rPr>
              <a:t>; </a:t>
            </a:r>
            <a:r>
              <a:rPr lang="en-US" sz="2800" i="1" smtClean="0">
                <a:solidFill>
                  <a:srgbClr val="FF6600"/>
                </a:solidFill>
              </a:rPr>
              <a:t>between 6 and 7</a:t>
            </a:r>
            <a:r>
              <a:rPr lang="en-US" sz="280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48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31955"/>
            <a:ext cx="8686800" cy="698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thought it was something more than a blown transformer. People were crying. Some were throwing up not because they had just run a marathon.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were freaking out ” he said.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stopped to talk to a bus driver. That’s when they found out what really happened.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then barricades were in place and fifteen blocks of downtown Boston was evacuated and the trains were shut down.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fraternity at Massachusetts Institute of Technology offered the victims food water snacks and a restroom.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hours after this, my family members made it to Newton where they had parked.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Zeke later called and described this dramatic experience running with so many others in one of the world’s premier marathons. By the end of Patriot’s Day the marathon was just a memory. He wanted to talk about his little niece his graduation next month from Norwich University in Vermont, and his upcoming officer’s commissioning service into the Marines.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an afternoon filled with questions it was just good to hear his voice.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Hyphens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9982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 smtClean="0">
                <a:solidFill>
                  <a:srgbClr val="66FFFF"/>
                </a:solidFill>
              </a:rPr>
              <a:t>Word Di-vision/End of a Line:</a:t>
            </a: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Goes at the end of a line, not at the beginning of the next line.</a:t>
            </a: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2+ letters and the hyphen must re-</a:t>
            </a:r>
          </a:p>
          <a:p>
            <a:pPr marL="0" indent="0"/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>    main on first line.  </a:t>
            </a:r>
            <a:endParaRPr lang="en-US" sz="4000" b="1" dirty="0" smtClean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3+ letters must appear on se-</a:t>
            </a:r>
          </a:p>
          <a:p>
            <a:pPr marL="0" indent="0"/>
            <a:r>
              <a:rPr lang="en-US" sz="4000" b="1" dirty="0" smtClean="0">
                <a:solidFill>
                  <a:srgbClr val="FFFFFF"/>
                </a:solidFill>
              </a:rPr>
              <a:t>     </a:t>
            </a:r>
            <a:r>
              <a:rPr lang="en-US" sz="4000" b="1" dirty="0" err="1" smtClean="0">
                <a:solidFill>
                  <a:srgbClr val="FFFFFF"/>
                </a:solidFill>
              </a:rPr>
              <a:t>cond</a:t>
            </a:r>
            <a:r>
              <a:rPr lang="en-US" sz="4000" b="1" dirty="0" smtClean="0">
                <a:solidFill>
                  <a:srgbClr val="FFFFFF"/>
                </a:solidFill>
              </a:rPr>
              <a:t> line</a:t>
            </a:r>
            <a:endParaRPr lang="en-US" sz="4000" b="1" dirty="0" smtClean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If in doubt, look up the word division.</a:t>
            </a:r>
          </a:p>
        </p:txBody>
      </p:sp>
    </p:spTree>
    <p:extLst>
      <p:ext uri="{BB962C8B-B14F-4D97-AF65-F5344CB8AC3E}">
        <p14:creationId xmlns:p14="http://schemas.microsoft.com/office/powerpoint/2010/main" val="17825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Hyphens</a:t>
            </a: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9916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 smtClean="0">
                <a:solidFill>
                  <a:srgbClr val="66FFFF"/>
                </a:solidFill>
              </a:rPr>
              <a:t>Numbers and Fractions:</a:t>
            </a: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6600"/>
                </a:solidFill>
              </a:rPr>
              <a:t>Twenty-one</a:t>
            </a:r>
            <a:r>
              <a:rPr lang="en-US" sz="4000" b="1" dirty="0" smtClean="0">
                <a:solidFill>
                  <a:srgbClr val="FFFFFF"/>
                </a:solidFill>
              </a:rPr>
              <a:t> through </a:t>
            </a:r>
            <a:r>
              <a:rPr lang="en-US" sz="4000" b="1" dirty="0" smtClean="0">
                <a:solidFill>
                  <a:srgbClr val="FF6600"/>
                </a:solidFill>
              </a:rPr>
              <a:t>ninety-nine  (21-99)</a:t>
            </a:r>
            <a:r>
              <a:rPr lang="en-US" sz="4000" b="1" dirty="0" smtClean="0">
                <a:solidFill>
                  <a:srgbClr val="FFFFFF"/>
                </a:solidFill>
              </a:rPr>
              <a:t> are hyphenated, even when they are part of larger numbers.</a:t>
            </a:r>
          </a:p>
          <a:p>
            <a:pPr>
              <a:buFontTx/>
              <a:buChar char="•"/>
            </a:pPr>
            <a:r>
              <a:rPr lang="en-US" sz="4000" b="1" dirty="0" smtClean="0">
                <a:solidFill>
                  <a:srgbClr val="FFFFFF"/>
                </a:solidFill>
              </a:rPr>
              <a:t> Hyphens go between the numerator</a:t>
            </a:r>
            <a:r>
              <a:rPr lang="en-US" sz="4000" b="1" dirty="0" smtClean="0">
                <a:solidFill>
                  <a:srgbClr val="FF6600"/>
                </a:solidFill>
              </a:rPr>
              <a:t>-</a:t>
            </a:r>
            <a:r>
              <a:rPr lang="en-US" sz="4000" b="1" dirty="0" err="1" smtClean="0">
                <a:solidFill>
                  <a:srgbClr val="FFFFFF"/>
                </a:solidFill>
              </a:rPr>
              <a:t>demoninator</a:t>
            </a:r>
            <a:r>
              <a:rPr lang="en-US" sz="4000" b="1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sz="4000" b="1" dirty="0" smtClean="0">
                <a:solidFill>
                  <a:srgbClr val="FFFFFF"/>
                </a:solidFill>
              </a:rPr>
              <a:t>	</a:t>
            </a:r>
            <a:r>
              <a:rPr lang="en-US" sz="4000" b="1" dirty="0" smtClean="0">
                <a:solidFill>
                  <a:srgbClr val="FF6600"/>
                </a:solidFill>
              </a:rPr>
              <a:t>One-fourth</a:t>
            </a:r>
          </a:p>
          <a:p>
            <a:pPr lvl="1"/>
            <a:r>
              <a:rPr lang="en-US" sz="4000" b="1" dirty="0" smtClean="0">
                <a:solidFill>
                  <a:srgbClr val="FF6600"/>
                </a:solidFill>
              </a:rPr>
              <a:t>	Two-thirds</a:t>
            </a:r>
          </a:p>
          <a:p>
            <a:pPr lvl="1"/>
            <a:r>
              <a:rPr lang="en-US" sz="3200" b="1" i="1" dirty="0" smtClean="0">
                <a:solidFill>
                  <a:srgbClr val="FFFFFF"/>
                </a:solidFill>
              </a:rPr>
              <a:t>Exception:</a:t>
            </a:r>
            <a:r>
              <a:rPr lang="en-US" sz="3200" b="1" dirty="0" smtClean="0">
                <a:solidFill>
                  <a:srgbClr val="FFFFFF"/>
                </a:solidFill>
              </a:rPr>
              <a:t> 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29501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Hyphens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991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 smtClean="0">
                <a:solidFill>
                  <a:srgbClr val="66FFFF"/>
                </a:solidFill>
              </a:rPr>
              <a:t>Compounds:</a:t>
            </a:r>
            <a:r>
              <a:rPr lang="en-US" sz="4000" b="1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4000" b="1" dirty="0" smtClean="0">
                <a:solidFill>
                  <a:srgbClr val="FFFFFF"/>
                </a:solidFill>
              </a:rPr>
              <a:t>sister-in-law</a:t>
            </a:r>
          </a:p>
          <a:p>
            <a:endParaRPr lang="en-US" sz="2000" b="1" dirty="0" smtClean="0">
              <a:solidFill>
                <a:srgbClr val="66FFFF"/>
              </a:solidFill>
            </a:endParaRPr>
          </a:p>
          <a:p>
            <a:r>
              <a:rPr lang="en-US" sz="4000" b="1" dirty="0" smtClean="0">
                <a:solidFill>
                  <a:srgbClr val="66FFFF"/>
                </a:solidFill>
              </a:rPr>
              <a:t>Multiword Modifiers:</a:t>
            </a:r>
          </a:p>
          <a:p>
            <a:r>
              <a:rPr lang="en-US" sz="4000" b="1" dirty="0" smtClean="0">
                <a:solidFill>
                  <a:srgbClr val="FFFFFF"/>
                </a:solidFill>
              </a:rPr>
              <a:t>Long-legged </a:t>
            </a:r>
          </a:p>
          <a:p>
            <a:r>
              <a:rPr lang="en-US" sz="4000" b="1" dirty="0" smtClean="0">
                <a:solidFill>
                  <a:srgbClr val="FFFFFF"/>
                </a:solidFill>
              </a:rPr>
              <a:t>Funny-looking </a:t>
            </a:r>
          </a:p>
        </p:txBody>
      </p:sp>
      <p:pic>
        <p:nvPicPr>
          <p:cNvPr id="299013" name="Picture 5" descr="academian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5556" b="7408"/>
          <a:stretch>
            <a:fillRect/>
          </a:stretch>
        </p:blipFill>
        <p:spPr>
          <a:xfrm>
            <a:off x="4724400" y="3803650"/>
            <a:ext cx="4419600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r>
              <a:rPr lang="en-US" sz="7200" b="1">
                <a:solidFill>
                  <a:srgbClr val="FFFF00"/>
                </a:solidFill>
                <a:latin typeface="Comic Sans MS" pitchFamily="66" charset="0"/>
              </a:rPr>
              <a:t>Dashes—</a:t>
            </a:r>
            <a:br>
              <a:rPr lang="en-US" sz="7200" b="1">
                <a:solidFill>
                  <a:srgbClr val="FFFF00"/>
                </a:solidFill>
                <a:latin typeface="Comic Sans MS" pitchFamily="66" charset="0"/>
              </a:rPr>
            </a:br>
            <a:endParaRPr lang="en-US" sz="7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143000" y="252888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685800" algn="l"/>
              </a:tabLst>
            </a:pPr>
            <a:endParaRPr lang="en-US" altLang="zh-CN" sz="3200" b="1" smtClean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991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>
                <a:solidFill>
                  <a:srgbClr val="66FFFF"/>
                </a:solidFill>
              </a:rPr>
              <a:t>Dashes—</a:t>
            </a:r>
            <a:r>
              <a:rPr lang="en-US" sz="4000" b="1" i="1" smtClean="0">
                <a:solidFill>
                  <a:srgbClr val="66FFFF"/>
                </a:solidFill>
              </a:rPr>
              <a:t>TWICE</a:t>
            </a:r>
            <a:r>
              <a:rPr lang="en-US" sz="4000" b="1" smtClean="0">
                <a:solidFill>
                  <a:srgbClr val="66FFFF"/>
                </a:solidFill>
              </a:rPr>
              <a:t> as long</a:t>
            </a:r>
            <a:r>
              <a:rPr lang="en-US" sz="4000" b="1" smtClean="0">
                <a:solidFill>
                  <a:srgbClr val="FFFFFF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4000" b="1" smtClean="0">
                <a:solidFill>
                  <a:srgbClr val="FFFFFF"/>
                </a:solidFill>
              </a:rPr>
              <a:t> </a:t>
            </a:r>
            <a:r>
              <a:rPr lang="en-US" sz="4000" b="1" smtClean="0">
                <a:solidFill>
                  <a:srgbClr val="66FFFF"/>
                </a:solidFill>
              </a:rPr>
              <a:t>Use sparingly. </a:t>
            </a:r>
          </a:p>
          <a:p>
            <a:r>
              <a:rPr lang="en-US" sz="4000" b="1" smtClean="0">
                <a:solidFill>
                  <a:srgbClr val="66FFFF"/>
                </a:solidFill>
              </a:rPr>
              <a:t>	</a:t>
            </a:r>
            <a:r>
              <a:rPr lang="en-US" sz="4000" b="1" smtClean="0">
                <a:solidFill>
                  <a:srgbClr val="FFFFFF"/>
                </a:solidFill>
              </a:rPr>
              <a:t>Example: interrupting clauses</a:t>
            </a:r>
          </a:p>
          <a:p>
            <a:pPr>
              <a:buFontTx/>
              <a:buChar char="•"/>
            </a:pPr>
            <a:r>
              <a:rPr lang="en-US" sz="4000" b="1" smtClean="0">
                <a:solidFill>
                  <a:srgbClr val="FFFFFF"/>
                </a:solidFill>
              </a:rPr>
              <a:t> </a:t>
            </a:r>
            <a:r>
              <a:rPr lang="en-US" sz="4000" b="1" smtClean="0">
                <a:solidFill>
                  <a:srgbClr val="66FFFF"/>
                </a:solidFill>
              </a:rPr>
              <a:t>Faltering speech/Change of thought</a:t>
            </a:r>
          </a:p>
          <a:p>
            <a:pPr lvl="1"/>
            <a:r>
              <a:rPr lang="en-US" sz="4000" b="1" smtClean="0">
                <a:solidFill>
                  <a:srgbClr val="66FFFF"/>
                </a:solidFill>
              </a:rPr>
              <a:t>	</a:t>
            </a:r>
            <a:r>
              <a:rPr lang="en-US" sz="4000" b="1" smtClean="0">
                <a:solidFill>
                  <a:srgbClr val="FFFFFF"/>
                </a:solidFill>
              </a:rPr>
              <a:t>“I think I—what was that?”</a:t>
            </a:r>
          </a:p>
          <a:p>
            <a:pPr>
              <a:buFontTx/>
              <a:buChar char="•"/>
            </a:pPr>
            <a:r>
              <a:rPr lang="en-US" sz="4000" b="1" smtClean="0">
                <a:solidFill>
                  <a:srgbClr val="FFFFFF"/>
                </a:solidFill>
              </a:rPr>
              <a:t> </a:t>
            </a:r>
            <a:r>
              <a:rPr lang="en-US" sz="4000" b="1" smtClean="0">
                <a:solidFill>
                  <a:srgbClr val="66FFFF"/>
                </a:solidFill>
              </a:rPr>
              <a:t>Abrupt endings</a:t>
            </a:r>
          </a:p>
          <a:p>
            <a:pPr lvl="1"/>
            <a:r>
              <a:rPr lang="en-US" sz="4000" b="1" smtClean="0">
                <a:solidFill>
                  <a:srgbClr val="FFFFFF"/>
                </a:solidFill>
              </a:rPr>
              <a:t>	“But you said—”</a:t>
            </a:r>
          </a:p>
          <a:p>
            <a:endParaRPr lang="en-US" sz="4000" b="1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13592</TotalTime>
  <Words>980</Words>
  <Application>Microsoft Office PowerPoint</Application>
  <PresentationFormat>On-screen Show (4:3)</PresentationFormat>
  <Paragraphs>186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SimSun</vt:lpstr>
      <vt:lpstr>Brush Script MT</vt:lpstr>
      <vt:lpstr>Calibri</vt:lpstr>
      <vt:lpstr>Comic Sans MS</vt:lpstr>
      <vt:lpstr>Constantia</vt:lpstr>
      <vt:lpstr>Impress BT</vt:lpstr>
      <vt:lpstr>Monotype Corsiva</vt:lpstr>
      <vt:lpstr>Paddington</vt:lpstr>
      <vt:lpstr>SwitzerlandNarrow</vt:lpstr>
      <vt:lpstr>Tech</vt:lpstr>
      <vt:lpstr>Times New Roman</vt:lpstr>
      <vt:lpstr>VAGRounded BT</vt:lpstr>
      <vt:lpstr>Wingdings 2</vt:lpstr>
      <vt:lpstr>Default Design</vt:lpstr>
      <vt:lpstr>1_Default Design</vt:lpstr>
      <vt:lpstr>Flow</vt:lpstr>
      <vt:lpstr>PowerPoint Presentation</vt:lpstr>
      <vt:lpstr>Novel 2 Project</vt:lpstr>
      <vt:lpstr>PowerPoint Presentation</vt:lpstr>
      <vt:lpstr>PowerPoint Presentation</vt:lpstr>
      <vt:lpstr>Hyphens</vt:lpstr>
      <vt:lpstr>Hyphens</vt:lpstr>
      <vt:lpstr>Hyphens</vt:lpstr>
      <vt:lpstr>Hyphens</vt:lpstr>
      <vt:lpstr>Dashes— </vt:lpstr>
      <vt:lpstr>(Parentheses) </vt:lpstr>
      <vt:lpstr>Worksheet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Commas</vt:lpstr>
      <vt:lpstr>Commas</vt:lpstr>
      <vt:lpstr>  Semicolons</vt:lpstr>
      <vt:lpstr>  Semicolons</vt:lpstr>
      <vt:lpstr>PowerPoint Presentation</vt:lpstr>
      <vt:lpstr>Colons</vt:lpstr>
      <vt:lpstr>Colons</vt:lpstr>
      <vt:lpstr>Colons</vt:lpstr>
      <vt:lpstr>Colons</vt:lpstr>
      <vt:lpstr>Colons</vt:lpstr>
      <vt:lpstr>Colons</vt:lpstr>
      <vt:lpstr>Editing Paragraph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Technologies</dc:creator>
  <cp:lastModifiedBy>Buiter, Becca</cp:lastModifiedBy>
  <cp:revision>220</cp:revision>
  <cp:lastPrinted>2012-04-05T11:45:39Z</cp:lastPrinted>
  <dcterms:created xsi:type="dcterms:W3CDTF">2001-07-26T22:24:41Z</dcterms:created>
  <dcterms:modified xsi:type="dcterms:W3CDTF">2017-04-17T02:56:39Z</dcterms:modified>
</cp:coreProperties>
</file>