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43" r:id="rId2"/>
    <p:sldMasterId id="2147483855" r:id="rId3"/>
    <p:sldMasterId id="2147483879" r:id="rId4"/>
    <p:sldMasterId id="2147483891" r:id="rId5"/>
  </p:sldMasterIdLst>
  <p:notesMasterIdLst>
    <p:notesMasterId r:id="rId108"/>
  </p:notesMasterIdLst>
  <p:handoutMasterIdLst>
    <p:handoutMasterId r:id="rId109"/>
  </p:handoutMasterIdLst>
  <p:sldIdLst>
    <p:sldId id="615" r:id="rId6"/>
    <p:sldId id="631" r:id="rId7"/>
    <p:sldId id="616" r:id="rId8"/>
    <p:sldId id="617" r:id="rId9"/>
    <p:sldId id="618" r:id="rId10"/>
    <p:sldId id="619" r:id="rId11"/>
    <p:sldId id="620" r:id="rId12"/>
    <p:sldId id="621" r:id="rId13"/>
    <p:sldId id="622" r:id="rId14"/>
    <p:sldId id="623" r:id="rId15"/>
    <p:sldId id="624" r:id="rId16"/>
    <p:sldId id="625" r:id="rId17"/>
    <p:sldId id="626" r:id="rId18"/>
    <p:sldId id="627" r:id="rId19"/>
    <p:sldId id="628" r:id="rId20"/>
    <p:sldId id="629" r:id="rId21"/>
    <p:sldId id="630" r:id="rId22"/>
    <p:sldId id="611" r:id="rId23"/>
    <p:sldId id="526" r:id="rId24"/>
    <p:sldId id="527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535" r:id="rId33"/>
    <p:sldId id="536" r:id="rId34"/>
    <p:sldId id="612" r:id="rId35"/>
    <p:sldId id="537" r:id="rId36"/>
    <p:sldId id="538" r:id="rId37"/>
    <p:sldId id="539" r:id="rId38"/>
    <p:sldId id="540" r:id="rId39"/>
    <p:sldId id="541" r:id="rId40"/>
    <p:sldId id="542" r:id="rId41"/>
    <p:sldId id="544" r:id="rId42"/>
    <p:sldId id="545" r:id="rId43"/>
    <p:sldId id="546" r:id="rId44"/>
    <p:sldId id="547" r:id="rId45"/>
    <p:sldId id="548" r:id="rId46"/>
    <p:sldId id="550" r:id="rId47"/>
    <p:sldId id="549" r:id="rId48"/>
    <p:sldId id="551" r:id="rId49"/>
    <p:sldId id="557" r:id="rId50"/>
    <p:sldId id="614" r:id="rId51"/>
    <p:sldId id="560" r:id="rId52"/>
    <p:sldId id="561" r:id="rId53"/>
    <p:sldId id="562" r:id="rId54"/>
    <p:sldId id="563" r:id="rId55"/>
    <p:sldId id="564" r:id="rId56"/>
    <p:sldId id="565" r:id="rId57"/>
    <p:sldId id="566" r:id="rId58"/>
    <p:sldId id="567" r:id="rId59"/>
    <p:sldId id="568" r:id="rId60"/>
    <p:sldId id="569" r:id="rId61"/>
    <p:sldId id="570" r:id="rId62"/>
    <p:sldId id="571" r:id="rId63"/>
    <p:sldId id="572" r:id="rId64"/>
    <p:sldId id="573" r:id="rId65"/>
    <p:sldId id="574" r:id="rId66"/>
    <p:sldId id="575" r:id="rId67"/>
    <p:sldId id="576" r:id="rId68"/>
    <p:sldId id="577" r:id="rId69"/>
    <p:sldId id="578" r:id="rId70"/>
    <p:sldId id="579" r:id="rId71"/>
    <p:sldId id="580" r:id="rId72"/>
    <p:sldId id="581" r:id="rId73"/>
    <p:sldId id="582" r:id="rId74"/>
    <p:sldId id="583" r:id="rId75"/>
    <p:sldId id="584" r:id="rId76"/>
    <p:sldId id="585" r:id="rId77"/>
    <p:sldId id="586" r:id="rId78"/>
    <p:sldId id="587" r:id="rId79"/>
    <p:sldId id="588" r:id="rId80"/>
    <p:sldId id="589" r:id="rId81"/>
    <p:sldId id="590" r:id="rId82"/>
    <p:sldId id="591" r:id="rId83"/>
    <p:sldId id="592" r:id="rId84"/>
    <p:sldId id="593" r:id="rId85"/>
    <p:sldId id="594" r:id="rId86"/>
    <p:sldId id="595" r:id="rId87"/>
    <p:sldId id="596" r:id="rId88"/>
    <p:sldId id="597" r:id="rId89"/>
    <p:sldId id="598" r:id="rId90"/>
    <p:sldId id="599" r:id="rId91"/>
    <p:sldId id="600" r:id="rId92"/>
    <p:sldId id="601" r:id="rId93"/>
    <p:sldId id="602" r:id="rId94"/>
    <p:sldId id="603" r:id="rId95"/>
    <p:sldId id="604" r:id="rId96"/>
    <p:sldId id="605" r:id="rId97"/>
    <p:sldId id="606" r:id="rId98"/>
    <p:sldId id="607" r:id="rId99"/>
    <p:sldId id="608" r:id="rId100"/>
    <p:sldId id="609" r:id="rId101"/>
    <p:sldId id="610" r:id="rId102"/>
    <p:sldId id="552" r:id="rId103"/>
    <p:sldId id="553" r:id="rId104"/>
    <p:sldId id="554" r:id="rId105"/>
    <p:sldId id="555" r:id="rId106"/>
    <p:sldId id="556" r:id="rId107"/>
  </p:sldIdLst>
  <p:sldSz cx="9144000" cy="6858000" type="screen4x3"/>
  <p:notesSz cx="685800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33CCFF"/>
    <a:srgbClr val="FF99CC"/>
    <a:srgbClr val="FF9999"/>
    <a:srgbClr val="008000"/>
    <a:srgbClr val="060612"/>
    <a:srgbClr val="FFFFCC"/>
    <a:srgbClr val="FFFF66"/>
    <a:srgbClr val="CC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98" autoAdjust="0"/>
  </p:normalViewPr>
  <p:slideViewPr>
    <p:cSldViewPr>
      <p:cViewPr varScale="1">
        <p:scale>
          <a:sx n="67" d="100"/>
          <a:sy n="67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92" y="-102"/>
      </p:cViewPr>
      <p:guideLst>
        <p:guide orient="horz" pos="292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332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313E61-719D-4436-8435-936CCCF260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8A77D-CD04-41AF-81FA-96D1C5ACE85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6418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3250"/>
            <a:ext cx="5486400" cy="41798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32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332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7725B-0602-485A-96A1-AE9EE6A90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7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741BD-8CC5-4DC4-BA47-EDADCDC9B8EF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Title </a:t>
            </a:r>
            <a:r>
              <a:rPr lang="en-US">
                <a:sym typeface="Wingdings" pitchFamily="2" charset="2"/>
              </a:rPr>
              <a:t> reveals ______ ____________ and his ______ _____________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00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D022B-4E53-4D58-8EE4-DB30AAF3122B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Don Quixote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__________ of some of the greatest _______</a:t>
            </a: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504125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E0D1A-CED4-4614-BCDF-38A079968263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</a:t>
            </a:r>
            <a:r>
              <a:rPr lang="en-US" b="1" dirty="0"/>
              <a:t>Map Art™ ©1996 </a:t>
            </a:r>
            <a:r>
              <a:rPr lang="en-US" b="1" dirty="0" err="1"/>
              <a:t>Cartesia</a:t>
            </a:r>
            <a:endParaRPr lang="en-US" b="1" dirty="0"/>
          </a:p>
          <a:p>
            <a:r>
              <a:rPr lang="en-US" b="1" dirty="0"/>
              <a:t>Cervantes’ Spain</a:t>
            </a:r>
          </a:p>
          <a:p>
            <a:r>
              <a:rPr lang="en-US" b="1" dirty="0"/>
              <a:t>Explorations &amp; Discoveries: __________ &amp; Sailing Around the _______</a:t>
            </a:r>
          </a:p>
          <a:p>
            <a:r>
              <a:rPr lang="en-US" b="1" dirty="0"/>
              <a:t>Arts: _______ _____</a:t>
            </a:r>
          </a:p>
        </p:txBody>
      </p:sp>
    </p:spTree>
    <p:extLst>
      <p:ext uri="{BB962C8B-B14F-4D97-AF65-F5344CB8AC3E}">
        <p14:creationId xmlns:p14="http://schemas.microsoft.com/office/powerpoint/2010/main" val="1860362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48022-F8A6-4940-94CD-78AB83DBD1F1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</a:t>
            </a:r>
            <a:r>
              <a:rPr lang="en-US" b="1" dirty="0"/>
              <a:t>Map Art™ ©1996 </a:t>
            </a:r>
            <a:r>
              <a:rPr lang="en-US" b="1" dirty="0" err="1"/>
              <a:t>Cartesia</a:t>
            </a:r>
            <a:endParaRPr lang="en-US" b="1" dirty="0"/>
          </a:p>
          <a:p>
            <a:r>
              <a:rPr lang="en-US" b="1" dirty="0"/>
              <a:t>Government: ________ _______</a:t>
            </a:r>
          </a:p>
          <a:p>
            <a:r>
              <a:rPr lang="en-US" b="1" dirty="0"/>
              <a:t>Social Structure: ___________, Small _______ ______, _________</a:t>
            </a:r>
          </a:p>
          <a:p>
            <a:r>
              <a:rPr lang="en-US" b="1" dirty="0"/>
              <a:t>Religion: dominated by controlling ________ _________</a:t>
            </a:r>
          </a:p>
          <a:p>
            <a:r>
              <a:rPr lang="en-US" dirty="0" smtClean="0"/>
              <a:t>?=What</a:t>
            </a:r>
            <a:r>
              <a:rPr lang="en-US" baseline="0" dirty="0" smtClean="0"/>
              <a:t> violence is attached to Spanish history?</a:t>
            </a:r>
          </a:p>
          <a:p>
            <a:r>
              <a:rPr lang="en-US" baseline="0" dirty="0" smtClean="0"/>
              <a:t>?=What class was Don Quixote?  Is it possible to have title but no money?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22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8DB4F-9B0C-43F6-A156-8441A1097FAE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Purple </a:t>
            </a:r>
            <a:r>
              <a:rPr lang="en-US" dirty="0"/>
              <a:t>prose </a:t>
            </a:r>
            <a:r>
              <a:rPr lang="en-US" dirty="0">
                <a:sym typeface="Wingdings" pitchFamily="2" charset="2"/>
              </a:rPr>
              <a:t> unnecessarily ____________ flowery </a:t>
            </a:r>
            <a:r>
              <a:rPr lang="en-US" dirty="0" smtClean="0">
                <a:sym typeface="Wingdings" pitchFamily="2" charset="2"/>
              </a:rPr>
              <a:t>language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Read paragraph on pg. 2=What is the problem?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Many writers wrote</a:t>
            </a:r>
            <a:r>
              <a:rPr lang="en-US" baseline="0" dirty="0" smtClean="0">
                <a:sym typeface="Wingdings" pitchFamily="2" charset="2"/>
              </a:rPr>
              <a:t> this 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37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352C7-067D-47A1-A4CC-196A2BA43544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Suspension of Disbelief </a:t>
            </a:r>
            <a:r>
              <a:rPr lang="en-US">
                <a:sym typeface="Wingdings" pitchFamily="2" charset="2"/>
              </a:rPr>
              <a:t> willingness of a ________ to accept the ____________ as _____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82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 tragedy be comical?</a:t>
            </a:r>
          </a:p>
          <a:p>
            <a:r>
              <a:rPr lang="en-US" dirty="0" smtClean="0"/>
              <a:t>Give other examples of tragic </a:t>
            </a:r>
            <a:r>
              <a:rPr lang="en-US" dirty="0" err="1" smtClean="0"/>
              <a:t>heros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5D63-F7EF-40CB-B448-8DC35E14776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99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Quixote/</a:t>
            </a:r>
            <a:r>
              <a:rPr lang="en-US" dirty="0" err="1" smtClean="0"/>
              <a:t>Panza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5D63-F7EF-40CB-B448-8DC35E14776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57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78538-35FD-4965-9589-068010214A69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Sanch = ______ </a:t>
            </a:r>
            <a:r>
              <a:rPr lang="en-US">
                <a:sym typeface="Wingdings" pitchFamily="2" charset="2"/>
              </a:rPr>
              <a:t> _______ outlook directly ______ Don Quixote’s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23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78538-35FD-4965-9589-068010214A69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Sanch = ______ </a:t>
            </a:r>
            <a:r>
              <a:rPr lang="en-US">
                <a:sym typeface="Wingdings" pitchFamily="2" charset="2"/>
              </a:rPr>
              <a:t> _______ outlook directly ______ Don Quixote’s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87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32DE7-2D32-46A9-BF5E-26810A9A6D0D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of sorts—changing element left blank</a:t>
            </a:r>
          </a:p>
        </p:txBody>
      </p:sp>
    </p:spTree>
    <p:extLst>
      <p:ext uri="{BB962C8B-B14F-4D97-AF65-F5344CB8AC3E}">
        <p14:creationId xmlns:p14="http://schemas.microsoft.com/office/powerpoint/2010/main" val="204026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741BD-8CC5-4DC4-BA47-EDADCDC9B8E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Title </a:t>
            </a:r>
            <a:r>
              <a:rPr lang="en-US">
                <a:sym typeface="Wingdings" pitchFamily="2" charset="2"/>
              </a:rPr>
              <a:t> reveals ______ ____________ and his ______ _____________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38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96B78-E44F-49C7-8D11-5FAABB7DBD70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 _________ vs. __________: __________ vs. _________</a:t>
            </a:r>
          </a:p>
        </p:txBody>
      </p:sp>
    </p:spTree>
    <p:extLst>
      <p:ext uri="{BB962C8B-B14F-4D97-AF65-F5344CB8AC3E}">
        <p14:creationId xmlns:p14="http://schemas.microsoft.com/office/powerpoint/2010/main" val="3910115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425F7-1EB1-4A84-8BFB-58CD72DF0786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True _______ </a:t>
            </a:r>
            <a:r>
              <a:rPr lang="en-US">
                <a:sym typeface="Wingdings" pitchFamily="2" charset="2"/>
              </a:rPr>
              <a:t> __________ tempered with _________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0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7CB69-0531-4F09-9C07-02FBC4E16BE0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Bible/Cross: Clipart.com</a:t>
            </a:r>
          </a:p>
          <a:p>
            <a:r>
              <a:rPr lang="en-US"/>
              <a:t>__________ </a:t>
            </a:r>
            <a:r>
              <a:rPr lang="en-US">
                <a:sym typeface="Wingdings" pitchFamily="2" charset="2"/>
              </a:rPr>
              <a:t> God’s _______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2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A825B-F64C-4F09-9C36-0390FD78459E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Verses that teach me what endures:</a:t>
            </a:r>
          </a:p>
        </p:txBody>
      </p:sp>
    </p:spTree>
    <p:extLst>
      <p:ext uri="{BB962C8B-B14F-4D97-AF65-F5344CB8AC3E}">
        <p14:creationId xmlns:p14="http://schemas.microsoft.com/office/powerpoint/2010/main" val="2743603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91BB2-5449-41F5-AAF8-02D6923E1F6F}" type="slidenum">
              <a:rPr lang="en-US">
                <a:solidFill>
                  <a:srgbClr val="000000"/>
                </a:solidFill>
              </a:rPr>
              <a:pPr/>
              <a:t>98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Lady: Clipart.com</a:t>
            </a:r>
          </a:p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1401167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91BB2-5449-41F5-AAF8-02D6923E1F6F}" type="slidenum">
              <a:rPr lang="en-US">
                <a:solidFill>
                  <a:srgbClr val="000000"/>
                </a:solidFill>
              </a:rPr>
              <a:pPr/>
              <a:t>99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Lady: Clipart.com</a:t>
            </a:r>
          </a:p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1531102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91BB2-5449-41F5-AAF8-02D6923E1F6F}" type="slidenum">
              <a:rPr lang="en-US">
                <a:solidFill>
                  <a:srgbClr val="000000"/>
                </a:solidFill>
              </a:rPr>
              <a:pPr/>
              <a:t>100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Lady: Clipart.com</a:t>
            </a:r>
          </a:p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2655685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91BB2-5449-41F5-AAF8-02D6923E1F6F}" type="slidenum">
              <a:rPr lang="en-US">
                <a:solidFill>
                  <a:srgbClr val="000000"/>
                </a:solidFill>
              </a:rPr>
              <a:pPr/>
              <a:t>101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Lady: Clipart.com</a:t>
            </a:r>
          </a:p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2613855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91BB2-5449-41F5-AAF8-02D6923E1F6F}" type="slidenum">
              <a:rPr lang="en-US">
                <a:solidFill>
                  <a:srgbClr val="000000"/>
                </a:solidFill>
              </a:rPr>
              <a:pPr/>
              <a:t>102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Lady: Clipart.com</a:t>
            </a:r>
          </a:p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390398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725B-0602-485A-96A1-AE9EE6A90BD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6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Flashback=Famous Texas Six Flags ride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725B-0602-485A-96A1-AE9EE6A90BD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2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7725B-0602-485A-96A1-AE9EE6A90BD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9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741BD-8CC5-4DC4-BA47-EDADCDC9B8EF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Title </a:t>
            </a:r>
            <a:r>
              <a:rPr lang="en-US">
                <a:sym typeface="Wingdings" pitchFamily="2" charset="2"/>
              </a:rPr>
              <a:t> reveals ______ ____________ and his ______ _____________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83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3E1E2-58E9-493F-AB94-CD63CBF14B91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32287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3E1E2-58E9-493F-AB94-CD63CBF14B91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3188688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3E1E2-58E9-493F-AB94-CD63CBF14B91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a list</a:t>
            </a:r>
          </a:p>
        </p:txBody>
      </p:sp>
    </p:spTree>
    <p:extLst>
      <p:ext uri="{BB962C8B-B14F-4D97-AF65-F5344CB8AC3E}">
        <p14:creationId xmlns:p14="http://schemas.microsoft.com/office/powerpoint/2010/main" val="61894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E0533-D51D-43BD-9FC6-398EAB6DAD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4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BF9B7-4BBC-4BD0-8AC3-560940716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0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A4C7D-3451-40D1-ADA7-A008EB7A02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9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562D3-1D34-429C-B161-4466A69FC3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6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B6916-68C2-485D-9663-34EE1454D9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3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18D06-142A-4D61-A584-DC5E043011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31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86FC5-C24B-41CF-8433-193B2B120D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52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E9BC1-76EB-42DC-ACE7-4F9F75A2F0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21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CF37-1CB8-4AC5-B862-5C7B361EEC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2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A2485-E00D-4B77-9AF1-55781B2268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8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19EA4-635B-49F3-BFC1-EB6AC42ECB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1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6C261-8E25-4170-9203-5F81DD7E42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00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6DF23-A109-468B-8620-1FFF18EB0E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0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86862-9027-483C-BBB3-38061F2AE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30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AD01B-74FF-441D-AA7A-BF359B159E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85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3CD3C-9EA5-4DFA-A5DE-801EA5953C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62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D80A-072C-4D8F-89CA-BA3E0C9C52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96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44CD-8557-42C2-AD8C-CEFD022B71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7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DFEB-0A32-47F8-ABBD-05CCA86C6F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11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2E3AA-895F-4688-BDB6-834C54EB4E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57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3899-036F-47BF-BEA0-6AEEA165B3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9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EB0FF-786B-47E1-B5EA-A8D8CE3841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1E9E5-FEEE-4768-9D4E-D7E7A52871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34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2819C-68CF-4423-B550-6EF2FB853C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55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EBB76-5334-4259-8FF5-3CEE70867E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80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A3B9-60B5-4FB3-9811-5361C1B2BE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34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E396B-ACB0-4C91-B82D-F27C437BA7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8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66A01-017A-4EC2-B810-E9F79FE493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84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2CA16-2B93-4F50-BC08-8D8F62B77D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14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0652E-4810-43F4-8989-F20086B5AB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93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D662-0B7B-4D5D-B6D1-AD850BF6C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86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8E0BD-9E8F-4326-92F1-CEF6B221D8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20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0F485-6166-4DEA-9720-2025D9D070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8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0F036-5AF4-458D-8690-DD0348900D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72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D9AA4-0440-4666-8EAE-E60DD58F07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83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46311-C244-4D60-ADEF-E399EFE05E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24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F38F4-1828-471D-82E5-BE10494FAF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78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66750-FB23-48B5-A349-E07EE30F2D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11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4A224-BC1A-4489-AC64-62BC35E184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90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66A01-017A-4EC2-B810-E9F79FE493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9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2CA16-2B93-4F50-BC08-8D8F62B77D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32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0652E-4810-43F4-8989-F20086B5AB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180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D662-0B7B-4D5D-B6D1-AD850BF6C4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95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8E0BD-9E8F-4326-92F1-CEF6B221D8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6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32C7-26D8-4499-8B6D-673AD58D2E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918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0F485-6166-4DEA-9720-2025D9D070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987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D9AA4-0440-4666-8EAE-E60DD58F07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25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46311-C244-4D60-ADEF-E399EFE05E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974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F38F4-1828-471D-82E5-BE10494FAF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48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66750-FB23-48B5-A349-E07EE30F2D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101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4A224-BC1A-4489-AC64-62BC35E184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7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777BE-6713-498B-8F4A-923287E135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6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9EEE0-E7EE-45A9-AC98-2E6F0FA49E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9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7ED91-4F8F-4CD1-92E7-B381E33116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4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B6ED9-B7A1-437E-82C8-6D0EF23096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6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5A092451-435D-4015-BFBE-13649D0EBE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2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32DED6-3167-400F-900B-EC67045FA78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33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3D1D5B6-CF58-4135-9A4C-59FC28C6F471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0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9600">
          <a:solidFill>
            <a:srgbClr val="00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9D2926-9816-4165-B8EB-8354E345EE8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24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DC9D2926-9816-4165-B8EB-8354E345EE8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91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xjGlgmSJ8o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143000" y="1828800"/>
            <a:ext cx="4800600" cy="3104696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chemeClr val="bg1"/>
                </a:solidFill>
                <a:latin typeface="Tempus Sans ITC" pitchFamily="82" charset="0"/>
              </a:rPr>
              <a:t>Happy Friday!</a:t>
            </a:r>
          </a:p>
          <a:p>
            <a:pPr algn="ctr">
              <a:spcBef>
                <a:spcPct val="50000"/>
              </a:spcBef>
            </a:pPr>
            <a:r>
              <a:rPr lang="en-US" sz="4050" b="1" dirty="0" smtClean="0">
                <a:solidFill>
                  <a:srgbClr val="B5BFC7"/>
                </a:solidFill>
                <a:latin typeface="Tempus Sans ITC" pitchFamily="82" charset="0"/>
              </a:rPr>
              <a:t>Have out your bio project and a grading pen.</a:t>
            </a:r>
            <a:endParaRPr lang="en-US" sz="4050" b="1" dirty="0">
              <a:solidFill>
                <a:srgbClr val="B5BFC7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Rosicky’s</a:t>
            </a:r>
            <a:r>
              <a:rPr lang="en-US" dirty="0" smtClean="0">
                <a:latin typeface="Algerian" pitchFamily="82" charset="0"/>
              </a:rPr>
              <a:t> philosophy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12875"/>
            <a:ext cx="4800600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350" b="1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/>
                <a:ea typeface="Times New Roman"/>
              </a:rPr>
              <a:t>     “To be a landless man was to . . . 	have nothing, to be nothing.”</a:t>
            </a:r>
            <a:endParaRPr lang="en-US" sz="12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5220" r="8085" b="7326"/>
          <a:stretch/>
        </p:blipFill>
        <p:spPr bwMode="auto">
          <a:xfrm>
            <a:off x="3028950" y="3200401"/>
            <a:ext cx="2909820" cy="218818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1611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1219200"/>
            <a:ext cx="8915400" cy="212365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2E333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43000" indent="-51435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6002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574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Dramatic Monologue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        </a:t>
            </a:r>
            <a:endParaRPr lang="en-US" sz="4400" b="1" dirty="0" smtClean="0">
              <a:solidFill>
                <a:srgbClr val="000000">
                  <a:lumMod val="65000"/>
                  <a:lumOff val="35000"/>
                </a:srgbClr>
              </a:solidFill>
              <a:latin typeface="President" pitchFamily="66" charset="0"/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12" y="3937590"/>
            <a:ext cx="1489096" cy="2022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99" y="2281029"/>
            <a:ext cx="6923109" cy="165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8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1219200"/>
            <a:ext cx="8915400" cy="212365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2E333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43000" indent="-51435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6002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574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Imaginary Dialogue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        </a:t>
            </a:r>
            <a:endParaRPr lang="en-US" sz="4400" b="1" dirty="0" smtClean="0">
              <a:solidFill>
                <a:srgbClr val="000000">
                  <a:lumMod val="65000"/>
                  <a:lumOff val="35000"/>
                </a:srgbClr>
              </a:solidFill>
              <a:latin typeface="President" pitchFamily="66" charset="0"/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12" y="3937590"/>
            <a:ext cx="1489096" cy="2022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7300" y="2223789"/>
            <a:ext cx="64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reveals his taste for fine art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his slander of his first wife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lack of appreciation for “great art” in real life</a:t>
            </a:r>
          </a:p>
        </p:txBody>
      </p:sp>
    </p:spTree>
    <p:extLst>
      <p:ext uri="{BB962C8B-B14F-4D97-AF65-F5344CB8AC3E}">
        <p14:creationId xmlns:p14="http://schemas.microsoft.com/office/powerpoint/2010/main" val="42066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1219200"/>
            <a:ext cx="8915400" cy="303775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2E333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43000" indent="-51435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6002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574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Speech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sz="6000" b="1" dirty="0" smtClean="0">
              <a:solidFill>
                <a:srgbClr val="848F92"/>
              </a:solidFill>
              <a:latin typeface="President" pitchFamily="66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sz="4400" b="1" dirty="0" smtClean="0">
              <a:solidFill>
                <a:srgbClr val="000000">
                  <a:lumMod val="65000"/>
                  <a:lumOff val="35000"/>
                </a:srgbClr>
              </a:solidFill>
              <a:latin typeface="President" pitchFamily="66" charset="0"/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12" y="3937590"/>
            <a:ext cx="1489096" cy="2022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2223790"/>
            <a:ext cx="64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Formal: 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impress the envoy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Informal: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  in unguarded moments he reveals his “true” self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56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Rosicky’s</a:t>
            </a:r>
            <a:r>
              <a:rPr lang="en-US" dirty="0" smtClean="0">
                <a:latin typeface="Algerian" pitchFamily="82" charset="0"/>
              </a:rPr>
              <a:t> Best Qualities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2057401"/>
            <a:ext cx="3257550" cy="3394472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857250" algn="l"/>
              </a:tabLst>
            </a:pPr>
            <a:r>
              <a:rPr lang="en-US" sz="3000" b="1" dirty="0">
                <a:latin typeface="Times New Roman"/>
                <a:ea typeface="Times New Roman"/>
              </a:rPr>
              <a:t> Patience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857250" algn="l"/>
              </a:tabLst>
            </a:pPr>
            <a:r>
              <a:rPr lang="en-US" sz="3000" b="1" dirty="0">
                <a:latin typeface="Times New Roman"/>
                <a:ea typeface="Times New Roman"/>
              </a:rPr>
              <a:t> Kindness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857250" algn="l"/>
              </a:tabLst>
            </a:pPr>
            <a:r>
              <a:rPr lang="en-US" sz="3000" b="1" dirty="0">
                <a:latin typeface="Times New Roman"/>
                <a:ea typeface="Times New Roman"/>
              </a:rPr>
              <a:t> Unselfishness</a:t>
            </a:r>
            <a:endParaRPr lang="en-US" sz="1350" dirty="0">
              <a:latin typeface="Times New Roman"/>
              <a:ea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57401"/>
            <a:ext cx="3486150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"never 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Times New Roman"/>
              </a:rPr>
              <a:t>under any 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circumstances raised 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Times New Roman"/>
              </a:rPr>
              <a:t>his 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voice or spoke roughly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Times New Roman"/>
              </a:rPr>
              <a:t>.“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788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/>
                <a:ea typeface="Times New Roman"/>
              </a:rPr>
              <a:t>“</a:t>
            </a:r>
            <a:r>
              <a:rPr lang="en-US" dirty="0">
                <a:ea typeface="Times New Roman"/>
                <a:cs typeface="Times New Roman"/>
              </a:rPr>
              <a:t>Yes, she's [Polly] a fine girl. </a:t>
            </a:r>
            <a:r>
              <a:rPr lang="en-US" dirty="0" err="1">
                <a:ea typeface="Times New Roman"/>
                <a:cs typeface="Times New Roman"/>
              </a:rPr>
              <a:t>Dat</a:t>
            </a:r>
            <a:r>
              <a:rPr lang="en-US" dirty="0">
                <a:ea typeface="Times New Roman"/>
                <a:cs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</a:rPr>
              <a:t>widder</a:t>
            </a:r>
            <a:r>
              <a:rPr lang="en-US" dirty="0">
                <a:ea typeface="Times New Roman"/>
                <a:cs typeface="Times New Roman"/>
              </a:rPr>
              <a:t> woman [Polly's mother] bring her daughters up very nice. Polly got lots of spunk, an' she got some style, too."</a:t>
            </a:r>
            <a:endParaRPr lang="en-US" sz="788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endParaRPr lang="en-US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225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Rosicky’s</a:t>
            </a:r>
            <a:r>
              <a:rPr lang="en-US" dirty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Preferences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1062" y="1777802"/>
            <a:ext cx="3657600" cy="3394472"/>
          </a:xfrm>
        </p:spPr>
        <p:txBody>
          <a:bodyPr/>
          <a:lstStyle/>
          <a:p>
            <a:pPr marL="342900" lvl="1" indent="0" algn="ctr">
              <a:spcBef>
                <a:spcPts val="0"/>
              </a:spcBef>
              <a:spcAft>
                <a:spcPts val="0"/>
              </a:spcAft>
              <a:buNone/>
              <a:tabLst>
                <a:tab pos="857250" algn="l"/>
              </a:tabLst>
            </a:pPr>
            <a:r>
              <a:rPr lang="en-US" sz="2700" b="1" dirty="0">
                <a:latin typeface="Times New Roman"/>
                <a:ea typeface="Times New Roman"/>
              </a:rPr>
              <a:t>country</a:t>
            </a:r>
            <a:endParaRPr lang="en-US" sz="1350" dirty="0">
              <a:latin typeface="Times New Roman"/>
              <a:ea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200150" algn="l"/>
              </a:tabLst>
            </a:pPr>
            <a:r>
              <a:rPr lang="en-US" sz="1800" dirty="0">
                <a:latin typeface="Times New Roman"/>
                <a:ea typeface="Times New Roman"/>
              </a:rPr>
              <a:t> watch sun rise and set</a:t>
            </a:r>
            <a:endParaRPr lang="en-US" sz="900" dirty="0">
              <a:latin typeface="Times New Roman"/>
              <a:ea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200150" algn="l"/>
              </a:tabLst>
            </a:pPr>
            <a:r>
              <a:rPr lang="en-US" sz="1800" dirty="0">
                <a:latin typeface="Times New Roman"/>
                <a:ea typeface="Times New Roman"/>
              </a:rPr>
              <a:t> plant things/watch growth</a:t>
            </a:r>
            <a:endParaRPr lang="en-US" sz="900" dirty="0">
              <a:latin typeface="Times New Roman"/>
              <a:ea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200150" algn="l"/>
              </a:tabLst>
            </a:pPr>
            <a:r>
              <a:rPr lang="en-US" sz="1800" dirty="0">
                <a:latin typeface="Times New Roman"/>
                <a:ea typeface="Times New Roman"/>
              </a:rPr>
              <a:t> own your land</a:t>
            </a:r>
            <a:endParaRPr lang="en-US" sz="900" dirty="0">
              <a:latin typeface="Times New Roman"/>
              <a:ea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200150" algn="l"/>
              </a:tabLst>
            </a:pPr>
            <a:r>
              <a:rPr lang="en-US" sz="1800" dirty="0">
                <a:latin typeface="Times New Roman"/>
                <a:ea typeface="Times New Roman"/>
              </a:rPr>
              <a:t> people are not as mean</a:t>
            </a:r>
            <a:endParaRPr lang="en-US" sz="900" dirty="0">
              <a:latin typeface="Times New Roman"/>
              <a:ea typeface="Times New Roman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200150" algn="l"/>
              </a:tabLst>
            </a:pPr>
            <a:r>
              <a:rPr lang="en-US" sz="1800" dirty="0">
                <a:latin typeface="Times New Roman"/>
                <a:ea typeface="Times New Roman"/>
              </a:rPr>
              <a:t> graveyards are beautiful </a:t>
            </a:r>
            <a:endParaRPr lang="en-US" sz="1350" dirty="0">
              <a:latin typeface="Times New Roman"/>
              <a:ea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5324" y="1777802"/>
            <a:ext cx="3486150" cy="3394472"/>
          </a:xfrm>
        </p:spPr>
        <p:txBody>
          <a:bodyPr/>
          <a:lstStyle/>
          <a:p>
            <a:pPr marL="342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000000"/>
                </a:solidFill>
                <a:latin typeface="Times New Roman"/>
                <a:ea typeface="Times New Roman"/>
              </a:rPr>
              <a:t>          city</a:t>
            </a:r>
            <a:endParaRPr lang="en-US" sz="135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342900" algn="l"/>
                <a:tab pos="120015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walled in with stone and asphalt</a:t>
            </a:r>
            <a:endParaRPr lang="en-US" sz="9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342900" algn="l"/>
                <a:tab pos="120015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easy on the rich; hard on the poor</a:t>
            </a:r>
            <a:endParaRPr lang="en-US" sz="9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  <a:tab pos="120015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c.  harder to own land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  <a:tab pos="120015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d.  people are unfriendly</a:t>
            </a:r>
            <a:endParaRPr lang="en-US" sz="9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  <a:tab pos="120015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e.  graveyards are lonely</a:t>
            </a:r>
            <a:endParaRPr lang="en-US"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4356" r="8727" b="6629"/>
          <a:stretch/>
        </p:blipFill>
        <p:spPr bwMode="auto">
          <a:xfrm>
            <a:off x="971550" y="3886200"/>
            <a:ext cx="7200900" cy="472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67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Rosicky’s</a:t>
            </a:r>
            <a:r>
              <a:rPr lang="en-US" dirty="0" smtClean="0">
                <a:latin typeface="Algerian" pitchFamily="82" charset="0"/>
              </a:rPr>
              <a:t> Old Fashioned Ideas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81719"/>
            <a:ext cx="6326982" cy="339447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42900" algn="l"/>
                <a:tab pos="857250" algn="l"/>
              </a:tabLst>
            </a:pPr>
            <a:r>
              <a:rPr lang="en-US" sz="2700" dirty="0">
                <a:latin typeface="Times New Roman"/>
                <a:ea typeface="Times New Roman"/>
                <a:cs typeface="Times New Roman"/>
              </a:rPr>
              <a:t> Preferring sons marry Czech girls</a:t>
            </a:r>
            <a:endParaRPr lang="en-US" sz="1350" dirty="0">
              <a:latin typeface="Times New Roman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42900" algn="l"/>
                <a:tab pos="857250" algn="l"/>
              </a:tabLst>
            </a:pPr>
            <a:r>
              <a:rPr lang="en-US" sz="2700" dirty="0">
                <a:latin typeface="Times New Roman"/>
                <a:ea typeface="Times New Roman"/>
                <a:cs typeface="Times New Roman"/>
              </a:rPr>
              <a:t> Drinking rich coffee</a:t>
            </a:r>
            <a:endParaRPr lang="en-US" sz="1350" dirty="0">
              <a:latin typeface="Times New Roman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42900" algn="l"/>
                <a:tab pos="857250" algn="l"/>
              </a:tabLst>
            </a:pPr>
            <a:r>
              <a:rPr lang="en-US" sz="2700" dirty="0">
                <a:latin typeface="Times New Roman"/>
                <a:ea typeface="Times New Roman"/>
                <a:cs typeface="Times New Roman"/>
              </a:rPr>
              <a:t> Excessive work ethic</a:t>
            </a:r>
            <a:endParaRPr lang="en-US" sz="1350" dirty="0">
              <a:latin typeface="Times New Roman"/>
              <a:ea typeface="Times New Roman"/>
              <a:cs typeface="Times New Roman"/>
            </a:endParaRPr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None/>
              <a:tabLst>
                <a:tab pos="857250" algn="l"/>
              </a:tabLst>
            </a:pPr>
            <a:endParaRPr lang="en-US" sz="1350" dirty="0"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378955"/>
            <a:ext cx="3278981" cy="2421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1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Rosicky’s</a:t>
            </a:r>
            <a:r>
              <a:rPr lang="en-US" dirty="0" smtClean="0">
                <a:latin typeface="Algerian" pitchFamily="82" charset="0"/>
              </a:rPr>
              <a:t> Most Important values=people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2057401"/>
            <a:ext cx="6343650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  <a:tab pos="857250" algn="l"/>
              </a:tabLst>
            </a:pPr>
            <a:endParaRPr lang="en-US" sz="1350" dirty="0">
              <a:latin typeface="Times New Roman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0" algn="l"/>
                <a:tab pos="342900" algn="l"/>
                <a:tab pos="857250" algn="l"/>
              </a:tabLst>
            </a:pPr>
            <a:r>
              <a:rPr lang="en-US" sz="2700" dirty="0">
                <a:latin typeface="Times New Roman"/>
                <a:ea typeface="Times New Roman"/>
                <a:cs typeface="Times New Roman"/>
              </a:rPr>
              <a:t> people vs. belongings</a:t>
            </a:r>
            <a:endParaRPr lang="en-US" sz="900" dirty="0">
              <a:latin typeface="Times New Roman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0" algn="l"/>
                <a:tab pos="342900" algn="l"/>
                <a:tab pos="857250" algn="l"/>
                <a:tab pos="1028700" algn="l"/>
              </a:tabLst>
            </a:pPr>
            <a:r>
              <a:rPr lang="en-US" sz="2700" dirty="0">
                <a:latin typeface="Times New Roman"/>
                <a:ea typeface="Times New Roman"/>
                <a:cs typeface="Times New Roman"/>
              </a:rPr>
              <a:t> children’s happiness vs. his bank account</a:t>
            </a:r>
            <a:endParaRPr lang="en-US" sz="900" dirty="0">
              <a:latin typeface="Times New Roman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0" algn="l"/>
                <a:tab pos="514350" algn="l"/>
                <a:tab pos="857250" algn="l"/>
              </a:tabLst>
            </a:pPr>
            <a:r>
              <a:rPr lang="en-US" sz="2700" dirty="0">
                <a:latin typeface="Times New Roman"/>
                <a:ea typeface="Times New Roman"/>
                <a:cs typeface="Times New Roman"/>
              </a:rPr>
              <a:t> a night out for Polly vs. his own leisure and comfort</a:t>
            </a:r>
            <a:endParaRPr lang="en-US" sz="900" dirty="0">
              <a:latin typeface="Times New Roman"/>
              <a:ea typeface="Times New Roman"/>
              <a:cs typeface="Times New Roman"/>
            </a:endParaRPr>
          </a:p>
          <a:p>
            <a:pPr marL="342900" lvl="1" indent="0">
              <a:spcBef>
                <a:spcPts val="0"/>
              </a:spcBef>
              <a:spcAft>
                <a:spcPts val="0"/>
              </a:spcAft>
              <a:buNone/>
              <a:tabLst>
                <a:tab pos="857250" algn="l"/>
              </a:tabLst>
            </a:pPr>
            <a:endParaRPr lang="en-US" dirty="0">
              <a:latin typeface="Times New Roman"/>
              <a:ea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657600"/>
            <a:ext cx="34290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27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Rosicky’s</a:t>
            </a:r>
            <a:r>
              <a:rPr lang="en-US" dirty="0" smtClean="0">
                <a:latin typeface="Algerian" pitchFamily="82" charset="0"/>
              </a:rPr>
              <a:t> Lesson (Theme)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2057401"/>
            <a:ext cx="6343650" cy="339447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  <a:tab pos="857250" algn="l"/>
              </a:tabLst>
            </a:pPr>
            <a:r>
              <a:rPr lang="en-US" sz="14925" b="1" dirty="0">
                <a:latin typeface="Times New Roman"/>
                <a:ea typeface="Times New Roman"/>
                <a:cs typeface="Times New Roman"/>
              </a:rPr>
              <a:t>?????</a:t>
            </a:r>
          </a:p>
        </p:txBody>
      </p:sp>
    </p:spTree>
    <p:extLst>
      <p:ext uri="{BB962C8B-B14F-4D97-AF65-F5344CB8AC3E}">
        <p14:creationId xmlns:p14="http://schemas.microsoft.com/office/powerpoint/2010/main" val="29985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50" y="2162847"/>
            <a:ext cx="3429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342900" algn="l"/>
                <a:tab pos="857250" algn="l"/>
              </a:tabLst>
            </a:pPr>
            <a:r>
              <a:rPr lang="en-US" sz="3300" kern="0" dirty="0">
                <a:solidFill>
                  <a:srgbClr val="FFFFFF">
                    <a:lumMod val="95000"/>
                  </a:srgbClr>
                </a:solidFill>
                <a:latin typeface="Arial"/>
              </a:rPr>
              <a:t>Hardship reveals what is important. Value the things that are </a:t>
            </a:r>
            <a:r>
              <a:rPr lang="en-US" sz="3300" u="sng" kern="0" dirty="0">
                <a:solidFill>
                  <a:srgbClr val="FFFFFF">
                    <a:lumMod val="95000"/>
                  </a:srgbClr>
                </a:solidFill>
                <a:latin typeface="Arial"/>
              </a:rPr>
              <a:t>eternal</a:t>
            </a:r>
            <a:r>
              <a:rPr lang="en-US" sz="3300" kern="0" dirty="0">
                <a:solidFill>
                  <a:srgbClr val="FFFFFF">
                    <a:lumMod val="95000"/>
                  </a:srgbClr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3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00C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FAIRY TALES</a:t>
            </a:r>
            <a:endParaRPr lang="en-US" b="1" dirty="0">
              <a:solidFill>
                <a:srgbClr val="9900C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920480"/>
            <a:ext cx="6172200" cy="3394472"/>
          </a:xfrm>
        </p:spPr>
        <p:txBody>
          <a:bodyPr/>
          <a:lstStyle/>
          <a:p>
            <a:r>
              <a:rPr lang="en-US" sz="2100" dirty="0"/>
              <a:t>“If you want your children to be intelligent, read them fairy tales. If you want them to be more intelligent, read them more fairy tales.” –Albert Einstein 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“When I was ten, I read fairy tales in secret and would have been ashamed if I had been found doing so. Now that I am fifty, I read them openly. When I became a man I put away childish things, including the fear of childishness and the desire to be very grown up.”—C.S. Lewis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371600" y="1458575"/>
            <a:ext cx="6324600" cy="144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>
                <a:solidFill>
                  <a:srgbClr val="D7C8AD"/>
                </a:solidFill>
                <a:latin typeface="Old English Text MT" pitchFamily="66" charset="0"/>
              </a:rPr>
              <a:t>Don Quixote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2895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take-home quiz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447800" y="1752600"/>
            <a:ext cx="6324600" cy="144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>
                <a:solidFill>
                  <a:srgbClr val="D7C8AD"/>
                </a:solidFill>
                <a:latin typeface="Old English Text MT" pitchFamily="66" charset="0"/>
              </a:rPr>
              <a:t>Don Quixote</a:t>
            </a:r>
          </a:p>
        </p:txBody>
      </p:sp>
    </p:spTree>
    <p:extLst>
      <p:ext uri="{BB962C8B-B14F-4D97-AF65-F5344CB8AC3E}">
        <p14:creationId xmlns:p14="http://schemas.microsoft.com/office/powerpoint/2010/main" val="7575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000250" y="2286000"/>
            <a:ext cx="3529013" cy="1962076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50" b="1" dirty="0">
                <a:solidFill>
                  <a:srgbClr val="B5BFC7"/>
                </a:solidFill>
                <a:latin typeface="Tempus Sans ITC" pitchFamily="82" charset="0"/>
              </a:rPr>
              <a:t>Any interesting stories?</a:t>
            </a:r>
          </a:p>
        </p:txBody>
      </p:sp>
    </p:spTree>
    <p:extLst>
      <p:ext uri="{BB962C8B-B14F-4D97-AF65-F5344CB8AC3E}">
        <p14:creationId xmlns:p14="http://schemas.microsoft.com/office/powerpoint/2010/main" val="447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50333" y="990600"/>
            <a:ext cx="8153400" cy="1477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D7C8AD"/>
                </a:solidFill>
                <a:latin typeface="Arial"/>
              </a:rPr>
              <a:t>Miguel de Cervantes </a:t>
            </a:r>
            <a:r>
              <a:rPr lang="en-US" sz="3600" b="1" dirty="0" smtClean="0">
                <a:solidFill>
                  <a:srgbClr val="D7C8AD"/>
                </a:solidFill>
                <a:latin typeface="Arial"/>
              </a:rPr>
              <a:t>1547-1616</a:t>
            </a:r>
            <a:endParaRPr lang="en-US" sz="3600" b="1" dirty="0">
              <a:solidFill>
                <a:srgbClr val="D7C8AD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6988" r="10372" b="4682"/>
          <a:stretch/>
        </p:blipFill>
        <p:spPr bwMode="auto">
          <a:xfrm>
            <a:off x="4577571" y="2667000"/>
            <a:ext cx="3364161" cy="30903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quixote.mse.jhu.edu/picture1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54741"/>
            <a:ext cx="2962275" cy="4514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7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261533" y="1752600"/>
            <a:ext cx="6858000" cy="43027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2C4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E6E0EE"/>
                </a:solidFill>
                <a:latin typeface="UniversCond" pitchFamily="34" charset="0"/>
              </a:rPr>
              <a:t>Madrid, Spain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E6E0EE"/>
                </a:solidFill>
                <a:latin typeface="UniversCond" pitchFamily="34" charset="0"/>
              </a:rPr>
              <a:t>Served in Spanish army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E6E0EE"/>
                </a:solidFill>
                <a:latin typeface="UniversCond" pitchFamily="34" charset="0"/>
              </a:rPr>
              <a:t>Captured by pirates/sold into slavery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E6E0EE"/>
                </a:solidFill>
                <a:latin typeface="UniversCond" pitchFamily="34" charset="0"/>
              </a:rPr>
              <a:t>Imprisoned for debts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i="1" smtClean="0">
                <a:solidFill>
                  <a:srgbClr val="E6E0EE"/>
                </a:solidFill>
                <a:latin typeface="UniversCond" pitchFamily="34" charset="0"/>
              </a:rPr>
              <a:t>1601: </a:t>
            </a:r>
            <a:r>
              <a:rPr lang="en-US" sz="3600" b="1" i="1" dirty="0" smtClean="0">
                <a:solidFill>
                  <a:srgbClr val="E6E0EE"/>
                </a:solidFill>
                <a:latin typeface="UniversCond" pitchFamily="34" charset="0"/>
              </a:rPr>
              <a:t>Don Quixote </a:t>
            </a:r>
            <a:r>
              <a:rPr lang="en-US" sz="3600" b="1" dirty="0" smtClean="0">
                <a:solidFill>
                  <a:srgbClr val="E6E0EE"/>
                </a:solidFill>
                <a:latin typeface="UniversCond" pitchFamily="34" charset="0"/>
              </a:rPr>
              <a:t>brought him great fame and stability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261533" y="911225"/>
            <a:ext cx="63246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>
                <a:solidFill>
                  <a:srgbClr val="D7C8AD"/>
                </a:solidFill>
                <a:latin typeface="President" pitchFamily="66" charset="0"/>
              </a:rPr>
              <a:t>Cervantes:</a:t>
            </a:r>
            <a:endParaRPr lang="en-US" sz="6000" b="1" dirty="0">
              <a:solidFill>
                <a:srgbClr val="D7C8AD"/>
              </a:solidFill>
              <a:latin typeface="Presiden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73792" y="1643060"/>
            <a:ext cx="4705350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i="1" dirty="0">
                <a:solidFill>
                  <a:srgbClr val="DAD2E6"/>
                </a:solidFill>
                <a:latin typeface="UniversCond" pitchFamily="34" charset="0"/>
              </a:rPr>
              <a:t>Don Quixote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3200400"/>
            <a:ext cx="7239000" cy="1938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03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9F1CB"/>
                </a:solidFill>
                <a:latin typeface="UniversCond" pitchFamily="34" charset="0"/>
              </a:rPr>
              <a:t>1</a:t>
            </a:r>
            <a:r>
              <a:rPr lang="en-US" sz="4000" b="1" baseline="30000" dirty="0" smtClean="0">
                <a:solidFill>
                  <a:srgbClr val="F9F1CB"/>
                </a:solidFill>
                <a:latin typeface="UniversCond" pitchFamily="34" charset="0"/>
              </a:rPr>
              <a:t>st</a:t>
            </a:r>
            <a:r>
              <a:rPr lang="en-US" sz="4000" b="1" dirty="0" smtClean="0">
                <a:solidFill>
                  <a:srgbClr val="F9F1CB"/>
                </a:solidFill>
                <a:latin typeface="UniversCond" pitchFamily="34" charset="0"/>
              </a:rPr>
              <a:t> European novel and forerunner </a:t>
            </a:r>
            <a:r>
              <a:rPr lang="en-US" sz="4000" b="1" dirty="0">
                <a:solidFill>
                  <a:srgbClr val="F9F1CB"/>
                </a:solidFill>
                <a:latin typeface="UniversCond" pitchFamily="34" charset="0"/>
              </a:rPr>
              <a:t>of some of the greatest novels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4021667" y="2505070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9F1CB"/>
          </a:solidFill>
          <a:ln>
            <a:noFill/>
          </a:ln>
          <a:effectLst>
            <a:outerShdw dist="35921" dir="2700000" algn="ctr" rotWithShape="0">
              <a:srgbClr val="2A1C3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5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052512" y="2330603"/>
            <a:ext cx="719137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2C4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3800" b="1" dirty="0">
                <a:solidFill>
                  <a:srgbClr val="E6E0EE"/>
                </a:solidFill>
                <a:latin typeface="UniversCond" pitchFamily="34" charset="0"/>
              </a:rPr>
              <a:t>Explorations &amp; Discoveries:</a:t>
            </a:r>
            <a:r>
              <a:rPr lang="en-US" sz="3800" b="1" dirty="0">
                <a:solidFill>
                  <a:srgbClr val="F9DFCB"/>
                </a:solidFill>
                <a:latin typeface="UniversCond" pitchFamily="34" charset="0"/>
              </a:rPr>
              <a:t> </a:t>
            </a:r>
            <a:r>
              <a:rPr lang="en-US" sz="3600" b="1" dirty="0" smtClean="0">
                <a:solidFill>
                  <a:srgbClr val="F9DFCB"/>
                </a:solidFill>
                <a:latin typeface="UniversCond" pitchFamily="34" charset="0"/>
              </a:rPr>
              <a:t>Americas &amp; Sailing around the World </a:t>
            </a:r>
            <a:endParaRPr lang="en-US" sz="3600" b="1" dirty="0">
              <a:solidFill>
                <a:srgbClr val="F9DFCB"/>
              </a:solidFill>
              <a:latin typeface="UniversCond" pitchFamily="34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066800" y="4235450"/>
            <a:ext cx="7191375" cy="527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2C4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3800" b="1" dirty="0">
                <a:solidFill>
                  <a:srgbClr val="E6E0EE"/>
                </a:solidFill>
                <a:latin typeface="UniversCond" pitchFamily="34" charset="0"/>
              </a:rPr>
              <a:t>Arts:</a:t>
            </a:r>
            <a:r>
              <a:rPr lang="en-US" sz="3800" b="1" dirty="0">
                <a:solidFill>
                  <a:srgbClr val="F9DFCB"/>
                </a:solidFill>
                <a:latin typeface="UniversCond" pitchFamily="34" charset="0"/>
              </a:rPr>
              <a:t> Golden Age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190625" y="2133600"/>
            <a:ext cx="4191000" cy="0"/>
          </a:xfrm>
          <a:prstGeom prst="line">
            <a:avLst/>
          </a:prstGeom>
          <a:noFill/>
          <a:ln w="38100">
            <a:solidFill>
              <a:srgbClr val="2E233F"/>
            </a:solidFill>
            <a:round/>
            <a:headEnd/>
            <a:tailEnd/>
          </a:ln>
          <a:effectLst>
            <a:outerShdw dist="35921" dir="2700000" algn="ctr" rotWithShape="0">
              <a:srgbClr val="322545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052512" y="1493838"/>
            <a:ext cx="6719887" cy="7778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2C8E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 i="1" dirty="0">
                <a:solidFill>
                  <a:srgbClr val="2E233F"/>
                </a:solidFill>
                <a:latin typeface="UniversCond" pitchFamily="34" charset="0"/>
              </a:rPr>
              <a:t>Cervantes’ Spain</a:t>
            </a:r>
          </a:p>
        </p:txBody>
      </p:sp>
    </p:spTree>
    <p:extLst>
      <p:ext uri="{BB962C8B-B14F-4D97-AF65-F5344CB8AC3E}">
        <p14:creationId xmlns:p14="http://schemas.microsoft.com/office/powerpoint/2010/main" val="30968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066800" y="2209800"/>
            <a:ext cx="7191375" cy="2974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2C4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3600" b="1" dirty="0">
                <a:solidFill>
                  <a:srgbClr val="E6E0EE"/>
                </a:solidFill>
                <a:latin typeface="UniversCond" pitchFamily="34" charset="0"/>
              </a:rPr>
              <a:t>Government:</a:t>
            </a:r>
            <a:r>
              <a:rPr lang="en-US" sz="3600" b="1" dirty="0">
                <a:solidFill>
                  <a:srgbClr val="F9DFCB"/>
                </a:solidFill>
                <a:latin typeface="UniversCond" pitchFamily="34" charset="0"/>
              </a:rPr>
              <a:t> relatively stable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3600" b="1" dirty="0">
                <a:solidFill>
                  <a:srgbClr val="E6E0EE"/>
                </a:solidFill>
                <a:latin typeface="UniversCond" pitchFamily="34" charset="0"/>
              </a:rPr>
              <a:t>Social Structure:</a:t>
            </a:r>
            <a:r>
              <a:rPr lang="en-US" sz="3600" b="1" dirty="0">
                <a:solidFill>
                  <a:srgbClr val="F9DFCB"/>
                </a:solidFill>
                <a:latin typeface="UniversCond" pitchFamily="34" charset="0"/>
              </a:rPr>
              <a:t> Aristocracy, </a:t>
            </a:r>
            <a:br>
              <a:rPr lang="en-US" sz="3600" b="1" dirty="0">
                <a:solidFill>
                  <a:srgbClr val="F9DFCB"/>
                </a:solidFill>
                <a:latin typeface="UniversCond" pitchFamily="34" charset="0"/>
              </a:rPr>
            </a:br>
            <a:r>
              <a:rPr lang="en-US" sz="3600" b="1" dirty="0">
                <a:solidFill>
                  <a:srgbClr val="F9DFCB"/>
                </a:solidFill>
                <a:latin typeface="UniversCond" pitchFamily="34" charset="0"/>
              </a:rPr>
              <a:t>Small Middle Class, Peasants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3600" b="1" dirty="0">
                <a:solidFill>
                  <a:srgbClr val="E6E0EE"/>
                </a:solidFill>
                <a:latin typeface="UniversCond" pitchFamily="34" charset="0"/>
              </a:rPr>
              <a:t>Religion:</a:t>
            </a:r>
            <a:r>
              <a:rPr lang="en-US" sz="3600" b="1" dirty="0">
                <a:solidFill>
                  <a:srgbClr val="F9DFCB"/>
                </a:solidFill>
                <a:latin typeface="UniversCond" pitchFamily="34" charset="0"/>
              </a:rPr>
              <a:t> dominated by controlling Roman Catholics</a:t>
            </a: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1190625" y="2133600"/>
            <a:ext cx="4191000" cy="0"/>
          </a:xfrm>
          <a:prstGeom prst="line">
            <a:avLst/>
          </a:prstGeom>
          <a:noFill/>
          <a:ln w="38100">
            <a:solidFill>
              <a:srgbClr val="2E233F"/>
            </a:solidFill>
            <a:round/>
            <a:headEnd/>
            <a:tailEnd/>
          </a:ln>
          <a:effectLst>
            <a:outerShdw dist="35921" dir="2700000" algn="ctr" rotWithShape="0">
              <a:srgbClr val="322545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052512" y="1493838"/>
            <a:ext cx="6719887" cy="7778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2C8E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 i="1">
                <a:solidFill>
                  <a:srgbClr val="2E233F"/>
                </a:solidFill>
                <a:latin typeface="UniversCond" pitchFamily="34" charset="0"/>
              </a:rPr>
              <a:t>Cervantes’ Spain</a:t>
            </a:r>
          </a:p>
        </p:txBody>
      </p:sp>
    </p:spTree>
    <p:extLst>
      <p:ext uri="{BB962C8B-B14F-4D97-AF65-F5344CB8AC3E}">
        <p14:creationId xmlns:p14="http://schemas.microsoft.com/office/powerpoint/2010/main" val="97356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962025" y="1676400"/>
            <a:ext cx="7191375" cy="1082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ACCD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500" b="1" dirty="0">
                <a:solidFill>
                  <a:srgbClr val="2E233F"/>
                </a:solidFill>
                <a:latin typeface="President" pitchFamily="66" charset="0"/>
              </a:rPr>
              <a:t>Purple </a:t>
            </a:r>
            <a:r>
              <a:rPr lang="en-US" sz="6500" b="1" dirty="0" smtClean="0">
                <a:solidFill>
                  <a:srgbClr val="2E233F"/>
                </a:solidFill>
                <a:latin typeface="President" pitchFamily="66" charset="0"/>
              </a:rPr>
              <a:t>Prose </a:t>
            </a:r>
            <a:endParaRPr lang="en-US" sz="6500" b="1" dirty="0">
              <a:solidFill>
                <a:srgbClr val="2E233F"/>
              </a:solidFill>
              <a:latin typeface="President" pitchFamily="66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976313" y="3413125"/>
            <a:ext cx="7191375" cy="21698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2C2E4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D7D7D5"/>
                </a:solidFill>
                <a:latin typeface="UniversCond" pitchFamily="34" charset="0"/>
              </a:rPr>
              <a:t>unnecessarily </a:t>
            </a:r>
            <a:r>
              <a:rPr lang="en-US" sz="4500" b="1" smtClean="0">
                <a:solidFill>
                  <a:srgbClr val="D7D7D5"/>
                </a:solidFill>
                <a:latin typeface="UniversCond" pitchFamily="34" charset="0"/>
              </a:rPr>
              <a:t>exaggerated, </a:t>
            </a:r>
            <a:r>
              <a:rPr lang="en-US" sz="4500" b="1">
                <a:solidFill>
                  <a:srgbClr val="D7D7D5"/>
                </a:solidFill>
                <a:latin typeface="UniversCond" pitchFamily="34" charset="0"/>
              </a:rPr>
              <a:t>flowery language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252913" y="2879725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BC"/>
          </a:solidFill>
          <a:ln>
            <a:noFill/>
          </a:ln>
          <a:effectLst>
            <a:outerShdw dist="45791" dir="3378596" algn="ctr" rotWithShape="0">
              <a:srgbClr val="2C2E4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14400" y="3012001"/>
            <a:ext cx="7086600" cy="193899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F8EB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483662"/>
                </a:solidFill>
                <a:latin typeface="UniversCond" pitchFamily="34" charset="0"/>
              </a:rPr>
              <a:t>willingness of a reader to accept the unbelievable as true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181101" y="1647295"/>
            <a:ext cx="6629400" cy="769441"/>
          </a:xfrm>
          <a:prstGeom prst="rect">
            <a:avLst/>
          </a:prstGeom>
          <a:noFill/>
          <a:ln>
            <a:noFill/>
          </a:ln>
          <a:effectLst>
            <a:outerShdw dist="40161" dir="4293903" algn="ctr" rotWithShape="0">
              <a:srgbClr val="F8EB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453821"/>
                </a:solidFill>
                <a:latin typeface="UniversCond" pitchFamily="34" charset="0"/>
              </a:rPr>
              <a:t>Suspension of Disbelief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4191001" y="2402401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82A4C"/>
          </a:solidFill>
          <a:ln>
            <a:noFill/>
          </a:ln>
          <a:effectLst>
            <a:outerShdw dist="53882" dir="2700000" algn="ctr" rotWithShape="0">
              <a:srgbClr val="F8EBCC">
                <a:alpha val="53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261533" y="1917700"/>
            <a:ext cx="7349067" cy="31700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2C4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4000" b="1" dirty="0" smtClean="0">
                <a:solidFill>
                  <a:srgbClr val="E6E0EE"/>
                </a:solidFill>
                <a:latin typeface="UniversCond" pitchFamily="34" charset="0"/>
              </a:rPr>
              <a:t> An</a:t>
            </a:r>
            <a:r>
              <a:rPr lang="en-US" sz="4000" b="1" dirty="0">
                <a:solidFill>
                  <a:srgbClr val="E6E0EE"/>
                </a:solidFill>
                <a:latin typeface="UniversCond" pitchFamily="34" charset="0"/>
              </a:rPr>
              <a:t> </a:t>
            </a:r>
            <a:r>
              <a:rPr lang="en-US" sz="4000" b="1" dirty="0" smtClean="0">
                <a:solidFill>
                  <a:srgbClr val="E6E0EE"/>
                </a:solidFill>
                <a:latin typeface="UniversCond" pitchFamily="34" charset="0"/>
              </a:rPr>
              <a:t>obscure gentleman</a:t>
            </a:r>
            <a:endParaRPr lang="en-US" sz="4000" b="1" dirty="0">
              <a:solidFill>
                <a:srgbClr val="E6E0EE"/>
              </a:solidFill>
              <a:latin typeface="UniversCond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4000" b="1" dirty="0" smtClean="0">
                <a:solidFill>
                  <a:srgbClr val="E6E0EE"/>
                </a:solidFill>
                <a:latin typeface="UniversCond" pitchFamily="34" charset="0"/>
              </a:rPr>
              <a:t> Story </a:t>
            </a:r>
            <a:r>
              <a:rPr lang="en-US" sz="4000" b="1" dirty="0">
                <a:solidFill>
                  <a:srgbClr val="E6E0EE"/>
                </a:solidFill>
                <a:latin typeface="UniversCond" pitchFamily="34" charset="0"/>
              </a:rPr>
              <a:t>recorded as actual history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4000" b="1" dirty="0" smtClean="0">
                <a:solidFill>
                  <a:srgbClr val="E6E0EE"/>
                </a:solidFill>
                <a:latin typeface="UniversCond" pitchFamily="34" charset="0"/>
              </a:rPr>
              <a:t> Childish </a:t>
            </a:r>
            <a:r>
              <a:rPr lang="en-US" sz="4000" b="1" dirty="0">
                <a:solidFill>
                  <a:srgbClr val="E6E0EE"/>
                </a:solidFill>
                <a:latin typeface="UniversCond" pitchFamily="34" charset="0"/>
              </a:rPr>
              <a:t>infatuation with unreality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261533" y="911225"/>
            <a:ext cx="63246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i="1" dirty="0">
                <a:solidFill>
                  <a:srgbClr val="D7C8AD"/>
                </a:solidFill>
                <a:latin typeface="President" pitchFamily="66" charset="0"/>
              </a:rPr>
              <a:t>Don Quixote</a:t>
            </a:r>
          </a:p>
        </p:txBody>
      </p:sp>
    </p:spTree>
    <p:extLst>
      <p:ext uri="{BB962C8B-B14F-4D97-AF65-F5344CB8AC3E}">
        <p14:creationId xmlns:p14="http://schemas.microsoft.com/office/powerpoint/2010/main" val="32622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-76200" y="-138113"/>
            <a:ext cx="9220200" cy="6915151"/>
            <a:chOff x="-48" y="-87"/>
            <a:chExt cx="5808" cy="4356"/>
          </a:xfrm>
        </p:grpSpPr>
        <p:pic>
          <p:nvPicPr>
            <p:cNvPr id="34819" name="Picture 3" descr="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87"/>
              <a:ext cx="5808" cy="4356"/>
            </a:xfrm>
            <a:prstGeom prst="rect">
              <a:avLst/>
            </a:prstGeom>
            <a:noFill/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1528" y="480"/>
              <a:ext cx="2709" cy="634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b="1">
                  <a:solidFill>
                    <a:srgbClr val="E9E3DF"/>
                  </a:solidFill>
                  <a:latin typeface="President" pitchFamily="66" charset="0"/>
                </a:rPr>
                <a:t>Tragic Hero</a:t>
              </a:r>
            </a:p>
          </p:txBody>
        </p:sp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528" y="1596"/>
              <a:ext cx="4656" cy="989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 dirty="0">
                  <a:solidFill>
                    <a:srgbClr val="304A49"/>
                  </a:solidFill>
                  <a:latin typeface="UniversCond" pitchFamily="34" charset="0"/>
                </a:rPr>
                <a:t>the protagonist of a tragedy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9778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2" name="Group 6"/>
          <p:cNvGrpSpPr>
            <a:grpSpLocks/>
          </p:cNvGrpSpPr>
          <p:nvPr/>
        </p:nvGrpSpPr>
        <p:grpSpPr bwMode="auto">
          <a:xfrm>
            <a:off x="-76200" y="-138113"/>
            <a:ext cx="9220200" cy="6915151"/>
            <a:chOff x="-48" y="-87"/>
            <a:chExt cx="5808" cy="4356"/>
          </a:xfrm>
        </p:grpSpPr>
        <p:pic>
          <p:nvPicPr>
            <p:cNvPr id="55299" name="Picture 3" descr="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87"/>
              <a:ext cx="5808" cy="4356"/>
            </a:xfrm>
            <a:prstGeom prst="rect">
              <a:avLst/>
            </a:prstGeom>
            <a:noFill/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0" name="Text Box 4"/>
            <p:cNvSpPr txBox="1">
              <a:spLocks noChangeArrowheads="1"/>
            </p:cNvSpPr>
            <p:nvPr/>
          </p:nvSpPr>
          <p:spPr bwMode="auto">
            <a:xfrm>
              <a:off x="66" y="480"/>
              <a:ext cx="5616" cy="57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b="1">
                  <a:solidFill>
                    <a:srgbClr val="E9E3DF"/>
                  </a:solidFill>
                  <a:latin typeface="President" pitchFamily="66" charset="0"/>
                </a:rPr>
                <a:t>Unsympathetic Character</a:t>
              </a:r>
            </a:p>
          </p:txBody>
        </p:sp>
        <p:sp>
          <p:nvSpPr>
            <p:cNvPr id="55301" name="Text Box 5"/>
            <p:cNvSpPr txBox="1">
              <a:spLocks noChangeArrowheads="1"/>
            </p:cNvSpPr>
            <p:nvPr/>
          </p:nvSpPr>
          <p:spPr bwMode="auto">
            <a:xfrm>
              <a:off x="432" y="1526"/>
              <a:ext cx="4896" cy="1210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304A49"/>
                  </a:solidFill>
                  <a:latin typeface="UniversCond" pitchFamily="34" charset="0"/>
                </a:rPr>
                <a:t>a character with whom the reader cannot identify or for whom the reader has strong feelings of dislike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294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AUTHOR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057400"/>
            <a:ext cx="3790950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  <a:tab pos="514350" algn="l"/>
              </a:tabLst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I. Willa Cather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  <a:tab pos="514350" algn="l"/>
              </a:tabLst>
            </a:pP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A. Nebraska</a:t>
            </a:r>
            <a:endParaRPr lang="en-US" sz="11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  <a:tab pos="514350" algn="l"/>
              </a:tabLst>
            </a:pP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B. realistic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fiction</a:t>
            </a:r>
            <a:endParaRPr lang="en-US" sz="11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  <a:tab pos="514350" algn="l"/>
              </a:tabLst>
            </a:pP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C. famous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for 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O Pioneers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and 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My </a:t>
            </a:r>
            <a:r>
              <a:rPr lang="en-US" sz="2400" i="1" dirty="0" smtClean="0">
                <a:latin typeface="Times New Roman"/>
                <a:ea typeface="Times New Roman"/>
                <a:cs typeface="Times New Roman"/>
              </a:rPr>
              <a:t>Antonia</a:t>
            </a:r>
            <a:endParaRPr lang="en-US" sz="11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  <a:tab pos="514350" algn="l"/>
              </a:tabLst>
            </a:pP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D. Pulitzer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Prize (1923) for her 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WWI novel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called 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One of Ours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1100" dirty="0">
              <a:latin typeface="Times New Roman"/>
              <a:ea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4"/>
          <a:stretch/>
        </p:blipFill>
        <p:spPr bwMode="auto">
          <a:xfrm>
            <a:off x="4743450" y="2057400"/>
            <a:ext cx="3004601" cy="29802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4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3932" y="33337"/>
            <a:ext cx="10547457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63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676400" y="1581359"/>
            <a:ext cx="5410200" cy="78483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 smtClean="0">
                <a:solidFill>
                  <a:srgbClr val="DAD2E6"/>
                </a:solidFill>
                <a:latin typeface="UniversCond" pitchFamily="34" charset="0"/>
              </a:rPr>
              <a:t>Sancho </a:t>
            </a:r>
            <a:r>
              <a:rPr lang="en-US" sz="4500" b="1" dirty="0" err="1" smtClean="0">
                <a:solidFill>
                  <a:srgbClr val="DAD2E6"/>
                </a:solidFill>
                <a:latin typeface="UniversCond" pitchFamily="34" charset="0"/>
              </a:rPr>
              <a:t>Panza</a:t>
            </a:r>
            <a:endParaRPr lang="en-US" sz="4500" b="1" dirty="0">
              <a:solidFill>
                <a:srgbClr val="DAD2E6"/>
              </a:solidFill>
              <a:latin typeface="UniversCond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076325" y="3004608"/>
            <a:ext cx="7191375" cy="1477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03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 smtClean="0">
                <a:solidFill>
                  <a:srgbClr val="CED5DA"/>
                </a:solidFill>
                <a:latin typeface="UniversCond" pitchFamily="34" charset="0"/>
              </a:rPr>
              <a:t>His name means                “holy belly”</a:t>
            </a:r>
            <a:endParaRPr lang="en-US" sz="4500" b="1" dirty="0">
              <a:solidFill>
                <a:srgbClr val="CED5DA"/>
              </a:solidFill>
              <a:latin typeface="UniversCond" pitchFamily="34" charset="0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4170892" y="2454275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ED5DA"/>
          </a:solidFill>
          <a:ln>
            <a:noFill/>
          </a:ln>
          <a:effectLst>
            <a:outerShdw dist="53882" dir="2700000" algn="ctr" rotWithShape="0">
              <a:srgbClr val="2A1C3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990600" y="1544213"/>
            <a:ext cx="4038600" cy="147732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2E233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 smtClean="0">
                <a:solidFill>
                  <a:srgbClr val="DAD2E6"/>
                </a:solidFill>
                <a:latin typeface="UniversCond" pitchFamily="34" charset="0"/>
              </a:rPr>
              <a:t>Sancho </a:t>
            </a:r>
            <a:r>
              <a:rPr lang="en-US" sz="4500" b="1" dirty="0" err="1" smtClean="0">
                <a:solidFill>
                  <a:srgbClr val="DAD2E6"/>
                </a:solidFill>
                <a:latin typeface="UniversCond" pitchFamily="34" charset="0"/>
              </a:rPr>
              <a:t>Panza</a:t>
            </a:r>
            <a:endParaRPr lang="en-US" sz="4500" b="1" dirty="0">
              <a:solidFill>
                <a:srgbClr val="DAD2E6"/>
              </a:solidFill>
              <a:latin typeface="UniversCond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076325" y="3004608"/>
            <a:ext cx="7191375" cy="216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03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 smtClean="0">
                <a:solidFill>
                  <a:srgbClr val="CED5DA"/>
                </a:solidFill>
                <a:latin typeface="UniversCond" pitchFamily="34" charset="0"/>
              </a:rPr>
              <a:t>His realistic </a:t>
            </a:r>
            <a:r>
              <a:rPr lang="en-US" sz="4500" b="1" dirty="0">
                <a:solidFill>
                  <a:srgbClr val="CED5DA"/>
                </a:solidFill>
                <a:latin typeface="UniversCond" pitchFamily="34" charset="0"/>
              </a:rPr>
              <a:t>outlook directly opposes Don </a:t>
            </a:r>
            <a:r>
              <a:rPr lang="en-US" sz="4500" b="1" dirty="0" smtClean="0">
                <a:solidFill>
                  <a:srgbClr val="CED5DA"/>
                </a:solidFill>
                <a:latin typeface="UniversCond" pitchFamily="34" charset="0"/>
              </a:rPr>
              <a:t>Quixote’s.</a:t>
            </a:r>
            <a:endParaRPr lang="en-US" sz="4500" b="1" dirty="0">
              <a:solidFill>
                <a:srgbClr val="CED5DA"/>
              </a:solidFill>
              <a:latin typeface="UniversCond" pitchFamily="34" charset="0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4170892" y="2454275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ED5DA"/>
          </a:solidFill>
          <a:ln>
            <a:noFill/>
          </a:ln>
          <a:effectLst>
            <a:outerShdw dist="53882" dir="2700000" algn="ctr" rotWithShape="0">
              <a:srgbClr val="2A1C3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481513" y="1676399"/>
            <a:ext cx="1752600" cy="7778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F9EED1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2E233F"/>
                </a:solidFill>
                <a:latin typeface="UniversCond" pitchFamily="34" charset="0"/>
              </a:rPr>
              <a:t>= Foil</a:t>
            </a:r>
          </a:p>
        </p:txBody>
      </p:sp>
    </p:spTree>
    <p:extLst>
      <p:ext uri="{BB962C8B-B14F-4D97-AF65-F5344CB8AC3E}">
        <p14:creationId xmlns:p14="http://schemas.microsoft.com/office/powerpoint/2010/main" val="25062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-76200" y="-152400"/>
            <a:ext cx="9220200" cy="6915150"/>
            <a:chOff x="-48" y="-96"/>
            <a:chExt cx="5808" cy="4356"/>
          </a:xfrm>
        </p:grpSpPr>
        <p:pic>
          <p:nvPicPr>
            <p:cNvPr id="63491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96"/>
              <a:ext cx="5808" cy="4356"/>
            </a:xfrm>
            <a:prstGeom prst="rect">
              <a:avLst/>
            </a:prstGeom>
            <a:noFill/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2" name="Text Box 4"/>
            <p:cNvSpPr txBox="1">
              <a:spLocks noChangeArrowheads="1"/>
            </p:cNvSpPr>
            <p:nvPr/>
          </p:nvSpPr>
          <p:spPr bwMode="auto">
            <a:xfrm>
              <a:off x="66" y="471"/>
              <a:ext cx="5616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500" b="1">
                  <a:solidFill>
                    <a:srgbClr val="E9E3DF"/>
                  </a:solidFill>
                  <a:latin typeface="President" pitchFamily="66" charset="0"/>
                </a:rPr>
                <a:t>Foil</a:t>
              </a:r>
            </a:p>
          </p:txBody>
        </p:sp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432" y="1382"/>
              <a:ext cx="4896" cy="1210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304A49"/>
                  </a:solidFill>
                  <a:latin typeface="UniversCond" pitchFamily="34" charset="0"/>
                </a:rPr>
                <a:t>a character </a:t>
              </a:r>
              <a:r>
                <a:rPr lang="en-US" sz="4000" b="1" dirty="0" smtClean="0">
                  <a:solidFill>
                    <a:srgbClr val="304A49"/>
                  </a:solidFill>
                  <a:latin typeface="UniversCond" pitchFamily="34" charset="0"/>
                </a:rPr>
                <a:t>who emphasizes </a:t>
              </a:r>
              <a:r>
                <a:rPr lang="en-US" sz="4000" b="1" dirty="0">
                  <a:solidFill>
                    <a:srgbClr val="304A49"/>
                  </a:solidFill>
                  <a:latin typeface="UniversCond" pitchFamily="34" charset="0"/>
                </a:rPr>
                <a:t>another character’s opposing traits within a work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204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230313" y="1873250"/>
            <a:ext cx="6665912" cy="7778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E4DAC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2E233F"/>
                </a:solidFill>
                <a:latin typeface="UniversCond" pitchFamily="34" charset="0"/>
              </a:rPr>
              <a:t>Don Quixote &amp; Sancho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977900" y="3336925"/>
            <a:ext cx="7191375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03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E5DCCB"/>
                </a:solidFill>
                <a:latin typeface="UniversCond" pitchFamily="34" charset="0"/>
              </a:rPr>
              <a:t>on a selfish quest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4268788" y="2727325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AC8"/>
          </a:solidFill>
          <a:ln>
            <a:noFill/>
          </a:ln>
          <a:effectLst>
            <a:outerShdw dist="53882" dir="2700000" algn="ctr" rotWithShape="0">
              <a:srgbClr val="2A1C36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513013" y="4175125"/>
            <a:ext cx="4038600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DAD2E6"/>
                </a:solidFill>
                <a:latin typeface="UniversCond" pitchFamily="34" charset="0"/>
              </a:rPr>
              <a:t>= Similarity</a:t>
            </a:r>
          </a:p>
        </p:txBody>
      </p:sp>
    </p:spTree>
    <p:extLst>
      <p:ext uri="{BB962C8B-B14F-4D97-AF65-F5344CB8AC3E}">
        <p14:creationId xmlns:p14="http://schemas.microsoft.com/office/powerpoint/2010/main" val="5295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 animBg="1"/>
      <p:bldP spid="5939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230313" y="1873250"/>
            <a:ext cx="6665912" cy="7778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E4DAC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2E233F"/>
                </a:solidFill>
                <a:latin typeface="UniversCond" pitchFamily="34" charset="0"/>
              </a:rPr>
              <a:t>Don Quixote &amp; Sancho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977900" y="3336925"/>
            <a:ext cx="7191375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03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E5DCCB"/>
                </a:solidFill>
                <a:latin typeface="UniversCond" pitchFamily="34" charset="0"/>
              </a:rPr>
              <a:t>deluded</a:t>
            </a: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4268788" y="2727325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AC8"/>
          </a:solidFill>
          <a:ln>
            <a:noFill/>
          </a:ln>
          <a:effectLst>
            <a:outerShdw dist="53882" dir="2700000" algn="ctr" rotWithShape="0">
              <a:srgbClr val="2A1C36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514600" y="4175125"/>
            <a:ext cx="4038600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DAD2E6"/>
                </a:solidFill>
                <a:latin typeface="UniversCond" pitchFamily="34" charset="0"/>
              </a:rPr>
              <a:t>= Similarity</a:t>
            </a:r>
          </a:p>
        </p:txBody>
      </p:sp>
    </p:spTree>
    <p:extLst>
      <p:ext uri="{BB962C8B-B14F-4D97-AF65-F5344CB8AC3E}">
        <p14:creationId xmlns:p14="http://schemas.microsoft.com/office/powerpoint/2010/main" val="3481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230313" y="1873250"/>
            <a:ext cx="6665912" cy="7778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E4DAC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2E233F"/>
                </a:solidFill>
                <a:latin typeface="UniversCond" pitchFamily="34" charset="0"/>
              </a:rPr>
              <a:t>Don Quixote &amp; Sancho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977900" y="3336925"/>
            <a:ext cx="7191375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03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E5DCCB"/>
                </a:solidFill>
                <a:latin typeface="UniversCond" pitchFamily="34" charset="0"/>
              </a:rPr>
              <a:t>denial of reality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4268788" y="2727325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AC8"/>
          </a:solidFill>
          <a:ln>
            <a:noFill/>
          </a:ln>
          <a:effectLst>
            <a:outerShdw dist="53882" dir="2700000" algn="ctr" rotWithShape="0">
              <a:srgbClr val="2A1C3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513013" y="4175125"/>
            <a:ext cx="4038600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DAD2E6"/>
                </a:solidFill>
                <a:latin typeface="UniversCond" pitchFamily="34" charset="0"/>
              </a:rPr>
              <a:t>= Similarity</a:t>
            </a:r>
          </a:p>
        </p:txBody>
      </p:sp>
    </p:spTree>
    <p:extLst>
      <p:ext uri="{BB962C8B-B14F-4D97-AF65-F5344CB8AC3E}">
        <p14:creationId xmlns:p14="http://schemas.microsoft.com/office/powerpoint/2010/main" val="30630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 animBg="1"/>
      <p:bldP spid="6246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600200" y="2311400"/>
            <a:ext cx="3200400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5DCCB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>
                <a:solidFill>
                  <a:srgbClr val="483662"/>
                </a:solidFill>
                <a:latin typeface="UniversCond" pitchFamily="34" charset="0"/>
              </a:rPr>
              <a:t>Don Quixote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572000" y="2286000"/>
            <a:ext cx="3048000" cy="7778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E5DCCB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 dirty="0">
                <a:solidFill>
                  <a:srgbClr val="5A4A2C"/>
                </a:solidFill>
                <a:latin typeface="UniversCond" pitchFamily="34" charset="0"/>
              </a:rPr>
              <a:t>vs. Sancho: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032933" y="4165601"/>
            <a:ext cx="6858000" cy="6096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E5DCC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2E233F"/>
                </a:solidFill>
                <a:latin typeface="UniversCond" pitchFamily="34" charset="0"/>
              </a:rPr>
              <a:t>    Romantic — Realistic</a:t>
            </a:r>
            <a:endParaRPr lang="en-US" sz="4000" b="1" dirty="0">
              <a:solidFill>
                <a:srgbClr val="2E233F"/>
              </a:solidFill>
              <a:latin typeface="UniversCond" pitchFamily="34" charset="0"/>
            </a:endParaRP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1689100" y="3000375"/>
            <a:ext cx="5626100" cy="12700"/>
          </a:xfrm>
          <a:prstGeom prst="line">
            <a:avLst/>
          </a:prstGeom>
          <a:noFill/>
          <a:ln w="38100">
            <a:solidFill>
              <a:srgbClr val="483662"/>
            </a:solidFill>
            <a:round/>
            <a:headEnd/>
            <a:tailEnd/>
          </a:ln>
          <a:effectLst>
            <a:outerShdw dist="35921" dir="2700000" algn="ctr" rotWithShape="0">
              <a:srgbClr val="FAE5CA">
                <a:alpha val="2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339850" y="2346325"/>
            <a:ext cx="6665913" cy="701675"/>
          </a:xfrm>
          <a:prstGeom prst="rect">
            <a:avLst/>
          </a:prstGeom>
          <a:noFill/>
          <a:ln>
            <a:noFill/>
          </a:ln>
          <a:effectLst>
            <a:outerShdw dist="40161" dir="4293903" algn="ctr" rotWithShape="0">
              <a:srgbClr val="CACCD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2E233F"/>
                </a:solidFill>
                <a:latin typeface="UniversCond" pitchFamily="34" charset="0"/>
              </a:rPr>
              <a:t>True nobility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73100" y="3489325"/>
            <a:ext cx="7772400" cy="13234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E233F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DAD2E6"/>
                </a:solidFill>
                <a:latin typeface="UniversCond" pitchFamily="34" charset="0"/>
              </a:rPr>
              <a:t>idealism </a:t>
            </a:r>
            <a:r>
              <a:rPr lang="en-US" sz="4000" b="1" dirty="0" smtClean="0">
                <a:solidFill>
                  <a:srgbClr val="DAD2E6"/>
                </a:solidFill>
                <a:latin typeface="UniversCond" pitchFamily="34" charset="0"/>
              </a:rPr>
              <a:t>tempered                        </a:t>
            </a:r>
            <a:r>
              <a:rPr lang="en-US" sz="4000" b="1" dirty="0">
                <a:solidFill>
                  <a:srgbClr val="DAD2E6"/>
                </a:solidFill>
                <a:latin typeface="UniversCond" pitchFamily="34" charset="0"/>
              </a:rPr>
              <a:t>with realism</a:t>
            </a: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 rot="-984178">
            <a:off x="6134100" y="2819400"/>
            <a:ext cx="762000" cy="7620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DAD2E6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7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2"/>
          <p:cNvSpPr>
            <a:spLocks noChangeArrowheads="1"/>
          </p:cNvSpPr>
          <p:nvPr/>
        </p:nvSpPr>
        <p:spPr bwMode="auto">
          <a:xfrm>
            <a:off x="1808163" y="2057400"/>
            <a:ext cx="5799137" cy="2362200"/>
          </a:xfrm>
          <a:prstGeom prst="ellipse">
            <a:avLst/>
          </a:prstGeom>
          <a:solidFill>
            <a:srgbClr val="DAD2E6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424238" y="2066925"/>
            <a:ext cx="2566987" cy="930275"/>
          </a:xfrm>
          <a:prstGeom prst="rect">
            <a:avLst/>
          </a:prstGeom>
          <a:noFill/>
          <a:ln>
            <a:noFill/>
          </a:ln>
          <a:effectLst>
            <a:outerShdw dist="40161" dir="4293903" algn="ctr" rotWithShape="0">
              <a:srgbClr val="CACCD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500" b="1">
                <a:solidFill>
                  <a:srgbClr val="2E233F"/>
                </a:solidFill>
                <a:latin typeface="President" pitchFamily="66" charset="0"/>
              </a:rPr>
              <a:t> Reality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057400" y="3438525"/>
            <a:ext cx="5334000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A1C36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CE1C8"/>
                </a:solidFill>
                <a:latin typeface="UniversCond" pitchFamily="34" charset="0"/>
              </a:rPr>
              <a:t>God’s Word</a:t>
            </a: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4325938" y="2971800"/>
            <a:ext cx="7620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E7446"/>
          </a:solidFill>
          <a:ln>
            <a:noFill/>
          </a:ln>
          <a:effectLst>
            <a:outerShdw dist="53882" dir="2700000" algn="ctr" rotWithShape="0">
              <a:srgbClr val="3A2F1C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3800" b="1">
              <a:solidFill>
                <a:srgbClr val="F9DFCB"/>
              </a:solidFill>
              <a:latin typeface="Univers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WRITING TECHNIQUES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/>
                <a:ea typeface="Times New Roman"/>
              </a:rPr>
              <a:t>II. Writing Techniques:</a:t>
            </a:r>
            <a:endParaRPr lang="en-US" sz="1100" dirty="0">
              <a:latin typeface="Times New Roman"/>
              <a:ea typeface="Times New Roman"/>
            </a:endParaRPr>
          </a:p>
          <a:p>
            <a:pPr marL="857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Times New Roman"/>
                <a:ea typeface="Times New Roman"/>
              </a:rPr>
              <a:t>A. flashback—</a:t>
            </a:r>
            <a:r>
              <a:rPr lang="en-US" sz="2400" dirty="0" smtClean="0">
                <a:latin typeface="Times New Roman"/>
                <a:ea typeface="Times New Roman"/>
              </a:rPr>
              <a:t>a </a:t>
            </a:r>
            <a:r>
              <a:rPr lang="en-US" sz="2400" dirty="0">
                <a:latin typeface="Times New Roman"/>
                <a:ea typeface="Times New Roman"/>
              </a:rPr>
              <a:t>previous </a:t>
            </a:r>
            <a:r>
              <a:rPr lang="en-US" sz="2400" dirty="0" smtClean="0">
                <a:latin typeface="Times New Roman"/>
                <a:ea typeface="Times New Roman"/>
              </a:rPr>
              <a:t>event that interrupts the story</a:t>
            </a:r>
            <a:endParaRPr lang="en-US" sz="11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Times New Roman"/>
                <a:ea typeface="Times New Roman"/>
              </a:rPr>
              <a:t> B</a:t>
            </a:r>
            <a:r>
              <a:rPr lang="en-US" sz="2400" b="1" dirty="0">
                <a:latin typeface="Times New Roman"/>
                <a:ea typeface="Times New Roman"/>
              </a:rPr>
              <a:t>. local color</a:t>
            </a:r>
            <a:r>
              <a:rPr lang="en-US" sz="2400" dirty="0">
                <a:latin typeface="Times New Roman"/>
                <a:ea typeface="Times New Roman"/>
              </a:rPr>
              <a:t>—features particular to a </a:t>
            </a:r>
            <a:r>
              <a:rPr lang="en-US" sz="2400" dirty="0" smtClean="0">
                <a:latin typeface="Times New Roman"/>
                <a:ea typeface="Times New Roman"/>
              </a:rPr>
              <a:t>specific </a:t>
            </a:r>
            <a:r>
              <a:rPr lang="en-US" sz="2400" dirty="0">
                <a:latin typeface="Times New Roman"/>
                <a:ea typeface="Times New Roman"/>
              </a:rPr>
              <a:t>region (dialect, customs, </a:t>
            </a:r>
            <a:r>
              <a:rPr lang="en-US" sz="2400" dirty="0" smtClean="0">
                <a:latin typeface="Times New Roman"/>
                <a:ea typeface="Times New Roman"/>
              </a:rPr>
              <a:t>characters</a:t>
            </a:r>
            <a:r>
              <a:rPr lang="en-US" sz="2400" dirty="0">
                <a:latin typeface="Times New Roman"/>
                <a:ea typeface="Times New Roman"/>
              </a:rPr>
              <a:t>, etc.)</a:t>
            </a:r>
            <a:endParaRPr lang="en-US" sz="11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600202"/>
            <a:ext cx="3229103" cy="2057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29366"/>
            <a:ext cx="3067050" cy="2196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79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ilver bible ideas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silver bible ideas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184400" y="5241925"/>
            <a:ext cx="4694238" cy="854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E8E0E5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>
                <a:solidFill>
                  <a:srgbClr val="000000"/>
                </a:solidFill>
                <a:latin typeface="ZapfChancery" pitchFamily="18" charset="0"/>
              </a:rPr>
              <a:t>1 Peter 1:24–25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19200" y="889001"/>
            <a:ext cx="6400800" cy="4330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DADADA"/>
                </a:solidFill>
                <a:latin typeface="UniversCond" pitchFamily="34" charset="0"/>
              </a:rPr>
              <a:t>For all flesh is as grass, and all the glory of man as the flower of grass. The grass </a:t>
            </a:r>
            <a:r>
              <a:rPr lang="en-US" sz="3600" dirty="0" err="1">
                <a:solidFill>
                  <a:srgbClr val="DADADA"/>
                </a:solidFill>
                <a:latin typeface="UniversCond" pitchFamily="34" charset="0"/>
              </a:rPr>
              <a:t>withereth</a:t>
            </a:r>
            <a:r>
              <a:rPr lang="en-US" sz="3600" dirty="0">
                <a:solidFill>
                  <a:srgbClr val="DADADA"/>
                </a:solidFill>
                <a:latin typeface="UniversCond" pitchFamily="34" charset="0"/>
              </a:rPr>
              <a:t>, and the flower thereof </a:t>
            </a:r>
            <a:r>
              <a:rPr lang="en-US" sz="3600" dirty="0" err="1">
                <a:solidFill>
                  <a:srgbClr val="DADADA"/>
                </a:solidFill>
                <a:latin typeface="UniversCond" pitchFamily="34" charset="0"/>
              </a:rPr>
              <a:t>falleth</a:t>
            </a:r>
            <a:r>
              <a:rPr lang="en-US" sz="3600" dirty="0">
                <a:solidFill>
                  <a:srgbClr val="DADADA"/>
                </a:solidFill>
                <a:latin typeface="UniversCond" pitchFamily="34" charset="0"/>
              </a:rPr>
              <a:t> away: But the word of the Lord </a:t>
            </a:r>
            <a:r>
              <a:rPr lang="en-US" sz="3600" dirty="0" err="1">
                <a:solidFill>
                  <a:srgbClr val="DADADA"/>
                </a:solidFill>
                <a:latin typeface="UniversCond" pitchFamily="34" charset="0"/>
              </a:rPr>
              <a:t>endureth</a:t>
            </a:r>
            <a:r>
              <a:rPr lang="en-US" sz="3600" dirty="0">
                <a:solidFill>
                  <a:srgbClr val="DADADA"/>
                </a:solidFill>
                <a:latin typeface="UniversCond" pitchFamily="34" charset="0"/>
              </a:rPr>
              <a:t> for ever. And this is the word which by the gospel is preached unto you. </a:t>
            </a:r>
          </a:p>
        </p:txBody>
      </p:sp>
    </p:spTree>
    <p:extLst>
      <p:ext uri="{BB962C8B-B14F-4D97-AF65-F5344CB8AC3E}">
        <p14:creationId xmlns:p14="http://schemas.microsoft.com/office/powerpoint/2010/main" val="23439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42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The Impossible Dream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" name="cxjGlgmSJ8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9767" y="1600200"/>
            <a:ext cx="8644466" cy="48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BUCKET LIST</a:t>
            </a:r>
            <a:endParaRPr lang="en-US" sz="6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georgia" panose="02040502050405020303" pitchFamily="18" charset="0"/>
              </a:rPr>
              <a:t>If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you haven’t heard about the term “bucket list”, it is a list of all the goals you want to achieve, dreams you want to fulfill and life experiences you desire to experience before you die.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1470025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Bucket List?</a:t>
            </a:r>
            <a:endParaRPr lang="en-US" sz="6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00200"/>
            <a:ext cx="493395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2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Challenge:  </a:t>
            </a:r>
            <a:b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Make a Bucket List.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Choose 5 goals for this year.</a:t>
            </a:r>
          </a:p>
          <a:p>
            <a:pPr marL="514350" indent="-514350">
              <a:buAutoNum type="arabicPeriod"/>
            </a:pPr>
            <a:r>
              <a:rPr lang="en-US" dirty="0" smtClean="0"/>
              <a:t>Choose 5 more goals for life.</a:t>
            </a:r>
          </a:p>
          <a:p>
            <a:pPr marL="514350" indent="-514350">
              <a:buAutoNum type="arabicPeriod"/>
            </a:pPr>
            <a:r>
              <a:rPr lang="en-US" dirty="0" smtClean="0"/>
              <a:t>Keep adding items as you go.</a:t>
            </a:r>
          </a:p>
          <a:p>
            <a:pPr marL="514350" indent="-514350">
              <a:buAutoNum type="arabicPeriod"/>
            </a:pPr>
            <a:r>
              <a:rPr lang="en-US" dirty="0" smtClean="0"/>
              <a:t>Post this in a place where you                           always see it.</a:t>
            </a:r>
          </a:p>
          <a:p>
            <a:pPr marL="514350" indent="-514350">
              <a:buAutoNum type="arabicPeriod"/>
            </a:pPr>
            <a:r>
              <a:rPr lang="en-US" dirty="0" smtClean="0"/>
              <a:t>Share it with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Literature Unit 2 Test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0 points (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scantron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Material:</a:t>
            </a:r>
          </a:p>
          <a:p>
            <a:pPr lvl="1"/>
            <a:r>
              <a:rPr lang="en-US" dirty="0" smtClean="0"/>
              <a:t>Intro to Characters</a:t>
            </a:r>
          </a:p>
          <a:p>
            <a:pPr lvl="1"/>
            <a:r>
              <a:rPr lang="en-US" dirty="0" smtClean="0"/>
              <a:t>Treasure Island</a:t>
            </a:r>
          </a:p>
          <a:p>
            <a:pPr lvl="1"/>
            <a:r>
              <a:rPr lang="en-US" dirty="0" smtClean="0"/>
              <a:t>Phaethon</a:t>
            </a:r>
          </a:p>
          <a:p>
            <a:pPr lvl="1"/>
            <a:r>
              <a:rPr lang="en-US" dirty="0" smtClean="0"/>
              <a:t>Walter </a:t>
            </a:r>
            <a:r>
              <a:rPr lang="en-US" dirty="0" err="1" smtClean="0"/>
              <a:t>Mitty</a:t>
            </a:r>
            <a:endParaRPr lang="en-US" dirty="0" smtClean="0"/>
          </a:p>
          <a:p>
            <a:pPr lvl="1"/>
            <a:r>
              <a:rPr lang="en-US" dirty="0" smtClean="0"/>
              <a:t>Revolt of Mother</a:t>
            </a:r>
          </a:p>
          <a:p>
            <a:pPr lvl="1"/>
            <a:r>
              <a:rPr lang="en-US" dirty="0" smtClean="0"/>
              <a:t>Neighbor </a:t>
            </a:r>
            <a:r>
              <a:rPr lang="en-US" dirty="0" err="1" smtClean="0"/>
              <a:t>Rosicky</a:t>
            </a:r>
            <a:endParaRPr lang="en-US" dirty="0"/>
          </a:p>
          <a:p>
            <a:pPr lvl="1"/>
            <a:r>
              <a:rPr lang="en-US" dirty="0" smtClean="0"/>
              <a:t>Don Quixote</a:t>
            </a:r>
          </a:p>
          <a:p>
            <a:pPr lvl="1"/>
            <a:r>
              <a:rPr lang="en-US" dirty="0" smtClean="0"/>
              <a:t>My Last Duchess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Study:</a:t>
            </a:r>
          </a:p>
          <a:p>
            <a:r>
              <a:rPr lang="en-US" dirty="0" smtClean="0"/>
              <a:t>Vocab*</a:t>
            </a:r>
          </a:p>
          <a:p>
            <a:r>
              <a:rPr lang="en-US" dirty="0" smtClean="0"/>
              <a:t>Authors</a:t>
            </a:r>
          </a:p>
          <a:p>
            <a:r>
              <a:rPr lang="en-US" dirty="0" smtClean="0"/>
              <a:t>Character terms</a:t>
            </a:r>
          </a:p>
          <a:p>
            <a:r>
              <a:rPr lang="en-US" dirty="0" smtClean="0"/>
              <a:t>Character types</a:t>
            </a:r>
          </a:p>
          <a:p>
            <a:r>
              <a:rPr lang="en-US" dirty="0" smtClean="0"/>
              <a:t>Settings</a:t>
            </a:r>
          </a:p>
          <a:p>
            <a:r>
              <a:rPr lang="en-US" dirty="0" smtClean="0"/>
              <a:t>Themes</a:t>
            </a:r>
          </a:p>
          <a:p>
            <a:r>
              <a:rPr lang="en-US" dirty="0" smtClean="0"/>
              <a:t>Literary terms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*MAKE A TEST FOR EACH OTHER!!!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25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81000"/>
            <a:ext cx="5562600" cy="45386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219200" y="5105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Kolaches</a:t>
            </a:r>
            <a:endParaRPr lang="en-US" sz="4800" b="1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55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9600" smtClean="0">
                <a:solidFill>
                  <a:schemeClr val="bg1"/>
                </a:solidFill>
                <a:latin typeface="Cambria" panose="02040503050406030204" pitchFamily="18" charset="0"/>
              </a:rPr>
              <a:t>Stem List #3</a:t>
            </a:r>
          </a:p>
        </p:txBody>
      </p:sp>
    </p:spTree>
    <p:extLst>
      <p:ext uri="{BB962C8B-B14F-4D97-AF65-F5344CB8AC3E}">
        <p14:creationId xmlns:p14="http://schemas.microsoft.com/office/powerpoint/2010/main" val="11903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Fer</a:t>
            </a:r>
          </a:p>
        </p:txBody>
      </p:sp>
    </p:spTree>
    <p:extLst>
      <p:ext uri="{BB962C8B-B14F-4D97-AF65-F5344CB8AC3E}">
        <p14:creationId xmlns:p14="http://schemas.microsoft.com/office/powerpoint/2010/main" val="3112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Carry</a:t>
            </a:r>
          </a:p>
        </p:txBody>
      </p:sp>
    </p:spTree>
    <p:extLst>
      <p:ext uri="{BB962C8B-B14F-4D97-AF65-F5344CB8AC3E}">
        <p14:creationId xmlns:p14="http://schemas.microsoft.com/office/powerpoint/2010/main" val="7239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SETTINGS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Times New Roman"/>
              </a:rPr>
              <a:t>III. Settings:</a:t>
            </a:r>
            <a:endParaRPr lang="en-US" sz="1050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342900" algn="l"/>
              </a:tabLst>
            </a:pP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 Dr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. Burleigh’s office—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heart problem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revealed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endParaRPr lang="en-US" sz="105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endParaRPr lang="en-US" b="1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B.  </a:t>
            </a:r>
            <a:r>
              <a:rPr lang="en-US" b="1" dirty="0" err="1" smtClean="0">
                <a:latin typeface="Times New Roman"/>
                <a:ea typeface="Times New Roman"/>
                <a:cs typeface="Times New Roman"/>
              </a:rPr>
              <a:t>Rosicky’s</a:t>
            </a: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 house—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welcoming environment</a:t>
            </a:r>
            <a:endParaRPr lang="en-US" sz="1050" dirty="0">
              <a:latin typeface="Times New Roman"/>
              <a:ea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98" y="2114550"/>
            <a:ext cx="3086100" cy="3086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Tomy</a:t>
            </a:r>
          </a:p>
        </p:txBody>
      </p:sp>
    </p:spTree>
    <p:extLst>
      <p:ext uri="{BB962C8B-B14F-4D97-AF65-F5344CB8AC3E}">
        <p14:creationId xmlns:p14="http://schemas.microsoft.com/office/powerpoint/2010/main" val="23423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Cut</a:t>
            </a:r>
          </a:p>
        </p:txBody>
      </p:sp>
    </p:spTree>
    <p:extLst>
      <p:ext uri="{BB962C8B-B14F-4D97-AF65-F5344CB8AC3E}">
        <p14:creationId xmlns:p14="http://schemas.microsoft.com/office/powerpoint/2010/main" val="27307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Pan	</a:t>
            </a:r>
          </a:p>
        </p:txBody>
      </p:sp>
    </p:spTree>
    <p:extLst>
      <p:ext uri="{BB962C8B-B14F-4D97-AF65-F5344CB8AC3E}">
        <p14:creationId xmlns:p14="http://schemas.microsoft.com/office/powerpoint/2010/main" val="34039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18944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Micro</a:t>
            </a:r>
            <a:r>
              <a:rPr lang="en-US" alt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58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27181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</a:t>
            </a:r>
          </a:p>
        </p:txBody>
      </p:sp>
    </p:spTree>
    <p:extLst>
      <p:ext uri="{BB962C8B-B14F-4D97-AF65-F5344CB8AC3E}">
        <p14:creationId xmlns:p14="http://schemas.microsoft.com/office/powerpoint/2010/main" val="28925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Look</a:t>
            </a:r>
          </a:p>
        </p:txBody>
      </p:sp>
    </p:spTree>
    <p:extLst>
      <p:ext uri="{BB962C8B-B14F-4D97-AF65-F5344CB8AC3E}">
        <p14:creationId xmlns:p14="http://schemas.microsoft.com/office/powerpoint/2010/main" val="9929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Hema</a:t>
            </a:r>
          </a:p>
        </p:txBody>
      </p:sp>
    </p:spTree>
    <p:extLst>
      <p:ext uri="{BB962C8B-B14F-4D97-AF65-F5344CB8AC3E}">
        <p14:creationId xmlns:p14="http://schemas.microsoft.com/office/powerpoint/2010/main" val="28641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Blood</a:t>
            </a:r>
          </a:p>
        </p:txBody>
      </p:sp>
    </p:spTree>
    <p:extLst>
      <p:ext uri="{BB962C8B-B14F-4D97-AF65-F5344CB8AC3E}">
        <p14:creationId xmlns:p14="http://schemas.microsoft.com/office/powerpoint/2010/main" val="4759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1" y="1428751"/>
            <a:ext cx="5647424" cy="3761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5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Mono</a:t>
            </a:r>
          </a:p>
        </p:txBody>
      </p:sp>
    </p:spTree>
    <p:extLst>
      <p:ext uri="{BB962C8B-B14F-4D97-AF65-F5344CB8AC3E}">
        <p14:creationId xmlns:p14="http://schemas.microsoft.com/office/powerpoint/2010/main" val="16138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4425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Photo</a:t>
            </a:r>
            <a:r>
              <a:rPr lang="en-US" alt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548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41414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	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Pend	</a:t>
            </a:r>
          </a:p>
        </p:txBody>
      </p:sp>
    </p:spTree>
    <p:extLst>
      <p:ext uri="{BB962C8B-B14F-4D97-AF65-F5344CB8AC3E}">
        <p14:creationId xmlns:p14="http://schemas.microsoft.com/office/powerpoint/2010/main" val="640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Hang</a:t>
            </a:r>
          </a:p>
        </p:txBody>
      </p:sp>
    </p:spTree>
    <p:extLst>
      <p:ext uri="{BB962C8B-B14F-4D97-AF65-F5344CB8AC3E}">
        <p14:creationId xmlns:p14="http://schemas.microsoft.com/office/powerpoint/2010/main" val="11178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Tele</a:t>
            </a:r>
          </a:p>
        </p:txBody>
      </p:sp>
    </p:spTree>
    <p:extLst>
      <p:ext uri="{BB962C8B-B14F-4D97-AF65-F5344CB8AC3E}">
        <p14:creationId xmlns:p14="http://schemas.microsoft.com/office/powerpoint/2010/main" val="26096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Far</a:t>
            </a:r>
          </a:p>
        </p:txBody>
      </p:sp>
    </p:spTree>
    <p:extLst>
      <p:ext uri="{BB962C8B-B14F-4D97-AF65-F5344CB8AC3E}">
        <p14:creationId xmlns:p14="http://schemas.microsoft.com/office/powerpoint/2010/main" val="9740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Vid</a:t>
            </a:r>
          </a:p>
        </p:txBody>
      </p:sp>
    </p:spTree>
    <p:extLst>
      <p:ext uri="{BB962C8B-B14F-4D97-AF65-F5344CB8AC3E}">
        <p14:creationId xmlns:p14="http://schemas.microsoft.com/office/powerpoint/2010/main" val="15504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Look</a:t>
            </a:r>
          </a:p>
        </p:txBody>
      </p:sp>
    </p:spTree>
    <p:extLst>
      <p:ext uri="{BB962C8B-B14F-4D97-AF65-F5344CB8AC3E}">
        <p14:creationId xmlns:p14="http://schemas.microsoft.com/office/powerpoint/2010/main" val="22078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14450"/>
            <a:ext cx="5170038" cy="4218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6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Homo</a:t>
            </a:r>
          </a:p>
        </p:txBody>
      </p:sp>
    </p:spTree>
    <p:extLst>
      <p:ext uri="{BB962C8B-B14F-4D97-AF65-F5344CB8AC3E}">
        <p14:creationId xmlns:p14="http://schemas.microsoft.com/office/powerpoint/2010/main" val="11686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Same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39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Omni	</a:t>
            </a:r>
          </a:p>
        </p:txBody>
      </p:sp>
    </p:spTree>
    <p:extLst>
      <p:ext uri="{BB962C8B-B14F-4D97-AF65-F5344CB8AC3E}">
        <p14:creationId xmlns:p14="http://schemas.microsoft.com/office/powerpoint/2010/main" val="35156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30634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Phon</a:t>
            </a:r>
          </a:p>
        </p:txBody>
      </p:sp>
    </p:spTree>
    <p:extLst>
      <p:ext uri="{BB962C8B-B14F-4D97-AF65-F5344CB8AC3E}">
        <p14:creationId xmlns:p14="http://schemas.microsoft.com/office/powerpoint/2010/main" val="22595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Sound</a:t>
            </a:r>
          </a:p>
        </p:txBody>
      </p:sp>
    </p:spTree>
    <p:extLst>
      <p:ext uri="{BB962C8B-B14F-4D97-AF65-F5344CB8AC3E}">
        <p14:creationId xmlns:p14="http://schemas.microsoft.com/office/powerpoint/2010/main" val="3891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Ex</a:t>
            </a:r>
          </a:p>
        </p:txBody>
      </p:sp>
    </p:spTree>
    <p:extLst>
      <p:ext uri="{BB962C8B-B14F-4D97-AF65-F5344CB8AC3E}">
        <p14:creationId xmlns:p14="http://schemas.microsoft.com/office/powerpoint/2010/main" val="2096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35415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Pseudo</a:t>
            </a:r>
          </a:p>
        </p:txBody>
      </p:sp>
    </p:spTree>
    <p:extLst>
      <p:ext uri="{BB962C8B-B14F-4D97-AF65-F5344CB8AC3E}">
        <p14:creationId xmlns:p14="http://schemas.microsoft.com/office/powerpoint/2010/main" val="26359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4058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CHARACTERS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Times New Roman"/>
              </a:rPr>
              <a:t>IV. Main Characters:</a:t>
            </a:r>
            <a:endParaRPr lang="en-US" sz="1050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342900" algn="l"/>
              </a:tabLst>
            </a:pP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ea typeface="Times New Roman"/>
                <a:cs typeface="Times New Roman"/>
              </a:rPr>
              <a:t>Rosicky</a:t>
            </a: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—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65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Czechoslovakian (Bohemian) bad heart (antagonist), contented, happy, generous,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industrious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342900" algn="l"/>
              </a:tabLst>
            </a:pPr>
            <a:endParaRPr lang="en-US" sz="1050" dirty="0">
              <a:latin typeface="Times New Roman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342900" algn="l"/>
              </a:tabLst>
            </a:pP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 Mary—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50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American country girl,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good wife, talkative, strong, hospitable </a:t>
            </a:r>
            <a:endParaRPr lang="en-US" sz="105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3486150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endParaRPr lang="en-US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C. Dr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Ed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Burleigh—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loves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Rosickys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and understands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endParaRPr lang="en-US" sz="3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D. Polly—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American  daughter-in-law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city girl, sensitive, lonely, stylish,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dynamic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</a:t>
            </a:r>
          </a:p>
        </p:txBody>
      </p:sp>
    </p:spTree>
    <p:extLst>
      <p:ext uri="{BB962C8B-B14F-4D97-AF65-F5344CB8AC3E}">
        <p14:creationId xmlns:p14="http://schemas.microsoft.com/office/powerpoint/2010/main" val="11296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Again	</a:t>
            </a:r>
          </a:p>
        </p:txBody>
      </p:sp>
    </p:spTree>
    <p:extLst>
      <p:ext uri="{BB962C8B-B14F-4D97-AF65-F5344CB8AC3E}">
        <p14:creationId xmlns:p14="http://schemas.microsoft.com/office/powerpoint/2010/main" val="37610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Poly</a:t>
            </a:r>
            <a:r>
              <a:rPr lang="en-US" alt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184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38596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Neuro</a:t>
            </a:r>
          </a:p>
        </p:txBody>
      </p:sp>
    </p:spTree>
    <p:extLst>
      <p:ext uri="{BB962C8B-B14F-4D97-AF65-F5344CB8AC3E}">
        <p14:creationId xmlns:p14="http://schemas.microsoft.com/office/powerpoint/2010/main" val="21670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Nerve</a:t>
            </a:r>
          </a:p>
        </p:txBody>
      </p:sp>
    </p:spTree>
    <p:extLst>
      <p:ext uri="{BB962C8B-B14F-4D97-AF65-F5344CB8AC3E}">
        <p14:creationId xmlns:p14="http://schemas.microsoft.com/office/powerpoint/2010/main" val="42295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Penta</a:t>
            </a:r>
          </a:p>
        </p:txBody>
      </p:sp>
    </p:spTree>
    <p:extLst>
      <p:ext uri="{BB962C8B-B14F-4D97-AF65-F5344CB8AC3E}">
        <p14:creationId xmlns:p14="http://schemas.microsoft.com/office/powerpoint/2010/main" val="31607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Five</a:t>
            </a:r>
          </a:p>
        </p:txBody>
      </p:sp>
    </p:spTree>
    <p:extLst>
      <p:ext uri="{BB962C8B-B14F-4D97-AF65-F5344CB8AC3E}">
        <p14:creationId xmlns:p14="http://schemas.microsoft.com/office/powerpoint/2010/main" val="37679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Hypo</a:t>
            </a:r>
          </a:p>
        </p:txBody>
      </p:sp>
    </p:spTree>
    <p:extLst>
      <p:ext uri="{BB962C8B-B14F-4D97-AF65-F5344CB8AC3E}">
        <p14:creationId xmlns:p14="http://schemas.microsoft.com/office/powerpoint/2010/main" val="23349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Under</a:t>
            </a:r>
          </a:p>
        </p:txBody>
      </p:sp>
    </p:spTree>
    <p:extLst>
      <p:ext uri="{BB962C8B-B14F-4D97-AF65-F5344CB8AC3E}">
        <p14:creationId xmlns:p14="http://schemas.microsoft.com/office/powerpoint/2010/main" val="8222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olores Edwards Weat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16338"/>
            <a:ext cx="2000250" cy="20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950" b="1" dirty="0">
                <a:solidFill>
                  <a:schemeClr val="accent2"/>
                </a:solidFill>
              </a:rPr>
              <a:t>Hug your Mama!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Courtesy of Mr. Weathers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Viv</a:t>
            </a:r>
          </a:p>
        </p:txBody>
      </p:sp>
    </p:spTree>
    <p:extLst>
      <p:ext uri="{BB962C8B-B14F-4D97-AF65-F5344CB8AC3E}">
        <p14:creationId xmlns:p14="http://schemas.microsoft.com/office/powerpoint/2010/main" val="14777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00"/>
                </a:solidFill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21238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Hydro</a:t>
            </a:r>
          </a:p>
        </p:txBody>
      </p:sp>
    </p:spTree>
    <p:extLst>
      <p:ext uri="{BB962C8B-B14F-4D97-AF65-F5344CB8AC3E}">
        <p14:creationId xmlns:p14="http://schemas.microsoft.com/office/powerpoint/2010/main" val="22006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66FF"/>
                </a:solidFill>
              </a:rPr>
              <a:t>Water</a:t>
            </a:r>
            <a:r>
              <a:rPr lang="en-US" alt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97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Proto</a:t>
            </a:r>
          </a:p>
        </p:txBody>
      </p:sp>
    </p:spTree>
    <p:extLst>
      <p:ext uri="{BB962C8B-B14F-4D97-AF65-F5344CB8AC3E}">
        <p14:creationId xmlns:p14="http://schemas.microsoft.com/office/powerpoint/2010/main" val="34694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First</a:t>
            </a:r>
          </a:p>
        </p:txBody>
      </p:sp>
    </p:spTree>
    <p:extLst>
      <p:ext uri="{BB962C8B-B14F-4D97-AF65-F5344CB8AC3E}">
        <p14:creationId xmlns:p14="http://schemas.microsoft.com/office/powerpoint/2010/main" val="7340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Duct</a:t>
            </a:r>
          </a:p>
        </p:txBody>
      </p:sp>
    </p:spTree>
    <p:extLst>
      <p:ext uri="{BB962C8B-B14F-4D97-AF65-F5344CB8AC3E}">
        <p14:creationId xmlns:p14="http://schemas.microsoft.com/office/powerpoint/2010/main" val="13698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Lead</a:t>
            </a:r>
          </a:p>
        </p:txBody>
      </p:sp>
    </p:spTree>
    <p:extLst>
      <p:ext uri="{BB962C8B-B14F-4D97-AF65-F5344CB8AC3E}">
        <p14:creationId xmlns:p14="http://schemas.microsoft.com/office/powerpoint/2010/main" val="38695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90600" y="1126466"/>
            <a:ext cx="7772400" cy="382258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2E333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43000" indent="-51435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6002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574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Robert Browning</a:t>
            </a: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4400" dirty="0" smtClean="0">
                <a:solidFill>
                  <a:srgbClr val="000000"/>
                </a:solidFill>
                <a:latin typeface="Arial"/>
                <a:ea typeface="Times New Roman"/>
              </a:rPr>
              <a:t>London</a:t>
            </a:r>
            <a:endParaRPr lang="en-US" sz="20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4400" dirty="0">
                <a:solidFill>
                  <a:srgbClr val="000000"/>
                </a:solidFill>
                <a:latin typeface="Arial"/>
                <a:ea typeface="Times New Roman"/>
              </a:rPr>
              <a:t>spiritual optimist</a:t>
            </a:r>
            <a:endParaRPr lang="en-US" sz="20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4400" dirty="0">
                <a:solidFill>
                  <a:srgbClr val="000000"/>
                </a:solidFill>
                <a:latin typeface="Arial"/>
                <a:ea typeface="Times New Roman"/>
              </a:rPr>
              <a:t>excellent characterization</a:t>
            </a:r>
            <a:endParaRPr lang="en-US" sz="20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sz="4400" dirty="0" smtClean="0">
              <a:solidFill>
                <a:srgbClr val="000000"/>
              </a:solidFill>
              <a:latin typeface="President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21" y="4014059"/>
            <a:ext cx="1925408" cy="2837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19734"/>
            <a:ext cx="2274127" cy="2831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934818"/>
            <a:ext cx="8915400" cy="212365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2E333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43000" indent="-51435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6002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0574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514600" indent="-342900"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9718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4290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8862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343400" indent="-342900"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 Historical Background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6000" b="1" dirty="0" smtClean="0">
                <a:solidFill>
                  <a:srgbClr val="848F92"/>
                </a:solidFill>
                <a:latin typeface="President" pitchFamily="66" charset="0"/>
              </a:rPr>
              <a:t>        </a:t>
            </a:r>
            <a:endParaRPr lang="en-US" sz="4400" b="1" dirty="0" smtClean="0">
              <a:solidFill>
                <a:srgbClr val="000000">
                  <a:lumMod val="65000"/>
                  <a:lumOff val="35000"/>
                </a:srgbClr>
              </a:solidFill>
              <a:latin typeface="President" pitchFamily="66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43000" y="1676400"/>
            <a:ext cx="7120808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600" b="1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 pitchFamily="34" charset="0"/>
              </a:rPr>
              <a:t>Alfonso II, Duke of Ferrara in Italy, is the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 pitchFamily="34" charset="0"/>
              </a:rPr>
              <a:t>duke in this poem.</a:t>
            </a:r>
            <a:endParaRPr lang="en-US" sz="2800" b="1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457200" indent="-457200"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 pitchFamily="34" charset="0"/>
              </a:rPr>
              <a:t>His first wife died under mysterious circumstances in 1561.</a:t>
            </a:r>
            <a:endParaRPr lang="en-US" sz="2800" b="1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457200" indent="-457200"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/>
                <a:ea typeface="Times New Roman" pitchFamily="18" charset="0"/>
                <a:cs typeface="Arial" pitchFamily="34" charset="0"/>
              </a:rPr>
              <a:t>In 1565, he married a second wife, the daughter of the Count of Tyrol.</a:t>
            </a:r>
            <a:endParaRPr lang="en-US" sz="2800" b="1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285750" indent="-285750" eaLnBrk="0" hangingPunct="0">
              <a:buFont typeface="Wingdings" pitchFamily="2" charset="2"/>
              <a:buChar char="§"/>
              <a:tabLst>
                <a:tab pos="457200" algn="l"/>
              </a:tabLst>
            </a:pPr>
            <a:endParaRPr lang="en-US" sz="2800" b="1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75141"/>
            <a:ext cx="1768002" cy="2836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11294</TotalTime>
  <Words>1280</Words>
  <Application>Microsoft Office PowerPoint</Application>
  <PresentationFormat>On-screen Show (4:3)</PresentationFormat>
  <Paragraphs>307</Paragraphs>
  <Slides>102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102</vt:i4>
      </vt:variant>
    </vt:vector>
  </HeadingPairs>
  <TitlesOfParts>
    <vt:vector size="120" baseType="lpstr">
      <vt:lpstr>Aharoni</vt:lpstr>
      <vt:lpstr>Algerian</vt:lpstr>
      <vt:lpstr>Arial</vt:lpstr>
      <vt:lpstr>Calibri</vt:lpstr>
      <vt:lpstr>Cambria</vt:lpstr>
      <vt:lpstr>georgia</vt:lpstr>
      <vt:lpstr>Old English Text MT</vt:lpstr>
      <vt:lpstr>President</vt:lpstr>
      <vt:lpstr>Tempus Sans ITC</vt:lpstr>
      <vt:lpstr>Times New Roman</vt:lpstr>
      <vt:lpstr>UniversCond</vt:lpstr>
      <vt:lpstr>Wingdings</vt:lpstr>
      <vt:lpstr>ZapfChancery</vt:lpstr>
      <vt:lpstr>1_Default Design</vt:lpstr>
      <vt:lpstr>Default Design</vt:lpstr>
      <vt:lpstr>2_Default Design</vt:lpstr>
      <vt:lpstr>10_Default Design</vt:lpstr>
      <vt:lpstr>11_Default Design</vt:lpstr>
      <vt:lpstr>PowerPoint Presentation</vt:lpstr>
      <vt:lpstr>PowerPoint Presentation</vt:lpstr>
      <vt:lpstr>AUTHOR</vt:lpstr>
      <vt:lpstr>WRITING TECHNIQUES</vt:lpstr>
      <vt:lpstr>SETTINGS</vt:lpstr>
      <vt:lpstr>PowerPoint Presentation</vt:lpstr>
      <vt:lpstr>PowerPoint Presentation</vt:lpstr>
      <vt:lpstr>CHARACTERS</vt:lpstr>
      <vt:lpstr>Hug your Mama!</vt:lpstr>
      <vt:lpstr>Rosicky’s philosophy</vt:lpstr>
      <vt:lpstr>Rosicky’s Best Qualities</vt:lpstr>
      <vt:lpstr>Rosicky’s Preferences</vt:lpstr>
      <vt:lpstr>Rosicky’s Old Fashioned Ideas</vt:lpstr>
      <vt:lpstr>Rosicky’s Most Important values=people</vt:lpstr>
      <vt:lpstr>Rosicky’s Lesson (Theme)</vt:lpstr>
      <vt:lpstr>PowerPoint Presentation</vt:lpstr>
      <vt:lpstr>FAIRY TALES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Impossible Dream</vt:lpstr>
      <vt:lpstr>BUCKET LIST</vt:lpstr>
      <vt:lpstr>Bucket List?</vt:lpstr>
      <vt:lpstr>Challenge:   Make a Bucket List.</vt:lpstr>
      <vt:lpstr>Literature Unit 2 Test 70 points (scantron)</vt:lpstr>
      <vt:lpstr>PowerPoint Presentation</vt:lpstr>
      <vt:lpstr>Stem List #3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Bishop</dc:creator>
  <cp:lastModifiedBy>Buiter, Becca</cp:lastModifiedBy>
  <cp:revision>372</cp:revision>
  <dcterms:created xsi:type="dcterms:W3CDTF">2007-09-25T18:42:00Z</dcterms:created>
  <dcterms:modified xsi:type="dcterms:W3CDTF">2016-09-30T16:24:37Z</dcterms:modified>
</cp:coreProperties>
</file>