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63"/>
  </p:notesMasterIdLst>
  <p:handoutMasterIdLst>
    <p:handoutMasterId r:id="rId64"/>
  </p:handoutMasterIdLst>
  <p:sldIdLst>
    <p:sldId id="273" r:id="rId6"/>
    <p:sldId id="274" r:id="rId7"/>
    <p:sldId id="278" r:id="rId8"/>
    <p:sldId id="285" r:id="rId9"/>
    <p:sldId id="287" r:id="rId10"/>
    <p:sldId id="310" r:id="rId11"/>
    <p:sldId id="398" r:id="rId12"/>
    <p:sldId id="313" r:id="rId13"/>
    <p:sldId id="455" r:id="rId14"/>
    <p:sldId id="315" r:id="rId15"/>
    <p:sldId id="317" r:id="rId16"/>
    <p:sldId id="376" r:id="rId17"/>
    <p:sldId id="378" r:id="rId18"/>
    <p:sldId id="380" r:id="rId19"/>
    <p:sldId id="382" r:id="rId20"/>
    <p:sldId id="384" r:id="rId21"/>
    <p:sldId id="386" r:id="rId22"/>
    <p:sldId id="440" r:id="rId23"/>
    <p:sldId id="409" r:id="rId24"/>
    <p:sldId id="410" r:id="rId25"/>
    <p:sldId id="411" r:id="rId26"/>
    <p:sldId id="462" r:id="rId27"/>
    <p:sldId id="413" r:id="rId28"/>
    <p:sldId id="412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29" r:id="rId43"/>
    <p:sldId id="463" r:id="rId44"/>
    <p:sldId id="464" r:id="rId45"/>
    <p:sldId id="465" r:id="rId46"/>
    <p:sldId id="466" r:id="rId47"/>
    <p:sldId id="467" r:id="rId48"/>
    <p:sldId id="468" r:id="rId49"/>
    <p:sldId id="469" r:id="rId50"/>
    <p:sldId id="470" r:id="rId51"/>
    <p:sldId id="471" r:id="rId52"/>
    <p:sldId id="472" r:id="rId53"/>
    <p:sldId id="473" r:id="rId54"/>
    <p:sldId id="474" r:id="rId55"/>
    <p:sldId id="475" r:id="rId56"/>
    <p:sldId id="476" r:id="rId57"/>
    <p:sldId id="477" r:id="rId58"/>
    <p:sldId id="478" r:id="rId59"/>
    <p:sldId id="479" r:id="rId60"/>
    <p:sldId id="480" r:id="rId61"/>
    <p:sldId id="481" r:id="rId62"/>
  </p:sldIdLst>
  <p:sldSz cx="9144000" cy="6858000" type="screen4x3"/>
  <p:notesSz cx="6858000" cy="929005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6">
          <p15:clr>
            <a:srgbClr val="A4A3A4"/>
          </p15:clr>
        </p15:guide>
        <p15:guide id="3" orient="horz" pos="3744">
          <p15:clr>
            <a:srgbClr val="A4A3A4"/>
          </p15:clr>
        </p15:guide>
        <p15:guide id="4" pos="2880">
          <p15:clr>
            <a:srgbClr val="A4A3A4"/>
          </p15:clr>
        </p15:guide>
        <p15:guide id="5" pos="576">
          <p15:clr>
            <a:srgbClr val="A4A3A4"/>
          </p15:clr>
        </p15:guide>
        <p15:guide id="6" pos="51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6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FFCC"/>
    <a:srgbClr val="006600"/>
    <a:srgbClr val="FF6699"/>
    <a:srgbClr val="CCFF99"/>
    <a:srgbClr val="0099CC"/>
    <a:srgbClr val="008000"/>
    <a:srgbClr val="1C387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3" autoAdjust="0"/>
    <p:restoredTop sz="85288" autoAdjust="0"/>
  </p:normalViewPr>
  <p:slideViewPr>
    <p:cSldViewPr>
      <p:cViewPr varScale="1">
        <p:scale>
          <a:sx n="60" d="100"/>
          <a:sy n="60" d="100"/>
        </p:scale>
        <p:origin x="1740" y="60"/>
      </p:cViewPr>
      <p:guideLst>
        <p:guide orient="horz" pos="2160"/>
        <p:guide orient="horz" pos="576"/>
        <p:guide orient="horz" pos="3744"/>
        <p:guide pos="2880"/>
        <p:guide pos="576"/>
        <p:guide pos="51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674" y="-84"/>
      </p:cViewPr>
      <p:guideLst>
        <p:guide orient="horz" pos="2926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9" tIns="45699" rIns="91399" bIns="45699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9" tIns="45699" rIns="91399" bIns="4569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491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9" tIns="45699" rIns="91399" bIns="4569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2491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99" tIns="45699" rIns="91399" bIns="4569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987820A5-3DA6-4A14-A483-F17ABC9E62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86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9" tIns="45699" rIns="91399" bIns="4569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9" tIns="45699" rIns="91399" bIns="4569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502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3250"/>
            <a:ext cx="5029200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9" tIns="45699" rIns="91399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491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9" tIns="45699" rIns="91399" bIns="4569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2491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9" tIns="45699" rIns="91399" bIns="4569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B8D15422-E53D-4F10-BA09-A06F04E8D1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25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694E1-8633-44F2-A3FD-809B1558D19A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4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5A64E-46A1-4370-9B4E-7687E278A29A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1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5025F-6F3A-4B3B-938B-F17557FEC2D2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6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5025F-6F3A-4B3B-938B-F17557FEC2D2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78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5025F-6F3A-4B3B-938B-F17557FEC2D2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28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5025F-6F3A-4B3B-938B-F17557FEC2D2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51375" cy="3487737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5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22D23-BFB4-487A-84E1-BF6CDF8303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7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014E7-572F-43F4-B54F-97D0F97607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2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B941F-2CF1-440C-BB4F-7F171D184C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1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85113-5F95-419C-96D9-A089E2F834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71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7BC5-FA7E-49DA-B83D-DF2806F62F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07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6E0C7-91EB-42D2-A02A-0C1C9CB7FB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10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ABA0C-6BFD-42AC-B0C0-2A023677FF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58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453E2-7DAF-4242-ACE7-9DE0931319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13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E8019-C5DA-49E3-AD8F-E680EDEB9D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56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3FC10-884C-4FAF-BE81-7F4436F5C2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0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566C4-4590-4564-9FEA-67EE02F3D0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6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6B3E4-D555-4080-8CB7-3B2DD24ED7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25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3A7C3-1DAB-487D-B161-552B7CED880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6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448FD-97BB-41D1-AA84-F294616196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04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C4BE3-D35F-4128-9051-61201F8E0C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25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F3ECC-6C1B-450D-BD24-01A38121A1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7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8C6F0-F06C-4F7F-8043-0148AF5A4F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51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52129-9197-4077-8767-4CC7ACD23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54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FD196-1C31-4836-9C7E-7866FEF973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54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9A30F-8FB1-48AD-BC0D-1153A3AE0B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68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EA2AC-D304-4F90-B659-66459FCD61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3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D4722-EDAE-440C-B576-6BDD63136D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7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81CEC-01EE-4AA5-8438-9C380691BC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3D6B0-809C-4BBC-A2E6-DD048F62A8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66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E487F-405E-4DBC-BF8F-0C84481183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10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81F2E-353F-45DC-9FAE-1B11AC71DF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4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50E4D-CFC1-49D9-AEC2-ECD2D38383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86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42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40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41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74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52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5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14D25-468C-47A4-BB9D-6FAB3B356C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61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55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014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86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42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11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F3ECC-6C1B-450D-BD24-01A38121A1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28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8C6F0-F06C-4F7F-8043-0148AF5A4F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32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52129-9197-4077-8767-4CC7ACD23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61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FD196-1C31-4836-9C7E-7866FEF973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60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9A30F-8FB1-48AD-BC0D-1153A3AE0B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8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7EE99-F5B8-4EFE-9E57-615951D4BB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4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EA2AC-D304-4F90-B659-66459FCD61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44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D4722-EDAE-440C-B576-6BDD63136D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75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3D6B0-809C-4BBC-A2E6-DD048F62A8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09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E487F-405E-4DBC-BF8F-0C84481183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38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81F2E-353F-45DC-9FAE-1B11AC71DF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48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50E4D-CFC1-49D9-AEC2-ECD2D38383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7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A4C48-519C-434A-B79A-E91210F517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9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567DC-81A6-4D4B-95B3-E623E633C9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4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9E34D-9803-497B-9E0C-02761DEF37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4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B03A-5E5D-419D-BD0E-365D873760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9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06517FE-CF6C-4EA8-AB55-CBC31D3524F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/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C1813ED2-46B9-44AF-9F5A-FE0B33FCA8C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4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10500" kern="1200">
          <a:solidFill>
            <a:srgbClr val="33CC33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rgbClr val="33CC33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rgbClr val="33CC33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33CC33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rgbClr val="33CC33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01FBFAA-02C0-47C9-B9A7-51A55686948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5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0D831BA-D4C8-4067-827B-4E993FDE3E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A28C88-3A08-4144-BAD3-E9A726336D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33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01FBFAA-02C0-47C9-B9A7-51A55686948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5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4op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8"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G4op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7" r="64963" b="65651"/>
          <a:stretch>
            <a:fillRect/>
          </a:stretch>
        </p:blipFill>
        <p:spPr bwMode="auto">
          <a:xfrm>
            <a:off x="8763000" y="0"/>
            <a:ext cx="38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G1op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6" r="75362" b="69032"/>
          <a:stretch>
            <a:fillRect/>
          </a:stretch>
        </p:blipFill>
        <p:spPr bwMode="auto">
          <a:xfrm>
            <a:off x="0" y="6648450"/>
            <a:ext cx="914400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419600" y="1584325"/>
            <a:ext cx="4419600" cy="2754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7300" b="1" dirty="0">
                <a:solidFill>
                  <a:srgbClr val="006600"/>
                </a:solidFill>
                <a:latin typeface="Paddington" pitchFamily="2" charset="0"/>
              </a:rPr>
              <a:t>Verbs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486400" y="1295400"/>
            <a:ext cx="3352800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000" b="1">
                <a:solidFill>
                  <a:srgbClr val="661315"/>
                </a:solidFill>
                <a:latin typeface="Paddington" pitchFamily="2" charset="0"/>
              </a:rPr>
              <a:t>Chapter 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utoUpdateAnimBg="0"/>
      <p:bldP spid="2458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4" name="Picture 2" descr="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65325"/>
            <a:ext cx="5045075" cy="32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WordArt 6"/>
          <p:cNvSpPr>
            <a:spLocks noChangeArrowheads="1" noChangeShapeType="1" noTextEdit="1"/>
          </p:cNvSpPr>
          <p:nvPr/>
        </p:nvSpPr>
        <p:spPr bwMode="auto">
          <a:xfrm>
            <a:off x="1828800" y="1127125"/>
            <a:ext cx="5486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chemeClr val="tx2"/>
                  </a:outerShdw>
                </a:effectLst>
                <a:latin typeface="Benguiat Frisky"/>
              </a:rPr>
              <a:t>Linking Verbs</a:t>
            </a:r>
          </a:p>
        </p:txBody>
      </p:sp>
      <p:grpSp>
        <p:nvGrpSpPr>
          <p:cNvPr id="69651" name="Group 19"/>
          <p:cNvGrpSpPr>
            <a:grpSpLocks/>
          </p:cNvGrpSpPr>
          <p:nvPr/>
        </p:nvGrpSpPr>
        <p:grpSpPr bwMode="auto">
          <a:xfrm>
            <a:off x="1235075" y="2268538"/>
            <a:ext cx="1660525" cy="823912"/>
            <a:chOff x="778" y="1429"/>
            <a:chExt cx="1046" cy="519"/>
          </a:xfrm>
        </p:grpSpPr>
        <p:sp>
          <p:nvSpPr>
            <p:cNvPr id="69640" name="Text Box 8"/>
            <p:cNvSpPr txBox="1">
              <a:spLocks noChangeArrowheads="1"/>
            </p:cNvSpPr>
            <p:nvPr/>
          </p:nvSpPr>
          <p:spPr bwMode="auto">
            <a:xfrm rot="-962879">
              <a:off x="778" y="1429"/>
              <a:ext cx="1008" cy="5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800" b="1">
                  <a:solidFill>
                    <a:srgbClr val="FFFFFF"/>
                  </a:solidFill>
                </a:rPr>
                <a:t>look</a:t>
              </a:r>
            </a:p>
          </p:txBody>
        </p:sp>
        <p:sp>
          <p:nvSpPr>
            <p:cNvPr id="69641" name="Line 9"/>
            <p:cNvSpPr>
              <a:spLocks noChangeShapeType="1"/>
            </p:cNvSpPr>
            <p:nvPr/>
          </p:nvSpPr>
          <p:spPr bwMode="auto">
            <a:xfrm flipV="1">
              <a:off x="1344" y="1766"/>
              <a:ext cx="480" cy="4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35921" dir="2700000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655" name="Group 23"/>
          <p:cNvGrpSpPr>
            <a:grpSpLocks/>
          </p:cNvGrpSpPr>
          <p:nvPr/>
        </p:nvGrpSpPr>
        <p:grpSpPr bwMode="auto">
          <a:xfrm>
            <a:off x="4572000" y="2266950"/>
            <a:ext cx="3790950" cy="1450975"/>
            <a:chOff x="2880" y="1428"/>
            <a:chExt cx="2388" cy="914"/>
          </a:xfrm>
        </p:grpSpPr>
        <p:sp>
          <p:nvSpPr>
            <p:cNvPr id="69642" name="Text Box 10"/>
            <p:cNvSpPr txBox="1">
              <a:spLocks noChangeArrowheads="1"/>
            </p:cNvSpPr>
            <p:nvPr/>
          </p:nvSpPr>
          <p:spPr bwMode="auto">
            <a:xfrm rot="1087334">
              <a:off x="4164" y="1428"/>
              <a:ext cx="1104" cy="5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800" b="1">
                  <a:solidFill>
                    <a:srgbClr val="FFFFFF"/>
                  </a:solidFill>
                </a:rPr>
                <a:t>smell</a:t>
              </a:r>
            </a:p>
          </p:txBody>
        </p:sp>
        <p:sp>
          <p:nvSpPr>
            <p:cNvPr id="69643" name="Line 11"/>
            <p:cNvSpPr>
              <a:spLocks noChangeShapeType="1"/>
            </p:cNvSpPr>
            <p:nvPr/>
          </p:nvSpPr>
          <p:spPr bwMode="auto">
            <a:xfrm flipH="1">
              <a:off x="2880" y="1766"/>
              <a:ext cx="1584" cy="57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35921" dir="2700000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1158875" y="4005263"/>
            <a:ext cx="2498725" cy="823912"/>
            <a:chOff x="737" y="2523"/>
            <a:chExt cx="1399" cy="519"/>
          </a:xfrm>
        </p:grpSpPr>
        <p:sp>
          <p:nvSpPr>
            <p:cNvPr id="69644" name="Text Box 12"/>
            <p:cNvSpPr txBox="1">
              <a:spLocks noChangeArrowheads="1"/>
            </p:cNvSpPr>
            <p:nvPr/>
          </p:nvSpPr>
          <p:spPr bwMode="auto">
            <a:xfrm rot="-962879">
              <a:off x="737" y="2523"/>
              <a:ext cx="1008" cy="5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800" b="1">
                  <a:solidFill>
                    <a:srgbClr val="FFFFFF"/>
                  </a:solidFill>
                </a:rPr>
                <a:t>taste</a:t>
              </a:r>
            </a:p>
          </p:txBody>
        </p:sp>
        <p:sp>
          <p:nvSpPr>
            <p:cNvPr id="69645" name="Line 13"/>
            <p:cNvSpPr>
              <a:spLocks noChangeShapeType="1"/>
            </p:cNvSpPr>
            <p:nvPr/>
          </p:nvSpPr>
          <p:spPr bwMode="auto">
            <a:xfrm>
              <a:off x="1248" y="2908"/>
              <a:ext cx="888" cy="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35921" dir="2700000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654" name="Group 22"/>
          <p:cNvGrpSpPr>
            <a:grpSpLocks/>
          </p:cNvGrpSpPr>
          <p:nvPr/>
        </p:nvGrpSpPr>
        <p:grpSpPr bwMode="auto">
          <a:xfrm>
            <a:off x="6608763" y="3733800"/>
            <a:ext cx="2286000" cy="1217613"/>
            <a:chOff x="4060" y="2342"/>
            <a:chExt cx="1104" cy="708"/>
          </a:xfrm>
        </p:grpSpPr>
        <p:sp>
          <p:nvSpPr>
            <p:cNvPr id="69646" name="Text Box 14"/>
            <p:cNvSpPr txBox="1">
              <a:spLocks noChangeArrowheads="1"/>
            </p:cNvSpPr>
            <p:nvPr/>
          </p:nvSpPr>
          <p:spPr bwMode="auto">
            <a:xfrm rot="1087334">
              <a:off x="4060" y="2571"/>
              <a:ext cx="1104" cy="47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800" b="1">
                  <a:solidFill>
                    <a:srgbClr val="FFFFFF"/>
                  </a:solidFill>
                </a:rPr>
                <a:t>sound</a:t>
              </a:r>
            </a:p>
          </p:txBody>
        </p:sp>
        <p:sp>
          <p:nvSpPr>
            <p:cNvPr id="69647" name="Line 15"/>
            <p:cNvSpPr>
              <a:spLocks noChangeShapeType="1"/>
            </p:cNvSpPr>
            <p:nvPr/>
          </p:nvSpPr>
          <p:spPr bwMode="auto">
            <a:xfrm flipH="1" flipV="1">
              <a:off x="4176" y="2342"/>
              <a:ext cx="288" cy="2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5400" dir="5400000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653" name="Group 21"/>
          <p:cNvGrpSpPr>
            <a:grpSpLocks/>
          </p:cNvGrpSpPr>
          <p:nvPr/>
        </p:nvGrpSpPr>
        <p:grpSpPr bwMode="auto">
          <a:xfrm>
            <a:off x="3886200" y="4860925"/>
            <a:ext cx="1676400" cy="1082675"/>
            <a:chOff x="2448" y="3062"/>
            <a:chExt cx="1056" cy="682"/>
          </a:xfrm>
        </p:grpSpPr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 flipH="1" flipV="1">
              <a:off x="2736" y="3062"/>
              <a:ext cx="48" cy="28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arrow" w="med" len="med"/>
            </a:ln>
            <a:effectLst>
              <a:outerShdw dist="28398" dir="6993903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0" name="Text Box 18"/>
            <p:cNvSpPr txBox="1">
              <a:spLocks noChangeArrowheads="1"/>
            </p:cNvSpPr>
            <p:nvPr/>
          </p:nvSpPr>
          <p:spPr bwMode="auto">
            <a:xfrm>
              <a:off x="2448" y="3302"/>
              <a:ext cx="1056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6600CC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000" b="1">
                  <a:solidFill>
                    <a:srgbClr val="FFFFFF"/>
                  </a:solidFill>
                </a:rPr>
                <a:t>feel</a:t>
              </a:r>
              <a:endParaRPr lang="en-US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0" name="Picture 20" descr="peac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6667"/>
          <a:stretch>
            <a:fillRect/>
          </a:stretch>
        </p:blipFill>
        <p:spPr bwMode="auto">
          <a:xfrm>
            <a:off x="0" y="-11113"/>
            <a:ext cx="9144000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WordArt 4"/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28956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28575">
                  <a:solidFill>
                    <a:srgbClr val="274E9B"/>
                  </a:solidFill>
                  <a:round/>
                  <a:headEnd/>
                  <a:tailEnd/>
                </a:ln>
                <a:solidFill>
                  <a:srgbClr val="3366CC"/>
                </a:solidFill>
                <a:effectLst>
                  <a:outerShdw dist="35921" dir="2700000" algn="ctr" rotWithShape="0">
                    <a:schemeClr val="tx2"/>
                  </a:outerShdw>
                </a:effectLst>
                <a:latin typeface="Benguiat Frisky"/>
              </a:rPr>
              <a:t>Linking</a:t>
            </a:r>
          </a:p>
          <a:p>
            <a:r>
              <a:rPr lang="en-US" sz="3600" b="1" kern="10">
                <a:ln w="28575">
                  <a:solidFill>
                    <a:srgbClr val="274E9B"/>
                  </a:solidFill>
                  <a:round/>
                  <a:headEnd/>
                  <a:tailEnd/>
                </a:ln>
                <a:solidFill>
                  <a:srgbClr val="3366CC"/>
                </a:solidFill>
                <a:effectLst>
                  <a:outerShdw dist="35921" dir="2700000" algn="ctr" rotWithShape="0">
                    <a:schemeClr val="tx2"/>
                  </a:outerShdw>
                </a:effectLst>
                <a:latin typeface="Benguiat Frisky"/>
              </a:rPr>
              <a:t>Verbs</a:t>
            </a:r>
          </a:p>
        </p:txBody>
      </p:sp>
      <p:pic>
        <p:nvPicPr>
          <p:cNvPr id="71702" name="Picture 22" descr="peacock"/>
          <p:cNvPicPr>
            <a:picLocks noChangeAspect="1" noChangeArrowheads="1"/>
          </p:cNvPicPr>
          <p:nvPr/>
        </p:nvPicPr>
        <p:blipFill>
          <a:blip r:embed="rId2">
            <a:lum bright="40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6" t="5940" r="15485" b="9901"/>
          <a:stretch>
            <a:fillRect/>
          </a:stretch>
        </p:blipFill>
        <p:spPr bwMode="auto">
          <a:xfrm>
            <a:off x="5257800" y="381000"/>
            <a:ext cx="3028950" cy="5783263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1701" name="WordArt 21"/>
          <p:cNvSpPr>
            <a:spLocks noChangeArrowheads="1" noChangeShapeType="1" noTextEdit="1"/>
          </p:cNvSpPr>
          <p:nvPr/>
        </p:nvSpPr>
        <p:spPr bwMode="auto">
          <a:xfrm>
            <a:off x="5334000" y="931863"/>
            <a:ext cx="1066800" cy="495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b="1" kern="10">
                <a:ln w="28575">
                  <a:solidFill>
                    <a:srgbClr val="274E9B"/>
                  </a:solidFill>
                  <a:round/>
                  <a:headEnd/>
                  <a:tailEnd/>
                </a:ln>
                <a:solidFill>
                  <a:srgbClr val="3366CC"/>
                </a:solidFill>
                <a:effectLst>
                  <a:outerShdw dist="35921" dir="2700000" algn="ctr" rotWithShape="0">
                    <a:schemeClr val="tx2"/>
                  </a:outerShdw>
                </a:effectLst>
                <a:latin typeface="Benguiat Frisky"/>
              </a:rPr>
              <a:t>B</a:t>
            </a:r>
          </a:p>
          <a:p>
            <a:r>
              <a:rPr lang="pt-BR" sz="3600" b="1" kern="10">
                <a:ln w="28575">
                  <a:solidFill>
                    <a:srgbClr val="274E9B"/>
                  </a:solidFill>
                  <a:round/>
                  <a:headEnd/>
                  <a:tailEnd/>
                </a:ln>
                <a:solidFill>
                  <a:srgbClr val="3366CC"/>
                </a:solidFill>
                <a:effectLst>
                  <a:outerShdw dist="35921" dir="2700000" algn="ctr" rotWithShape="0">
                    <a:schemeClr val="tx2"/>
                  </a:outerShdw>
                </a:effectLst>
                <a:latin typeface="Benguiat Frisky"/>
              </a:rPr>
              <a:t>R</a:t>
            </a:r>
          </a:p>
          <a:p>
            <a:r>
              <a:rPr lang="pt-BR" sz="3600" b="1" kern="10">
                <a:ln w="28575">
                  <a:solidFill>
                    <a:srgbClr val="274E9B"/>
                  </a:solidFill>
                  <a:round/>
                  <a:headEnd/>
                  <a:tailEnd/>
                </a:ln>
                <a:solidFill>
                  <a:srgbClr val="3366CC"/>
                </a:solidFill>
                <a:effectLst>
                  <a:outerShdw dist="35921" dir="2700000" algn="ctr" rotWithShape="0">
                    <a:schemeClr val="tx2"/>
                  </a:outerShdw>
                </a:effectLst>
                <a:latin typeface="Benguiat Frisky"/>
              </a:rPr>
              <a:t>A</a:t>
            </a:r>
          </a:p>
          <a:p>
            <a:r>
              <a:rPr lang="pt-BR" sz="3600" b="1" kern="10">
                <a:ln w="28575">
                  <a:solidFill>
                    <a:srgbClr val="274E9B"/>
                  </a:solidFill>
                  <a:round/>
                  <a:headEnd/>
                  <a:tailEnd/>
                </a:ln>
                <a:solidFill>
                  <a:srgbClr val="3366CC"/>
                </a:solidFill>
                <a:effectLst>
                  <a:outerShdw dist="35921" dir="2700000" algn="ctr" rotWithShape="0">
                    <a:schemeClr val="tx2"/>
                  </a:outerShdw>
                </a:effectLst>
                <a:latin typeface="Benguiat Frisky"/>
              </a:rPr>
              <a:t>G</a:t>
            </a:r>
          </a:p>
          <a:p>
            <a:r>
              <a:rPr lang="pt-BR" sz="3600" b="1" kern="10">
                <a:ln w="28575">
                  <a:solidFill>
                    <a:srgbClr val="274E9B"/>
                  </a:solidFill>
                  <a:round/>
                  <a:headEnd/>
                  <a:tailEnd/>
                </a:ln>
                <a:solidFill>
                  <a:srgbClr val="3366CC"/>
                </a:solidFill>
                <a:effectLst>
                  <a:outerShdw dist="35921" dir="2700000" algn="ctr" rotWithShape="0">
                    <a:schemeClr val="tx2"/>
                  </a:outerShdw>
                </a:effectLst>
                <a:latin typeface="Benguiat Frisky"/>
              </a:rPr>
              <a:t>S</a:t>
            </a:r>
          </a:p>
          <a:p>
            <a:r>
              <a:rPr lang="pt-BR" sz="3600" b="1" kern="10">
                <a:ln w="28575">
                  <a:solidFill>
                    <a:srgbClr val="274E9B"/>
                  </a:solidFill>
                  <a:round/>
                  <a:headEnd/>
                  <a:tailEnd/>
                </a:ln>
                <a:solidFill>
                  <a:srgbClr val="3366CC"/>
                </a:solidFill>
                <a:effectLst>
                  <a:outerShdw dist="35921" dir="2700000" algn="ctr" rotWithShape="0">
                    <a:schemeClr val="tx2"/>
                  </a:outerShdw>
                </a:effectLst>
                <a:latin typeface="Benguiat Frisky"/>
              </a:rPr>
              <a:t>S</a:t>
            </a:r>
            <a:endParaRPr lang="en-US" sz="3600" b="1" kern="10">
              <a:ln w="28575">
                <a:solidFill>
                  <a:srgbClr val="274E9B"/>
                </a:solidFill>
                <a:round/>
                <a:headEnd/>
                <a:tailEnd/>
              </a:ln>
              <a:solidFill>
                <a:srgbClr val="3366CC"/>
              </a:solidFill>
              <a:effectLst>
                <a:outerShdw dist="35921" dir="2700000" algn="ctr" rotWithShape="0">
                  <a:schemeClr val="tx2"/>
                </a:outerShdw>
              </a:effectLst>
              <a:latin typeface="Benguiat Frisky"/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6324600" y="914400"/>
            <a:ext cx="1905000" cy="51228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45000"/>
              </a:spcBef>
            </a:pPr>
            <a:r>
              <a:rPr lang="en-US" sz="4000" b="1">
                <a:solidFill>
                  <a:srgbClr val="008000"/>
                </a:solidFill>
              </a:rPr>
              <a:t>ecome</a:t>
            </a:r>
          </a:p>
          <a:p>
            <a:pPr algn="l">
              <a:spcBef>
                <a:spcPct val="45000"/>
              </a:spcBef>
            </a:pPr>
            <a:r>
              <a:rPr lang="en-US" sz="4000" b="1">
                <a:solidFill>
                  <a:srgbClr val="008000"/>
                </a:solidFill>
              </a:rPr>
              <a:t>emain</a:t>
            </a:r>
          </a:p>
          <a:p>
            <a:pPr algn="l">
              <a:spcBef>
                <a:spcPct val="45000"/>
              </a:spcBef>
            </a:pPr>
            <a:r>
              <a:rPr lang="en-US" sz="4000" b="1">
                <a:solidFill>
                  <a:srgbClr val="008000"/>
                </a:solidFill>
              </a:rPr>
              <a:t>ppear</a:t>
            </a:r>
          </a:p>
          <a:p>
            <a:pPr algn="l">
              <a:spcBef>
                <a:spcPct val="45000"/>
              </a:spcBef>
            </a:pPr>
            <a:r>
              <a:rPr lang="en-US" sz="4000" b="1">
                <a:solidFill>
                  <a:srgbClr val="008000"/>
                </a:solidFill>
              </a:rPr>
              <a:t>row</a:t>
            </a:r>
          </a:p>
          <a:p>
            <a:pPr algn="l">
              <a:spcBef>
                <a:spcPct val="45000"/>
              </a:spcBef>
            </a:pPr>
            <a:r>
              <a:rPr lang="en-US" sz="4000" b="1">
                <a:solidFill>
                  <a:srgbClr val="008000"/>
                </a:solidFill>
              </a:rPr>
              <a:t>eem</a:t>
            </a:r>
          </a:p>
          <a:p>
            <a:pPr algn="l">
              <a:spcBef>
                <a:spcPct val="45000"/>
              </a:spcBef>
            </a:pPr>
            <a:r>
              <a:rPr lang="en-US" sz="4000" b="1">
                <a:solidFill>
                  <a:srgbClr val="008000"/>
                </a:solidFill>
              </a:rPr>
              <a:t>tay</a:t>
            </a:r>
            <a:endParaRPr lang="en-US">
              <a:solidFill>
                <a:srgbClr val="008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533400" y="518160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914400" y="5368925"/>
            <a:ext cx="73152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66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Practice the Skill 4-3, p. 85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4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2133600" y="2971800"/>
            <a:ext cx="5105400" cy="277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333399"/>
                </a:solidFill>
              </a:rPr>
              <a:t>1.  The tools of a weather forecaster are interesting and diverse.</a:t>
            </a:r>
          </a:p>
        </p:txBody>
      </p:sp>
      <p:grpSp>
        <p:nvGrpSpPr>
          <p:cNvPr id="137226" name="Group 10"/>
          <p:cNvGrpSpPr>
            <a:grpSpLocks/>
          </p:cNvGrpSpPr>
          <p:nvPr/>
        </p:nvGrpSpPr>
        <p:grpSpPr bwMode="auto">
          <a:xfrm>
            <a:off x="3352800" y="4953000"/>
            <a:ext cx="2362200" cy="76200"/>
            <a:chOff x="1344" y="3168"/>
            <a:chExt cx="1488" cy="48"/>
          </a:xfrm>
        </p:grpSpPr>
        <p:sp>
          <p:nvSpPr>
            <p:cNvPr id="137220" name="Line 4"/>
            <p:cNvSpPr>
              <a:spLocks noChangeShapeType="1"/>
            </p:cNvSpPr>
            <p:nvPr/>
          </p:nvSpPr>
          <p:spPr bwMode="auto">
            <a:xfrm>
              <a:off x="1344" y="3168"/>
              <a:ext cx="1488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21" name="Line 5"/>
            <p:cNvSpPr>
              <a:spLocks noChangeShapeType="1"/>
            </p:cNvSpPr>
            <p:nvPr/>
          </p:nvSpPr>
          <p:spPr bwMode="auto">
            <a:xfrm>
              <a:off x="1344" y="3216"/>
              <a:ext cx="1488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222" name="Line 6"/>
          <p:cNvSpPr>
            <a:spLocks noChangeShapeType="1"/>
          </p:cNvSpPr>
          <p:nvPr/>
        </p:nvSpPr>
        <p:spPr bwMode="auto">
          <a:xfrm>
            <a:off x="2438400" y="5029200"/>
            <a:ext cx="762000" cy="0"/>
          </a:xfrm>
          <a:prstGeom prst="line">
            <a:avLst/>
          </a:prstGeom>
          <a:noFill/>
          <a:ln w="57150">
            <a:solidFill>
              <a:srgbClr val="9966FF"/>
            </a:solidFill>
            <a:round/>
            <a:headEnd/>
            <a:tailEnd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7227" name="Group 11"/>
          <p:cNvGrpSpPr>
            <a:grpSpLocks/>
          </p:cNvGrpSpPr>
          <p:nvPr/>
        </p:nvGrpSpPr>
        <p:grpSpPr bwMode="auto">
          <a:xfrm>
            <a:off x="3810000" y="5638800"/>
            <a:ext cx="1524000" cy="76200"/>
            <a:chOff x="3456" y="3168"/>
            <a:chExt cx="960" cy="48"/>
          </a:xfrm>
        </p:grpSpPr>
        <p:sp>
          <p:nvSpPr>
            <p:cNvPr id="137223" name="Line 7"/>
            <p:cNvSpPr>
              <a:spLocks noChangeShapeType="1"/>
            </p:cNvSpPr>
            <p:nvPr/>
          </p:nvSpPr>
          <p:spPr bwMode="auto">
            <a:xfrm>
              <a:off x="3456" y="3168"/>
              <a:ext cx="960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24" name="Line 8"/>
            <p:cNvSpPr>
              <a:spLocks noChangeShapeType="1"/>
            </p:cNvSpPr>
            <p:nvPr/>
          </p:nvSpPr>
          <p:spPr bwMode="auto">
            <a:xfrm>
              <a:off x="3456" y="3216"/>
              <a:ext cx="960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3505200" y="1828800"/>
            <a:ext cx="21336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6600CC"/>
                </a:solidFill>
                <a:latin typeface="AdLib BT" pitchFamily="82" charset="0"/>
              </a:rPr>
              <a:t>PA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2" grpId="0" animBg="1"/>
      <p:bldP spid="13722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4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2057400" y="3276600"/>
            <a:ext cx="5715000" cy="277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333399"/>
                </a:solidFill>
              </a:rPr>
              <a:t>2.  A thermometer is important in the measurement of temperature.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6934200" y="3962400"/>
            <a:ext cx="533400" cy="0"/>
          </a:xfrm>
          <a:prstGeom prst="line">
            <a:avLst/>
          </a:prstGeom>
          <a:noFill/>
          <a:ln w="57150">
            <a:solidFill>
              <a:srgbClr val="9966FF"/>
            </a:solidFill>
            <a:round/>
            <a:headEnd/>
            <a:tailEnd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9272" name="Group 8"/>
          <p:cNvGrpSpPr>
            <a:grpSpLocks/>
          </p:cNvGrpSpPr>
          <p:nvPr/>
        </p:nvGrpSpPr>
        <p:grpSpPr bwMode="auto">
          <a:xfrm>
            <a:off x="3048000" y="4648200"/>
            <a:ext cx="2260600" cy="101600"/>
            <a:chOff x="1776" y="2736"/>
            <a:chExt cx="960" cy="48"/>
          </a:xfrm>
        </p:grpSpPr>
        <p:sp>
          <p:nvSpPr>
            <p:cNvPr id="139269" name="Line 5"/>
            <p:cNvSpPr>
              <a:spLocks noChangeShapeType="1"/>
            </p:cNvSpPr>
            <p:nvPr/>
          </p:nvSpPr>
          <p:spPr bwMode="auto">
            <a:xfrm>
              <a:off x="1776" y="2736"/>
              <a:ext cx="960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70" name="Line 6"/>
            <p:cNvSpPr>
              <a:spLocks noChangeShapeType="1"/>
            </p:cNvSpPr>
            <p:nvPr/>
          </p:nvSpPr>
          <p:spPr bwMode="auto">
            <a:xfrm>
              <a:off x="1776" y="2784"/>
              <a:ext cx="960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3581400" y="2057400"/>
            <a:ext cx="1905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6600CC"/>
                </a:solidFill>
                <a:latin typeface="AdLib BT" pitchFamily="82" charset="0"/>
              </a:rPr>
              <a:t>PA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 animBg="1"/>
      <p:bldP spid="13927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4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2438400" y="3124200"/>
            <a:ext cx="4724400" cy="277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333399"/>
                </a:solidFill>
              </a:rPr>
              <a:t>3. A falling barometer is a sign of stormy weather</a:t>
            </a:r>
            <a:r>
              <a:rPr lang="en-US" sz="4000">
                <a:solidFill>
                  <a:srgbClr val="333399"/>
                </a:solidFill>
              </a:rPr>
              <a:t>.</a:t>
            </a:r>
            <a:r>
              <a:rPr lang="en-US" sz="4000">
                <a:solidFill>
                  <a:srgbClr val="333399"/>
                </a:solidFill>
                <a:latin typeface="VAGRounded BT" pitchFamily="34" charset="0"/>
              </a:rPr>
              <a:t> </a:t>
            </a: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3581400" y="2057400"/>
            <a:ext cx="1905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6600CC"/>
                </a:solidFill>
                <a:latin typeface="AdLib BT" pitchFamily="82" charset="0"/>
              </a:rPr>
              <a:t>PN  </a:t>
            </a:r>
          </a:p>
        </p:txBody>
      </p:sp>
      <p:sp>
        <p:nvSpPr>
          <p:cNvPr id="141317" name="Line 5"/>
          <p:cNvSpPr>
            <a:spLocks noChangeShapeType="1"/>
          </p:cNvSpPr>
          <p:nvPr/>
        </p:nvSpPr>
        <p:spPr bwMode="auto">
          <a:xfrm>
            <a:off x="5638800" y="4495800"/>
            <a:ext cx="533400" cy="0"/>
          </a:xfrm>
          <a:prstGeom prst="line">
            <a:avLst/>
          </a:prstGeom>
          <a:noFill/>
          <a:ln w="57150">
            <a:solidFill>
              <a:srgbClr val="9966FF"/>
            </a:solidFill>
            <a:round/>
            <a:headEnd/>
            <a:tailEnd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1320" name="Group 8"/>
          <p:cNvGrpSpPr>
            <a:grpSpLocks/>
          </p:cNvGrpSpPr>
          <p:nvPr/>
        </p:nvGrpSpPr>
        <p:grpSpPr bwMode="auto">
          <a:xfrm>
            <a:off x="3048000" y="5130800"/>
            <a:ext cx="1066800" cy="76200"/>
            <a:chOff x="1248" y="2784"/>
            <a:chExt cx="672" cy="48"/>
          </a:xfrm>
        </p:grpSpPr>
        <p:sp>
          <p:nvSpPr>
            <p:cNvPr id="141318" name="Line 6"/>
            <p:cNvSpPr>
              <a:spLocks noChangeShapeType="1"/>
            </p:cNvSpPr>
            <p:nvPr/>
          </p:nvSpPr>
          <p:spPr bwMode="auto">
            <a:xfrm>
              <a:off x="1248" y="2784"/>
              <a:ext cx="672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19" name="Line 7"/>
            <p:cNvSpPr>
              <a:spLocks noChangeShapeType="1"/>
            </p:cNvSpPr>
            <p:nvPr/>
          </p:nvSpPr>
          <p:spPr bwMode="auto">
            <a:xfrm>
              <a:off x="1248" y="2832"/>
              <a:ext cx="672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autoUpdateAnimBg="0"/>
      <p:bldP spid="1413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4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1981200" y="3124200"/>
            <a:ext cx="5715000" cy="277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333399"/>
                </a:solidFill>
              </a:rPr>
              <a:t>4. Weather satellites have also grown increasingly useful to meteorologists.</a:t>
            </a: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3581400" y="2057400"/>
            <a:ext cx="1905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6600CC"/>
                </a:solidFill>
                <a:latin typeface="AdLib BT" pitchFamily="82" charset="0"/>
              </a:rPr>
              <a:t>PA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2895600" y="4495800"/>
            <a:ext cx="1130300" cy="0"/>
          </a:xfrm>
          <a:prstGeom prst="line">
            <a:avLst/>
          </a:prstGeom>
          <a:noFill/>
          <a:ln w="57150">
            <a:solidFill>
              <a:srgbClr val="9966FF"/>
            </a:solidFill>
            <a:round/>
            <a:headEnd/>
            <a:tailEnd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5410200" y="4495800"/>
            <a:ext cx="1435100" cy="0"/>
          </a:xfrm>
          <a:prstGeom prst="line">
            <a:avLst/>
          </a:prstGeom>
          <a:noFill/>
          <a:ln w="57150">
            <a:solidFill>
              <a:srgbClr val="9966FF"/>
            </a:solidFill>
            <a:round/>
            <a:headEnd/>
            <a:tailEnd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369" name="Group 9"/>
          <p:cNvGrpSpPr>
            <a:grpSpLocks/>
          </p:cNvGrpSpPr>
          <p:nvPr/>
        </p:nvGrpSpPr>
        <p:grpSpPr bwMode="auto">
          <a:xfrm>
            <a:off x="5410200" y="5105400"/>
            <a:ext cx="1295400" cy="76200"/>
            <a:chOff x="3120" y="3120"/>
            <a:chExt cx="816" cy="48"/>
          </a:xfrm>
        </p:grpSpPr>
        <p:sp>
          <p:nvSpPr>
            <p:cNvPr id="143367" name="Line 7"/>
            <p:cNvSpPr>
              <a:spLocks noChangeShapeType="1"/>
            </p:cNvSpPr>
            <p:nvPr/>
          </p:nvSpPr>
          <p:spPr bwMode="auto">
            <a:xfrm>
              <a:off x="3120" y="3120"/>
              <a:ext cx="816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68" name="Line 8"/>
            <p:cNvSpPr>
              <a:spLocks noChangeShapeType="1"/>
            </p:cNvSpPr>
            <p:nvPr/>
          </p:nvSpPr>
          <p:spPr bwMode="auto">
            <a:xfrm>
              <a:off x="3120" y="3168"/>
              <a:ext cx="816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autoUpdateAnimBg="0"/>
      <p:bldP spid="143365" grpId="0" animBg="1"/>
      <p:bldP spid="1433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4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2209800" y="2362200"/>
            <a:ext cx="5105400" cy="4111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333399"/>
                </a:solidFill>
                <a:latin typeface="VAGRounded BT" pitchFamily="34" charset="0"/>
              </a:rPr>
              <a:t>5. These satellites have become an especially valuable tool for a worldwide view of weather conditions.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3810000" y="1524000"/>
            <a:ext cx="1905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6600CC"/>
                </a:solidFill>
                <a:latin typeface="AdLib BT" pitchFamily="82" charset="0"/>
              </a:rPr>
              <a:t>PN</a:t>
            </a:r>
          </a:p>
        </p:txBody>
      </p:sp>
      <p:sp>
        <p:nvSpPr>
          <p:cNvPr id="145413" name="Line 5"/>
          <p:cNvSpPr>
            <a:spLocks noChangeShapeType="1"/>
          </p:cNvSpPr>
          <p:nvPr/>
        </p:nvSpPr>
        <p:spPr bwMode="auto">
          <a:xfrm flipV="1">
            <a:off x="2819400" y="3733800"/>
            <a:ext cx="3222625" cy="6350"/>
          </a:xfrm>
          <a:prstGeom prst="line">
            <a:avLst/>
          </a:prstGeom>
          <a:noFill/>
          <a:ln w="57150">
            <a:solidFill>
              <a:srgbClr val="9966FF"/>
            </a:solidFill>
            <a:round/>
            <a:headEnd/>
            <a:tailEnd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5417" name="Group 9"/>
          <p:cNvGrpSpPr>
            <a:grpSpLocks/>
          </p:cNvGrpSpPr>
          <p:nvPr/>
        </p:nvGrpSpPr>
        <p:grpSpPr bwMode="auto">
          <a:xfrm>
            <a:off x="2362200" y="5029200"/>
            <a:ext cx="914400" cy="76200"/>
            <a:chOff x="2832" y="3120"/>
            <a:chExt cx="576" cy="48"/>
          </a:xfrm>
        </p:grpSpPr>
        <p:sp>
          <p:nvSpPr>
            <p:cNvPr id="145415" name="Line 7"/>
            <p:cNvSpPr>
              <a:spLocks noChangeShapeType="1"/>
            </p:cNvSpPr>
            <p:nvPr/>
          </p:nvSpPr>
          <p:spPr bwMode="auto">
            <a:xfrm>
              <a:off x="2832" y="3120"/>
              <a:ext cx="576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6" name="Line 8"/>
            <p:cNvSpPr>
              <a:spLocks noChangeShapeType="1"/>
            </p:cNvSpPr>
            <p:nvPr/>
          </p:nvSpPr>
          <p:spPr bwMode="auto">
            <a:xfrm>
              <a:off x="2832" y="3168"/>
              <a:ext cx="576" cy="0"/>
            </a:xfrm>
            <a:prstGeom prst="line">
              <a:avLst/>
            </a:prstGeom>
            <a:noFill/>
            <a:ln w="57150">
              <a:solidFill>
                <a:srgbClr val="9966FF"/>
              </a:solidFill>
              <a:round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autoUpdateAnimBg="0"/>
      <p:bldP spid="1454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87" name="Group 3"/>
          <p:cNvGrpSpPr>
            <a:grpSpLocks/>
          </p:cNvGrpSpPr>
          <p:nvPr/>
        </p:nvGrpSpPr>
        <p:grpSpPr bwMode="auto">
          <a:xfrm>
            <a:off x="6172200" y="3505200"/>
            <a:ext cx="2451100" cy="2984500"/>
            <a:chOff x="3888" y="2208"/>
            <a:chExt cx="1544" cy="1880"/>
          </a:xfrm>
        </p:grpSpPr>
        <p:pic>
          <p:nvPicPr>
            <p:cNvPr id="246788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6666FF"/>
                </a:clrFrom>
                <a:clrTo>
                  <a:srgbClr val="666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49"/>
            <a:stretch>
              <a:fillRect/>
            </a:stretch>
          </p:blipFill>
          <p:spPr bwMode="auto">
            <a:xfrm>
              <a:off x="3888" y="2208"/>
              <a:ext cx="1544" cy="1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6789" name="Freeform 5"/>
            <p:cNvSpPr>
              <a:spLocks/>
            </p:cNvSpPr>
            <p:nvPr/>
          </p:nvSpPr>
          <p:spPr bwMode="auto">
            <a:xfrm flipH="1" flipV="1">
              <a:off x="3888" y="2256"/>
              <a:ext cx="1501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BA4B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6790" name="Group 6"/>
          <p:cNvGrpSpPr>
            <a:grpSpLocks/>
          </p:cNvGrpSpPr>
          <p:nvPr/>
        </p:nvGrpSpPr>
        <p:grpSpPr bwMode="auto">
          <a:xfrm>
            <a:off x="6176963" y="304800"/>
            <a:ext cx="2433637" cy="2971800"/>
            <a:chOff x="4083" y="2208"/>
            <a:chExt cx="1533" cy="1872"/>
          </a:xfrm>
        </p:grpSpPr>
        <p:pic>
          <p:nvPicPr>
            <p:cNvPr id="246791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6666FF"/>
                </a:clrFrom>
                <a:clrTo>
                  <a:srgbClr val="666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292"/>
            <a:stretch>
              <a:fillRect/>
            </a:stretch>
          </p:blipFill>
          <p:spPr bwMode="auto">
            <a:xfrm>
              <a:off x="4088" y="2208"/>
              <a:ext cx="1528" cy="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6792" name="Freeform 8"/>
            <p:cNvSpPr>
              <a:spLocks/>
            </p:cNvSpPr>
            <p:nvPr/>
          </p:nvSpPr>
          <p:spPr bwMode="auto">
            <a:xfrm flipH="1">
              <a:off x="4083" y="2256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BA4B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6796" name="Group 12"/>
          <p:cNvGrpSpPr>
            <a:grpSpLocks/>
          </p:cNvGrpSpPr>
          <p:nvPr/>
        </p:nvGrpSpPr>
        <p:grpSpPr bwMode="auto">
          <a:xfrm>
            <a:off x="914400" y="2667000"/>
            <a:ext cx="5410200" cy="1600200"/>
            <a:chOff x="576" y="1680"/>
            <a:chExt cx="3408" cy="1008"/>
          </a:xfrm>
        </p:grpSpPr>
        <p:sp>
          <p:nvSpPr>
            <p:cNvPr id="246797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611" y="1680"/>
              <a:ext cx="3373" cy="100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EwieD"/>
                </a:rPr>
                <a:t>intransitive</a:t>
              </a:r>
            </a:p>
          </p:txBody>
        </p:sp>
        <p:sp>
          <p:nvSpPr>
            <p:cNvPr id="246798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576" y="1680"/>
              <a:ext cx="3373" cy="100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gradFill rotWithShape="0">
                    <a:gsLst>
                      <a:gs pos="0">
                        <a:srgbClr val="FF6600"/>
                      </a:gs>
                      <a:gs pos="100000">
                        <a:srgbClr val="FFCC00"/>
                      </a:gs>
                    </a:gsLst>
                    <a:lin ang="2700000" scaled="1"/>
                  </a:gradFill>
                  <a:effectLst>
                    <a:prstShdw prst="shdw17" dist="17961" dir="2700000">
                      <a:srgbClr val="FFCC00">
                        <a:gamma/>
                        <a:shade val="60000"/>
                        <a:invGamma/>
                      </a:srgbClr>
                    </a:prstShdw>
                  </a:effectLst>
                  <a:latin typeface="EwieD"/>
                </a:rPr>
                <a:t>intransitive</a:t>
              </a:r>
            </a:p>
          </p:txBody>
        </p:sp>
      </p:grpSp>
      <p:grpSp>
        <p:nvGrpSpPr>
          <p:cNvPr id="246799" name="Group 15"/>
          <p:cNvGrpSpPr>
            <a:grpSpLocks/>
          </p:cNvGrpSpPr>
          <p:nvPr/>
        </p:nvGrpSpPr>
        <p:grpSpPr bwMode="auto">
          <a:xfrm>
            <a:off x="914400" y="914400"/>
            <a:ext cx="5257800" cy="1676400"/>
            <a:chOff x="576" y="576"/>
            <a:chExt cx="3312" cy="1056"/>
          </a:xfrm>
        </p:grpSpPr>
        <p:sp>
          <p:nvSpPr>
            <p:cNvPr id="246800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610" y="576"/>
              <a:ext cx="3278" cy="105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EwieD"/>
                </a:rPr>
                <a:t>transitive</a:t>
              </a:r>
            </a:p>
          </p:txBody>
        </p:sp>
        <p:sp>
          <p:nvSpPr>
            <p:cNvPr id="246801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576" y="576"/>
              <a:ext cx="3278" cy="105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gradFill rotWithShape="0">
                    <a:gsLst>
                      <a:gs pos="0">
                        <a:srgbClr val="FF6600"/>
                      </a:gs>
                      <a:gs pos="100000">
                        <a:srgbClr val="FFCC00"/>
                      </a:gs>
                    </a:gsLst>
                    <a:lin ang="2700000" scaled="1"/>
                  </a:gradFill>
                  <a:effectLst>
                    <a:prstShdw prst="shdw17" dist="17961" dir="2700000">
                      <a:srgbClr val="FFCC00">
                        <a:gamma/>
                        <a:shade val="60000"/>
                        <a:invGamma/>
                      </a:srgbClr>
                    </a:prstShdw>
                  </a:effectLst>
                  <a:latin typeface="EwieD"/>
                </a:rPr>
                <a:t>transitive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4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46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4343400" y="1488995"/>
            <a:ext cx="4343400" cy="34163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dirty="0">
                <a:latin typeface="VAGRounded BT" pitchFamily="34" charset="0"/>
              </a:rPr>
              <a:t>My friend gives </a:t>
            </a:r>
            <a:r>
              <a:rPr lang="en-US" sz="7200" dirty="0" smtClean="0">
                <a:latin typeface="VAGRounded BT" pitchFamily="34" charset="0"/>
              </a:rPr>
              <a:t>me ______.</a:t>
            </a:r>
            <a:endParaRPr lang="en-US" sz="7200" dirty="0">
              <a:latin typeface="VAGRounded B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3619500" cy="6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2">
            <a:lum brigh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81000" y="3581400"/>
            <a:ext cx="2387600" cy="2889250"/>
            <a:chOff x="240" y="2256"/>
            <a:chExt cx="1504" cy="1820"/>
          </a:xfrm>
        </p:grpSpPr>
        <p:pic>
          <p:nvPicPr>
            <p:cNvPr id="25611" name="Picture 1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256"/>
              <a:ext cx="1504" cy="1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250" y="2256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20" name="Group 20"/>
          <p:cNvGrpSpPr>
            <a:grpSpLocks/>
          </p:cNvGrpSpPr>
          <p:nvPr/>
        </p:nvGrpSpPr>
        <p:grpSpPr bwMode="auto">
          <a:xfrm>
            <a:off x="381000" y="381000"/>
            <a:ext cx="2362200" cy="2895600"/>
            <a:chOff x="240" y="240"/>
            <a:chExt cx="1488" cy="1824"/>
          </a:xfrm>
        </p:grpSpPr>
        <p:pic>
          <p:nvPicPr>
            <p:cNvPr id="25608" name="Picture 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8"/>
              <a:ext cx="1488" cy="1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5" name="Freeform 15"/>
            <p:cNvSpPr>
              <a:spLocks/>
            </p:cNvSpPr>
            <p:nvPr/>
          </p:nvSpPr>
          <p:spPr bwMode="auto">
            <a:xfrm flipV="1">
              <a:off x="240" y="240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24" name="Group 24"/>
          <p:cNvGrpSpPr>
            <a:grpSpLocks/>
          </p:cNvGrpSpPr>
          <p:nvPr/>
        </p:nvGrpSpPr>
        <p:grpSpPr bwMode="auto">
          <a:xfrm>
            <a:off x="6451600" y="381000"/>
            <a:ext cx="2387600" cy="2895600"/>
            <a:chOff x="4064" y="240"/>
            <a:chExt cx="1504" cy="1824"/>
          </a:xfrm>
        </p:grpSpPr>
        <p:pic>
          <p:nvPicPr>
            <p:cNvPr id="25606" name="Picture 6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" y="248"/>
              <a:ext cx="1504" cy="1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6" name="Freeform 16"/>
            <p:cNvSpPr>
              <a:spLocks/>
            </p:cNvSpPr>
            <p:nvPr/>
          </p:nvSpPr>
          <p:spPr bwMode="auto">
            <a:xfrm flipH="1" flipV="1">
              <a:off x="4080" y="240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23" name="Group 23"/>
          <p:cNvGrpSpPr>
            <a:grpSpLocks/>
          </p:cNvGrpSpPr>
          <p:nvPr/>
        </p:nvGrpSpPr>
        <p:grpSpPr bwMode="auto">
          <a:xfrm>
            <a:off x="6481763" y="3581400"/>
            <a:ext cx="2357437" cy="2889250"/>
            <a:chOff x="4083" y="2256"/>
            <a:chExt cx="1485" cy="1820"/>
          </a:xfrm>
        </p:grpSpPr>
        <p:pic>
          <p:nvPicPr>
            <p:cNvPr id="25607" name="Picture 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" y="2256"/>
              <a:ext cx="1480" cy="1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7" name="Freeform 17"/>
            <p:cNvSpPr>
              <a:spLocks/>
            </p:cNvSpPr>
            <p:nvPr/>
          </p:nvSpPr>
          <p:spPr bwMode="auto">
            <a:xfrm flipH="1">
              <a:off x="4083" y="2256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22" name="Group 22"/>
          <p:cNvGrpSpPr>
            <a:grpSpLocks/>
          </p:cNvGrpSpPr>
          <p:nvPr/>
        </p:nvGrpSpPr>
        <p:grpSpPr bwMode="auto">
          <a:xfrm>
            <a:off x="2792413" y="4495800"/>
            <a:ext cx="3548062" cy="1949450"/>
            <a:chOff x="1759" y="2832"/>
            <a:chExt cx="2235" cy="1228"/>
          </a:xfrm>
        </p:grpSpPr>
        <p:pic>
          <p:nvPicPr>
            <p:cNvPr id="25609" name="Picture 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" y="2832"/>
              <a:ext cx="2208" cy="1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8" name="Freeform 18"/>
            <p:cNvSpPr>
              <a:spLocks/>
            </p:cNvSpPr>
            <p:nvPr/>
          </p:nvSpPr>
          <p:spPr bwMode="auto">
            <a:xfrm>
              <a:off x="1759" y="2835"/>
              <a:ext cx="2235" cy="1225"/>
            </a:xfrm>
            <a:custGeom>
              <a:avLst/>
              <a:gdLst>
                <a:gd name="T0" fmla="*/ 2005 w 2235"/>
                <a:gd name="T1" fmla="*/ 8 h 1225"/>
                <a:gd name="T2" fmla="*/ 230 w 2235"/>
                <a:gd name="T3" fmla="*/ 0 h 1225"/>
                <a:gd name="T4" fmla="*/ 0 w 2235"/>
                <a:gd name="T5" fmla="*/ 1225 h 1225"/>
                <a:gd name="T6" fmla="*/ 2235 w 2235"/>
                <a:gd name="T7" fmla="*/ 1225 h 1225"/>
                <a:gd name="T8" fmla="*/ 2005 w 2235"/>
                <a:gd name="T9" fmla="*/ 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5" h="1225">
                  <a:moveTo>
                    <a:pt x="2005" y="8"/>
                  </a:moveTo>
                  <a:lnTo>
                    <a:pt x="230" y="0"/>
                  </a:lnTo>
                  <a:lnTo>
                    <a:pt x="0" y="1225"/>
                  </a:lnTo>
                  <a:lnTo>
                    <a:pt x="2235" y="1225"/>
                  </a:lnTo>
                  <a:lnTo>
                    <a:pt x="2005" y="8"/>
                  </a:lnTo>
                  <a:close/>
                </a:path>
              </a:pathLst>
            </a:custGeom>
            <a:noFill/>
            <a:ln w="76200" cmpd="sng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25" name="Group 25"/>
          <p:cNvGrpSpPr>
            <a:grpSpLocks/>
          </p:cNvGrpSpPr>
          <p:nvPr/>
        </p:nvGrpSpPr>
        <p:grpSpPr bwMode="auto">
          <a:xfrm>
            <a:off x="2768600" y="381000"/>
            <a:ext cx="3581400" cy="1981200"/>
            <a:chOff x="1744" y="240"/>
            <a:chExt cx="2256" cy="1248"/>
          </a:xfrm>
        </p:grpSpPr>
        <p:pic>
          <p:nvPicPr>
            <p:cNvPr id="25610" name="Picture 1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" y="256"/>
              <a:ext cx="2256" cy="1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9" name="Freeform 19"/>
            <p:cNvSpPr>
              <a:spLocks/>
            </p:cNvSpPr>
            <p:nvPr/>
          </p:nvSpPr>
          <p:spPr bwMode="auto">
            <a:xfrm flipV="1">
              <a:off x="1744" y="240"/>
              <a:ext cx="2235" cy="1225"/>
            </a:xfrm>
            <a:custGeom>
              <a:avLst/>
              <a:gdLst>
                <a:gd name="T0" fmla="*/ 2005 w 2235"/>
                <a:gd name="T1" fmla="*/ 8 h 1225"/>
                <a:gd name="T2" fmla="*/ 230 w 2235"/>
                <a:gd name="T3" fmla="*/ 0 h 1225"/>
                <a:gd name="T4" fmla="*/ 0 w 2235"/>
                <a:gd name="T5" fmla="*/ 1225 h 1225"/>
                <a:gd name="T6" fmla="*/ 2235 w 2235"/>
                <a:gd name="T7" fmla="*/ 1225 h 1225"/>
                <a:gd name="T8" fmla="*/ 2005 w 2235"/>
                <a:gd name="T9" fmla="*/ 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5" h="1225">
                  <a:moveTo>
                    <a:pt x="2005" y="8"/>
                  </a:moveTo>
                  <a:lnTo>
                    <a:pt x="230" y="0"/>
                  </a:lnTo>
                  <a:lnTo>
                    <a:pt x="0" y="1225"/>
                  </a:lnTo>
                  <a:lnTo>
                    <a:pt x="2235" y="1225"/>
                  </a:lnTo>
                  <a:lnTo>
                    <a:pt x="2005" y="8"/>
                  </a:lnTo>
                  <a:close/>
                </a:path>
              </a:pathLst>
            </a:custGeom>
            <a:noFill/>
            <a:ln w="76200" cmpd="sng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28" name="Group 28"/>
          <p:cNvGrpSpPr>
            <a:grpSpLocks/>
          </p:cNvGrpSpPr>
          <p:nvPr/>
        </p:nvGrpSpPr>
        <p:grpSpPr bwMode="auto">
          <a:xfrm>
            <a:off x="914400" y="990600"/>
            <a:ext cx="7543800" cy="2667000"/>
            <a:chOff x="576" y="624"/>
            <a:chExt cx="4752" cy="1680"/>
          </a:xfrm>
        </p:grpSpPr>
        <p:sp>
          <p:nvSpPr>
            <p:cNvPr id="2562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20" y="720"/>
              <a:ext cx="4608" cy="15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EwieD"/>
                </a:rPr>
                <a:t>Action</a:t>
              </a:r>
            </a:p>
          </p:txBody>
        </p:sp>
        <p:sp>
          <p:nvSpPr>
            <p:cNvPr id="25602" name="WordArt 2"/>
            <p:cNvSpPr>
              <a:spLocks noChangeArrowheads="1" noChangeShapeType="1" noTextEdit="1"/>
            </p:cNvSpPr>
            <p:nvPr/>
          </p:nvSpPr>
          <p:spPr bwMode="auto">
            <a:xfrm>
              <a:off x="576" y="624"/>
              <a:ext cx="4608" cy="15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CC00"/>
                      </a:gs>
                    </a:gsLst>
                    <a:lin ang="2700000" scaled="1"/>
                  </a:gradFill>
                  <a:effectLst>
                    <a:prstShdw prst="shdw17" dist="17961" dir="2700000">
                      <a:srgbClr val="FFCC00">
                        <a:gamma/>
                        <a:shade val="60000"/>
                        <a:invGamma/>
                      </a:srgbClr>
                    </a:prstShdw>
                  </a:effectLst>
                  <a:latin typeface="EwieD"/>
                </a:rPr>
                <a:t>Action</a:t>
              </a:r>
            </a:p>
          </p:txBody>
        </p:sp>
      </p:grpSp>
      <p:grpSp>
        <p:nvGrpSpPr>
          <p:cNvPr id="25629" name="Group 29"/>
          <p:cNvGrpSpPr>
            <a:grpSpLocks/>
          </p:cNvGrpSpPr>
          <p:nvPr/>
        </p:nvGrpSpPr>
        <p:grpSpPr bwMode="auto">
          <a:xfrm>
            <a:off x="3733800" y="3810000"/>
            <a:ext cx="4800600" cy="1905000"/>
            <a:chOff x="2352" y="2400"/>
            <a:chExt cx="3024" cy="1200"/>
          </a:xfrm>
        </p:grpSpPr>
        <p:sp>
          <p:nvSpPr>
            <p:cNvPr id="25627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2544" y="2496"/>
              <a:ext cx="2832" cy="110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EwieD"/>
                </a:rPr>
                <a:t>Verbs</a:t>
              </a:r>
            </a:p>
          </p:txBody>
        </p:sp>
        <p:sp>
          <p:nvSpPr>
            <p:cNvPr id="25603" name="WordArt 3"/>
            <p:cNvSpPr>
              <a:spLocks noChangeArrowheads="1" noChangeShapeType="1" noTextEdit="1"/>
            </p:cNvSpPr>
            <p:nvPr/>
          </p:nvSpPr>
          <p:spPr bwMode="auto">
            <a:xfrm>
              <a:off x="2352" y="2400"/>
              <a:ext cx="2832" cy="110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gradFill rotWithShape="0">
                    <a:gsLst>
                      <a:gs pos="0">
                        <a:srgbClr val="FF9933"/>
                      </a:gs>
                      <a:gs pos="100000">
                        <a:srgbClr val="FFCC00"/>
                      </a:gs>
                    </a:gsLst>
                    <a:lin ang="2700000" scaled="1"/>
                  </a:gradFill>
                  <a:effectLst>
                    <a:prstShdw prst="shdw17" dist="17961" dir="2700000">
                      <a:srgbClr val="FFCC00">
                        <a:gamma/>
                        <a:shade val="60000"/>
                        <a:invGamma/>
                      </a:srgbClr>
                    </a:prstShdw>
                  </a:effectLst>
                  <a:latin typeface="EwieD"/>
                </a:rPr>
                <a:t>Verbs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</p:pic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1295400" y="2133600"/>
            <a:ext cx="6553200" cy="2362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6069" name="Group 5"/>
          <p:cNvGrpSpPr>
            <a:grpSpLocks/>
          </p:cNvGrpSpPr>
          <p:nvPr/>
        </p:nvGrpSpPr>
        <p:grpSpPr bwMode="auto">
          <a:xfrm>
            <a:off x="0" y="838200"/>
            <a:ext cx="9144000" cy="1189038"/>
            <a:chOff x="0" y="528"/>
            <a:chExt cx="5760" cy="749"/>
          </a:xfrm>
        </p:grpSpPr>
        <p:sp>
          <p:nvSpPr>
            <p:cNvPr id="216070" name="Rectangle 6"/>
            <p:cNvSpPr>
              <a:spLocks noChangeArrowheads="1"/>
            </p:cNvSpPr>
            <p:nvPr/>
          </p:nvSpPr>
          <p:spPr bwMode="auto">
            <a:xfrm>
              <a:off x="0" y="608"/>
              <a:ext cx="5760" cy="624"/>
            </a:xfrm>
            <a:prstGeom prst="rect">
              <a:avLst/>
            </a:prstGeom>
            <a:solidFill>
              <a:srgbClr val="CCFF99">
                <a:alpha val="50000"/>
              </a:srgbClr>
            </a:solidFill>
            <a:ln w="571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1" name="Text Box 7"/>
            <p:cNvSpPr txBox="1">
              <a:spLocks noChangeArrowheads="1"/>
            </p:cNvSpPr>
            <p:nvPr/>
          </p:nvSpPr>
          <p:spPr bwMode="auto">
            <a:xfrm>
              <a:off x="720" y="528"/>
              <a:ext cx="4320" cy="7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 dirty="0">
                  <a:latin typeface="VAGRounded BT" pitchFamily="34" charset="0"/>
                </a:rPr>
                <a:t>transitive verb</a:t>
              </a:r>
            </a:p>
          </p:txBody>
        </p:sp>
      </p:grp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990600" y="2057400"/>
            <a:ext cx="6858000" cy="25066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US" sz="4800" dirty="0">
                <a:solidFill>
                  <a:schemeClr val="bg1"/>
                </a:solidFill>
                <a:latin typeface="VAGRounded BT" pitchFamily="34" charset="0"/>
              </a:rPr>
              <a:t> has an </a:t>
            </a:r>
            <a:r>
              <a:rPr lang="en-US" sz="4800" u="sng" dirty="0">
                <a:solidFill>
                  <a:schemeClr val="bg1"/>
                </a:solidFill>
                <a:latin typeface="VAGRounded BT" pitchFamily="34" charset="0"/>
              </a:rPr>
              <a:t>object</a:t>
            </a:r>
            <a:r>
              <a:rPr lang="en-US" sz="4800" dirty="0">
                <a:solidFill>
                  <a:schemeClr val="bg1"/>
                </a:solidFill>
                <a:latin typeface="VAGRounded BT" pitchFamily="34" charset="0"/>
              </a:rPr>
              <a:t> that 			receives the </a:t>
            </a:r>
            <a:r>
              <a:rPr lang="en-US" sz="4800" u="sng" dirty="0">
                <a:solidFill>
                  <a:schemeClr val="bg1"/>
                </a:solidFill>
                <a:latin typeface="VAGRounded BT" pitchFamily="34" charset="0"/>
              </a:rPr>
              <a:t>action</a:t>
            </a:r>
            <a:r>
              <a:rPr lang="en-US" sz="4800" dirty="0">
                <a:solidFill>
                  <a:schemeClr val="bg1"/>
                </a:solidFill>
                <a:latin typeface="VAGRounded BT" pitchFamily="34" charset="0"/>
              </a:rPr>
              <a:t> of 	the verb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2590800" y="2133600"/>
            <a:ext cx="7467600" cy="2308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sz="4800" dirty="0">
                <a:latin typeface="VAGRounded BT" pitchFamily="34" charset="0"/>
              </a:rPr>
              <a:t>D</a:t>
            </a:r>
            <a:r>
              <a:rPr lang="en-US" sz="4800" dirty="0" smtClean="0">
                <a:latin typeface="VAGRounded BT" pitchFamily="34" charset="0"/>
              </a:rPr>
              <a:t>ad </a:t>
            </a:r>
            <a:r>
              <a:rPr lang="en-US" sz="4800" dirty="0">
                <a:latin typeface="VAGRounded BT" pitchFamily="34" charset="0"/>
              </a:rPr>
              <a:t>loves </a:t>
            </a:r>
            <a:r>
              <a:rPr lang="en-US" sz="4800" dirty="0" smtClean="0">
                <a:latin typeface="VAGRounded BT" pitchFamily="34" charset="0"/>
              </a:rPr>
              <a:t>chocolate             chip </a:t>
            </a:r>
            <a:r>
              <a:rPr lang="en-US" sz="4800" dirty="0">
                <a:latin typeface="VAGRounded BT" pitchFamily="34" charset="0"/>
              </a:rPr>
              <a:t>cookies</a:t>
            </a:r>
            <a:r>
              <a:rPr lang="en-US" sz="4800" dirty="0" smtClean="0">
                <a:latin typeface="VAGRounded BT" pitchFamily="34" charset="0"/>
              </a:rPr>
              <a:t>.</a:t>
            </a:r>
            <a:endParaRPr lang="en-US" sz="4800" dirty="0">
              <a:latin typeface="VAGRounded B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133600" cy="7189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914400" y="1401713"/>
            <a:ext cx="7467600" cy="2308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sz="4800" dirty="0" smtClean="0">
                <a:latin typeface="VAGRounded BT" pitchFamily="34" charset="0"/>
              </a:rPr>
              <a:t>This time Mom </a:t>
            </a:r>
            <a:r>
              <a:rPr lang="en-US" sz="4800" dirty="0">
                <a:latin typeface="VAGRounded BT" pitchFamily="34" charset="0"/>
              </a:rPr>
              <a:t>made him </a:t>
            </a:r>
            <a:r>
              <a:rPr lang="en-US" sz="4800" dirty="0" smtClean="0">
                <a:latin typeface="VAGRounded BT" pitchFamily="34" charset="0"/>
              </a:rPr>
              <a:t>snickerdoodles.                    </a:t>
            </a:r>
            <a:endParaRPr lang="en-US" sz="4800" dirty="0">
              <a:latin typeface="VAGRounded B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67" t="1185" r="-2667" b="38714"/>
          <a:stretch/>
        </p:blipFill>
        <p:spPr>
          <a:xfrm>
            <a:off x="6034325" y="3048000"/>
            <a:ext cx="3089622" cy="367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7649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1307933" y="2204453"/>
            <a:ext cx="6553200" cy="2362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9141" name="Group 5"/>
          <p:cNvGrpSpPr>
            <a:grpSpLocks/>
          </p:cNvGrpSpPr>
          <p:nvPr/>
        </p:nvGrpSpPr>
        <p:grpSpPr bwMode="auto">
          <a:xfrm>
            <a:off x="-647700" y="838200"/>
            <a:ext cx="10439400" cy="1189038"/>
            <a:chOff x="0" y="528"/>
            <a:chExt cx="5760" cy="749"/>
          </a:xfrm>
        </p:grpSpPr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0" y="608"/>
              <a:ext cx="5760" cy="624"/>
            </a:xfrm>
            <a:prstGeom prst="rect">
              <a:avLst/>
            </a:prstGeom>
            <a:solidFill>
              <a:srgbClr val="CCFF99">
                <a:alpha val="50000"/>
              </a:srgbClr>
            </a:solidFill>
            <a:ln w="571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43" name="Text Box 7"/>
            <p:cNvSpPr txBox="1">
              <a:spLocks noChangeArrowheads="1"/>
            </p:cNvSpPr>
            <p:nvPr/>
          </p:nvSpPr>
          <p:spPr bwMode="auto">
            <a:xfrm>
              <a:off x="720" y="528"/>
              <a:ext cx="4320" cy="7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 dirty="0">
                  <a:latin typeface="VAGRounded BT" pitchFamily="34" charset="0"/>
                </a:rPr>
                <a:t>intransitive verb</a:t>
              </a:r>
            </a:p>
          </p:txBody>
        </p:sp>
      </p:grp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1326983" y="2250573"/>
            <a:ext cx="6858000" cy="170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US" sz="4800" dirty="0">
                <a:solidFill>
                  <a:schemeClr val="bg1"/>
                </a:solidFill>
                <a:latin typeface="VAGRounded BT" pitchFamily="34" charset="0"/>
              </a:rPr>
              <a:t> does </a:t>
            </a:r>
            <a:r>
              <a:rPr lang="en-US" sz="4800" u="sng" dirty="0">
                <a:solidFill>
                  <a:schemeClr val="bg1"/>
                </a:solidFill>
                <a:latin typeface="VAGRounded BT" pitchFamily="34" charset="0"/>
              </a:rPr>
              <a:t>not</a:t>
            </a:r>
            <a:r>
              <a:rPr lang="en-US" sz="4800" dirty="0">
                <a:solidFill>
                  <a:schemeClr val="bg1"/>
                </a:solidFill>
                <a:latin typeface="VAGRounded BT" pitchFamily="34" charset="0"/>
              </a:rPr>
              <a:t> need a 	complement or object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9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4800600" y="396264"/>
            <a:ext cx="7467600" cy="59831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sz="4400" dirty="0" smtClean="0">
                <a:latin typeface="VAGRounded BT" pitchFamily="34" charset="0"/>
              </a:rPr>
              <a:t>Allen was </a:t>
            </a:r>
          </a:p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sz="4400" dirty="0" smtClean="0">
                <a:latin typeface="VAGRounded BT" pitchFamily="34" charset="0"/>
              </a:rPr>
              <a:t>napping </a:t>
            </a:r>
            <a:r>
              <a:rPr lang="en-US" sz="4400" dirty="0">
                <a:latin typeface="VAGRounded BT" pitchFamily="34" charset="0"/>
              </a:rPr>
              <a:t>in the </a:t>
            </a:r>
            <a:endParaRPr lang="en-US" sz="4400" dirty="0" smtClean="0">
              <a:latin typeface="VAGRounded BT" pitchFamily="34" charset="0"/>
            </a:endParaRPr>
          </a:p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sz="4400" dirty="0" smtClean="0">
                <a:latin typeface="VAGRounded BT" pitchFamily="34" charset="0"/>
              </a:rPr>
              <a:t>hammock. </a:t>
            </a:r>
            <a:endParaRPr lang="en-US" sz="4400" dirty="0">
              <a:latin typeface="VAGRounded BT" pitchFamily="34" charset="0"/>
            </a:endParaRPr>
          </a:p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sz="4400" dirty="0" smtClean="0">
                <a:latin typeface="VAGRounded BT" pitchFamily="34" charset="0"/>
              </a:rPr>
              <a:t>The hammock </a:t>
            </a:r>
          </a:p>
          <a:p>
            <a:pPr>
              <a:lnSpc>
                <a:spcPct val="150000"/>
              </a:lnSpc>
              <a:spcBef>
                <a:spcPct val="30000"/>
              </a:spcBef>
            </a:pPr>
            <a:r>
              <a:rPr lang="en-US" sz="4400" dirty="0" smtClean="0">
                <a:latin typeface="VAGRounded BT" pitchFamily="34" charset="0"/>
              </a:rPr>
              <a:t>tipped over.</a:t>
            </a:r>
            <a:endParaRPr lang="en-US" sz="4400" dirty="0">
              <a:latin typeface="VAGRounded B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674" t="6400" r="7326" b="12800"/>
          <a:stretch/>
        </p:blipFill>
        <p:spPr>
          <a:xfrm>
            <a:off x="0" y="0"/>
            <a:ext cx="439615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1524000" y="990600"/>
            <a:ext cx="60960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>
                <a:solidFill>
                  <a:srgbClr val="CCFFCC"/>
                </a:solidFill>
                <a:latin typeface="VAGRounded BT" pitchFamily="34" charset="0"/>
              </a:rPr>
              <a:t>Participle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1143000" y="2714625"/>
            <a:ext cx="7315200" cy="277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C3FFC3"/>
                </a:solidFill>
                <a:latin typeface="VAGRounded BT" pitchFamily="34" charset="0"/>
              </a:rPr>
              <a:t>the third principal part of the verb; used to form the perfect tenses and adjectives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1524000" y="990600"/>
            <a:ext cx="60960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>
                <a:solidFill>
                  <a:srgbClr val="CCFFCC"/>
                </a:solidFill>
                <a:latin typeface="VAGRounded BT" pitchFamily="34" charset="0"/>
              </a:rPr>
              <a:t>Principal</a:t>
            </a:r>
          </a:p>
        </p:txBody>
      </p:sp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914400" y="2819400"/>
            <a:ext cx="7315200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C3FFC3"/>
                </a:solidFill>
                <a:latin typeface="VAGRounded BT" pitchFamily="34" charset="0"/>
              </a:rPr>
              <a:t>main</a:t>
            </a:r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914400" y="4022725"/>
            <a:ext cx="7315200" cy="1766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C3FFC3"/>
                </a:solidFill>
                <a:latin typeface="VAGRounded BT" pitchFamily="34" charset="0"/>
              </a:rPr>
              <a:t>present				past</a:t>
            </a:r>
          </a:p>
          <a:p>
            <a:pPr>
              <a:spcBef>
                <a:spcPct val="50000"/>
              </a:spcBef>
            </a:pPr>
            <a:r>
              <a:rPr lang="en-US" sz="4400">
                <a:solidFill>
                  <a:srgbClr val="C3FFC3"/>
                </a:solidFill>
                <a:latin typeface="VAGRounded BT" pitchFamily="34" charset="0"/>
              </a:rPr>
              <a:t>past participle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6" grpId="0" autoUpdateAnimBg="0"/>
      <p:bldP spid="22323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914400" y="2514600"/>
            <a:ext cx="7315200" cy="277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Regular verbs</a:t>
            </a:r>
            <a:r>
              <a:rPr lang="en-US" sz="4400">
                <a:solidFill>
                  <a:srgbClr val="C3FFC3"/>
                </a:solidFill>
                <a:latin typeface="VAGRounded BT" pitchFamily="34" charset="0"/>
              </a:rPr>
              <a:t> form the second and third principal parts by adding -</a:t>
            </a:r>
            <a:r>
              <a:rPr lang="en-US" sz="4400" i="1">
                <a:solidFill>
                  <a:srgbClr val="C3FFC3"/>
                </a:solidFill>
                <a:latin typeface="VAGRounded BT" pitchFamily="34" charset="0"/>
              </a:rPr>
              <a:t>ed</a:t>
            </a:r>
            <a:r>
              <a:rPr lang="en-US" sz="4400">
                <a:solidFill>
                  <a:srgbClr val="C3FFC3"/>
                </a:solidFill>
                <a:latin typeface="VAGRounded BT" pitchFamily="34" charset="0"/>
              </a:rPr>
              <a:t> to the first principal part.</a:t>
            </a: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685800" y="52578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walk, walked, (have) walked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1524000" y="1111250"/>
            <a:ext cx="6096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CCFFCC"/>
                </a:solidFill>
                <a:latin typeface="VAGRounded BT" pitchFamily="34" charset="0"/>
              </a:rPr>
              <a:t>Regular Verbs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utoUpdateAnimBg="0"/>
      <p:bldP spid="22426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25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1524000" y="1111250"/>
            <a:ext cx="6096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CCFFCC"/>
                </a:solidFill>
                <a:latin typeface="VAGRounded BT" pitchFamily="34" charset="0"/>
              </a:rPr>
              <a:t>Regular Verbs</a:t>
            </a:r>
          </a:p>
        </p:txBody>
      </p:sp>
      <p:grpSp>
        <p:nvGrpSpPr>
          <p:cNvPr id="225284" name="Group 4"/>
          <p:cNvGrpSpPr>
            <a:grpSpLocks/>
          </p:cNvGrpSpPr>
          <p:nvPr/>
        </p:nvGrpSpPr>
        <p:grpSpPr bwMode="auto">
          <a:xfrm>
            <a:off x="914400" y="3937000"/>
            <a:ext cx="7696200" cy="762000"/>
            <a:chOff x="528" y="2480"/>
            <a:chExt cx="4848" cy="480"/>
          </a:xfrm>
        </p:grpSpPr>
        <p:sp>
          <p:nvSpPr>
            <p:cNvPr id="225285" name="Text Box 5"/>
            <p:cNvSpPr txBox="1">
              <a:spLocks noChangeArrowheads="1"/>
            </p:cNvSpPr>
            <p:nvPr/>
          </p:nvSpPr>
          <p:spPr bwMode="auto">
            <a:xfrm>
              <a:off x="528" y="2480"/>
              <a:ext cx="120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hang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286" name="Text Box 6"/>
            <p:cNvSpPr txBox="1">
              <a:spLocks noChangeArrowheads="1"/>
            </p:cNvSpPr>
            <p:nvPr/>
          </p:nvSpPr>
          <p:spPr bwMode="auto">
            <a:xfrm>
              <a:off x="1904" y="2480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hanged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287" name="Text Box 7"/>
            <p:cNvSpPr txBox="1">
              <a:spLocks noChangeArrowheads="1"/>
            </p:cNvSpPr>
            <p:nvPr/>
          </p:nvSpPr>
          <p:spPr bwMode="auto">
            <a:xfrm>
              <a:off x="3696" y="2480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hanged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</p:grpSp>
      <p:grpSp>
        <p:nvGrpSpPr>
          <p:cNvPr id="225288" name="Group 8"/>
          <p:cNvGrpSpPr>
            <a:grpSpLocks/>
          </p:cNvGrpSpPr>
          <p:nvPr/>
        </p:nvGrpSpPr>
        <p:grpSpPr bwMode="auto">
          <a:xfrm>
            <a:off x="914400" y="2946400"/>
            <a:ext cx="7696200" cy="762000"/>
            <a:chOff x="528" y="1856"/>
            <a:chExt cx="4848" cy="480"/>
          </a:xfrm>
        </p:grpSpPr>
        <p:sp>
          <p:nvSpPr>
            <p:cNvPr id="225289" name="Text Box 9"/>
            <p:cNvSpPr txBox="1">
              <a:spLocks noChangeArrowheads="1"/>
            </p:cNvSpPr>
            <p:nvPr/>
          </p:nvSpPr>
          <p:spPr bwMode="auto">
            <a:xfrm>
              <a:off x="528" y="1856"/>
              <a:ext cx="120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drag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290" name="Text Box 10"/>
            <p:cNvSpPr txBox="1">
              <a:spLocks noChangeArrowheads="1"/>
            </p:cNvSpPr>
            <p:nvPr/>
          </p:nvSpPr>
          <p:spPr bwMode="auto">
            <a:xfrm>
              <a:off x="1904" y="1856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dragged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291" name="Text Box 11"/>
            <p:cNvSpPr txBox="1">
              <a:spLocks noChangeArrowheads="1"/>
            </p:cNvSpPr>
            <p:nvPr/>
          </p:nvSpPr>
          <p:spPr bwMode="auto">
            <a:xfrm>
              <a:off x="3696" y="1856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dragged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</p:grpSp>
      <p:grpSp>
        <p:nvGrpSpPr>
          <p:cNvPr id="225292" name="Group 12"/>
          <p:cNvGrpSpPr>
            <a:grpSpLocks/>
          </p:cNvGrpSpPr>
          <p:nvPr/>
        </p:nvGrpSpPr>
        <p:grpSpPr bwMode="auto">
          <a:xfrm>
            <a:off x="914400" y="3441700"/>
            <a:ext cx="7696200" cy="762000"/>
            <a:chOff x="528" y="2168"/>
            <a:chExt cx="4848" cy="480"/>
          </a:xfrm>
        </p:grpSpPr>
        <p:sp>
          <p:nvSpPr>
            <p:cNvPr id="225293" name="Text Box 13"/>
            <p:cNvSpPr txBox="1">
              <a:spLocks noChangeArrowheads="1"/>
            </p:cNvSpPr>
            <p:nvPr/>
          </p:nvSpPr>
          <p:spPr bwMode="auto">
            <a:xfrm>
              <a:off x="528" y="2168"/>
              <a:ext cx="120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drown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294" name="Text Box 14"/>
            <p:cNvSpPr txBox="1">
              <a:spLocks noChangeArrowheads="1"/>
            </p:cNvSpPr>
            <p:nvPr/>
          </p:nvSpPr>
          <p:spPr bwMode="auto">
            <a:xfrm>
              <a:off x="1904" y="2168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drowned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295" name="Text Box 15"/>
            <p:cNvSpPr txBox="1">
              <a:spLocks noChangeArrowheads="1"/>
            </p:cNvSpPr>
            <p:nvPr/>
          </p:nvSpPr>
          <p:spPr bwMode="auto">
            <a:xfrm>
              <a:off x="3696" y="2168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drowned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</p:grpSp>
      <p:grpSp>
        <p:nvGrpSpPr>
          <p:cNvPr id="225296" name="Group 16"/>
          <p:cNvGrpSpPr>
            <a:grpSpLocks/>
          </p:cNvGrpSpPr>
          <p:nvPr/>
        </p:nvGrpSpPr>
        <p:grpSpPr bwMode="auto">
          <a:xfrm>
            <a:off x="914400" y="4394200"/>
            <a:ext cx="7696200" cy="762000"/>
            <a:chOff x="528" y="2768"/>
            <a:chExt cx="4848" cy="480"/>
          </a:xfrm>
        </p:grpSpPr>
        <p:sp>
          <p:nvSpPr>
            <p:cNvPr id="225297" name="Text Box 17"/>
            <p:cNvSpPr txBox="1">
              <a:spLocks noChangeArrowheads="1"/>
            </p:cNvSpPr>
            <p:nvPr/>
          </p:nvSpPr>
          <p:spPr bwMode="auto">
            <a:xfrm>
              <a:off x="528" y="2768"/>
              <a:ext cx="120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raise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298" name="Text Box 18"/>
            <p:cNvSpPr txBox="1">
              <a:spLocks noChangeArrowheads="1"/>
            </p:cNvSpPr>
            <p:nvPr/>
          </p:nvSpPr>
          <p:spPr bwMode="auto">
            <a:xfrm>
              <a:off x="1904" y="2768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raised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299" name="Text Box 19"/>
            <p:cNvSpPr txBox="1">
              <a:spLocks noChangeArrowheads="1"/>
            </p:cNvSpPr>
            <p:nvPr/>
          </p:nvSpPr>
          <p:spPr bwMode="auto">
            <a:xfrm>
              <a:off x="3696" y="2768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raised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</p:grpSp>
      <p:grpSp>
        <p:nvGrpSpPr>
          <p:cNvPr id="225300" name="Group 20"/>
          <p:cNvGrpSpPr>
            <a:grpSpLocks/>
          </p:cNvGrpSpPr>
          <p:nvPr/>
        </p:nvGrpSpPr>
        <p:grpSpPr bwMode="auto">
          <a:xfrm>
            <a:off x="914400" y="5346700"/>
            <a:ext cx="7696200" cy="762000"/>
            <a:chOff x="528" y="3368"/>
            <a:chExt cx="4848" cy="480"/>
          </a:xfrm>
        </p:grpSpPr>
        <p:sp>
          <p:nvSpPr>
            <p:cNvPr id="225301" name="Text Box 21"/>
            <p:cNvSpPr txBox="1">
              <a:spLocks noChangeArrowheads="1"/>
            </p:cNvSpPr>
            <p:nvPr/>
          </p:nvSpPr>
          <p:spPr bwMode="auto">
            <a:xfrm>
              <a:off x="528" y="3368"/>
              <a:ext cx="120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sneak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302" name="Text Box 22"/>
            <p:cNvSpPr txBox="1">
              <a:spLocks noChangeArrowheads="1"/>
            </p:cNvSpPr>
            <p:nvPr/>
          </p:nvSpPr>
          <p:spPr bwMode="auto">
            <a:xfrm>
              <a:off x="1904" y="3368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sneaked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303" name="Text Box 23"/>
            <p:cNvSpPr txBox="1">
              <a:spLocks noChangeArrowheads="1"/>
            </p:cNvSpPr>
            <p:nvPr/>
          </p:nvSpPr>
          <p:spPr bwMode="auto">
            <a:xfrm>
              <a:off x="3696" y="3368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sneaked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</p:grpSp>
      <p:grpSp>
        <p:nvGrpSpPr>
          <p:cNvPr id="225304" name="Group 24"/>
          <p:cNvGrpSpPr>
            <a:grpSpLocks/>
          </p:cNvGrpSpPr>
          <p:nvPr/>
        </p:nvGrpSpPr>
        <p:grpSpPr bwMode="auto">
          <a:xfrm>
            <a:off x="914400" y="4876800"/>
            <a:ext cx="7696200" cy="762000"/>
            <a:chOff x="528" y="3072"/>
            <a:chExt cx="4848" cy="480"/>
          </a:xfrm>
        </p:grpSpPr>
        <p:sp>
          <p:nvSpPr>
            <p:cNvPr id="225305" name="Text Box 25"/>
            <p:cNvSpPr txBox="1">
              <a:spLocks noChangeArrowheads="1"/>
            </p:cNvSpPr>
            <p:nvPr/>
          </p:nvSpPr>
          <p:spPr bwMode="auto">
            <a:xfrm>
              <a:off x="528" y="3072"/>
              <a:ext cx="120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shine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306" name="Text Box 26"/>
            <p:cNvSpPr txBox="1">
              <a:spLocks noChangeArrowheads="1"/>
            </p:cNvSpPr>
            <p:nvPr/>
          </p:nvSpPr>
          <p:spPr bwMode="auto">
            <a:xfrm>
              <a:off x="1904" y="3072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shined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307" name="Text Box 27"/>
            <p:cNvSpPr txBox="1">
              <a:spLocks noChangeArrowheads="1"/>
            </p:cNvSpPr>
            <p:nvPr/>
          </p:nvSpPr>
          <p:spPr bwMode="auto">
            <a:xfrm>
              <a:off x="3696" y="3072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shined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</p:grpSp>
      <p:grpSp>
        <p:nvGrpSpPr>
          <p:cNvPr id="225308" name="Group 28"/>
          <p:cNvGrpSpPr>
            <a:grpSpLocks/>
          </p:cNvGrpSpPr>
          <p:nvPr/>
        </p:nvGrpSpPr>
        <p:grpSpPr bwMode="auto">
          <a:xfrm>
            <a:off x="914400" y="2489200"/>
            <a:ext cx="7696200" cy="762000"/>
            <a:chOff x="528" y="1568"/>
            <a:chExt cx="4848" cy="480"/>
          </a:xfrm>
        </p:grpSpPr>
        <p:sp>
          <p:nvSpPr>
            <p:cNvPr id="225309" name="Text Box 29"/>
            <p:cNvSpPr txBox="1">
              <a:spLocks noChangeArrowheads="1"/>
            </p:cNvSpPr>
            <p:nvPr/>
          </p:nvSpPr>
          <p:spPr bwMode="auto">
            <a:xfrm>
              <a:off x="528" y="1568"/>
              <a:ext cx="120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climb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310" name="Text Box 30"/>
            <p:cNvSpPr txBox="1">
              <a:spLocks noChangeArrowheads="1"/>
            </p:cNvSpPr>
            <p:nvPr/>
          </p:nvSpPr>
          <p:spPr bwMode="auto">
            <a:xfrm>
              <a:off x="1904" y="1568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climbed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  <p:sp>
          <p:nvSpPr>
            <p:cNvPr id="225311" name="Text Box 31"/>
            <p:cNvSpPr txBox="1">
              <a:spLocks noChangeArrowheads="1"/>
            </p:cNvSpPr>
            <p:nvPr/>
          </p:nvSpPr>
          <p:spPr bwMode="auto">
            <a:xfrm>
              <a:off x="3696" y="1568"/>
              <a:ext cx="1680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33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4400">
                  <a:solidFill>
                    <a:srgbClr val="9999FF"/>
                  </a:solidFill>
                  <a:latin typeface="VAGRounded BT" pitchFamily="34" charset="0"/>
                </a:rPr>
                <a:t>climbed</a:t>
              </a:r>
              <a:endParaRPr lang="en-US" sz="4400">
                <a:solidFill>
                  <a:srgbClr val="C3FFC3"/>
                </a:solidFill>
                <a:latin typeface="VAGRounded BT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25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1524000" y="1111250"/>
            <a:ext cx="6096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CCFFCC"/>
                </a:solidFill>
                <a:latin typeface="VAGRounded BT" pitchFamily="34" charset="0"/>
              </a:rPr>
              <a:t>Irregular Verbs</a:t>
            </a: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914400" y="2635250"/>
            <a:ext cx="7315200" cy="2530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9999FF"/>
                </a:solidFill>
                <a:latin typeface="VAGRounded BT" pitchFamily="34" charset="0"/>
              </a:rPr>
              <a:t>Irregular verbs</a:t>
            </a:r>
            <a:r>
              <a:rPr lang="en-US" sz="4000">
                <a:solidFill>
                  <a:srgbClr val="C3FFC3"/>
                </a:solidFill>
                <a:latin typeface="VAGRounded BT" pitchFamily="34" charset="0"/>
              </a:rPr>
              <a:t> form the past and past participle in some other way than by adding -</a:t>
            </a:r>
            <a:r>
              <a:rPr lang="en-US" sz="4000" i="1">
                <a:solidFill>
                  <a:srgbClr val="C3FFC3"/>
                </a:solidFill>
                <a:latin typeface="VAGRounded BT" pitchFamily="34" charset="0"/>
              </a:rPr>
              <a:t>ed</a:t>
            </a:r>
            <a:r>
              <a:rPr lang="en-US" sz="4000">
                <a:solidFill>
                  <a:srgbClr val="C3FFC3"/>
                </a:solidFill>
                <a:latin typeface="VAGRounded BT" pitchFamily="34" charset="0"/>
              </a:rPr>
              <a:t> to the first principal part.</a:t>
            </a: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685800" y="52578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give, gave, (have) given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 autoUpdateAnimBg="0"/>
      <p:bldP spid="22630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4" name="Picture 34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60" name="Group 40"/>
          <p:cNvGrpSpPr>
            <a:grpSpLocks/>
          </p:cNvGrpSpPr>
          <p:nvPr/>
        </p:nvGrpSpPr>
        <p:grpSpPr bwMode="auto">
          <a:xfrm>
            <a:off x="381000" y="3581400"/>
            <a:ext cx="2387600" cy="2889250"/>
            <a:chOff x="240" y="2256"/>
            <a:chExt cx="1504" cy="1820"/>
          </a:xfrm>
        </p:grpSpPr>
        <p:graphicFrame>
          <p:nvGraphicFramePr>
            <p:cNvPr id="30747" name="Object 27"/>
            <p:cNvGraphicFramePr>
              <a:graphicFrameLocks noChangeAspect="1"/>
            </p:cNvGraphicFramePr>
            <p:nvPr/>
          </p:nvGraphicFramePr>
          <p:xfrm>
            <a:off x="240" y="2256"/>
            <a:ext cx="1504" cy="1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0" name="CorelPhotoPaint.Image.9" r:id="rId4" imgW="2387302" imgH="2882540" progId="CorelPhotoPaint.Image.9">
                    <p:embed/>
                  </p:oleObj>
                </mc:Choice>
                <mc:Fallback>
                  <p:oleObj name="CorelPhotoPaint.Image.9" r:id="rId4" imgW="2387302" imgH="2882540" progId="CorelPhotoPaint.Image.9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CCCCFF"/>
                            </a:clrFrom>
                            <a:clrTo>
                              <a:srgbClr val="CCCC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256"/>
                          <a:ext cx="1504" cy="1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25" name="Freeform 5"/>
            <p:cNvSpPr>
              <a:spLocks/>
            </p:cNvSpPr>
            <p:nvPr/>
          </p:nvSpPr>
          <p:spPr bwMode="auto">
            <a:xfrm>
              <a:off x="250" y="2256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0F0F7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57" name="Group 37"/>
          <p:cNvGrpSpPr>
            <a:grpSpLocks/>
          </p:cNvGrpSpPr>
          <p:nvPr/>
        </p:nvGrpSpPr>
        <p:grpSpPr bwMode="auto">
          <a:xfrm>
            <a:off x="381000" y="381000"/>
            <a:ext cx="2362200" cy="2889250"/>
            <a:chOff x="240" y="240"/>
            <a:chExt cx="1488" cy="1820"/>
          </a:xfrm>
        </p:grpSpPr>
        <p:pic>
          <p:nvPicPr>
            <p:cNvPr id="30749" name="Picture 2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6666FF"/>
                </a:clrFrom>
                <a:clrTo>
                  <a:srgbClr val="666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0"/>
              <a:ext cx="1488" cy="1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28" name="Freeform 8"/>
            <p:cNvSpPr>
              <a:spLocks/>
            </p:cNvSpPr>
            <p:nvPr/>
          </p:nvSpPr>
          <p:spPr bwMode="auto">
            <a:xfrm flipV="1">
              <a:off x="240" y="240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0F0F7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59" name="Group 39"/>
          <p:cNvGrpSpPr>
            <a:grpSpLocks/>
          </p:cNvGrpSpPr>
          <p:nvPr/>
        </p:nvGrpSpPr>
        <p:grpSpPr bwMode="auto">
          <a:xfrm>
            <a:off x="6464300" y="381000"/>
            <a:ext cx="2374900" cy="2908300"/>
            <a:chOff x="4072" y="240"/>
            <a:chExt cx="1496" cy="1832"/>
          </a:xfrm>
        </p:grpSpPr>
        <p:pic>
          <p:nvPicPr>
            <p:cNvPr id="30751" name="Picture 3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6666FF"/>
                </a:clrFrom>
                <a:clrTo>
                  <a:srgbClr val="666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78"/>
            <a:stretch>
              <a:fillRect/>
            </a:stretch>
          </p:blipFill>
          <p:spPr bwMode="auto">
            <a:xfrm>
              <a:off x="4072" y="240"/>
              <a:ext cx="1496" cy="1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31" name="Freeform 11"/>
            <p:cNvSpPr>
              <a:spLocks/>
            </p:cNvSpPr>
            <p:nvPr/>
          </p:nvSpPr>
          <p:spPr bwMode="auto">
            <a:xfrm flipH="1" flipV="1">
              <a:off x="4080" y="240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0F0F7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62" name="Group 42"/>
          <p:cNvGrpSpPr>
            <a:grpSpLocks/>
          </p:cNvGrpSpPr>
          <p:nvPr/>
        </p:nvGrpSpPr>
        <p:grpSpPr bwMode="auto">
          <a:xfrm>
            <a:off x="6481763" y="3517900"/>
            <a:ext cx="2433637" cy="2959100"/>
            <a:chOff x="4083" y="2216"/>
            <a:chExt cx="1533" cy="1864"/>
          </a:xfrm>
        </p:grpSpPr>
        <p:pic>
          <p:nvPicPr>
            <p:cNvPr id="30752" name="Picture 3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6666FF"/>
                </a:clrFrom>
                <a:clrTo>
                  <a:srgbClr val="666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875"/>
            <a:stretch>
              <a:fillRect/>
            </a:stretch>
          </p:blipFill>
          <p:spPr bwMode="auto">
            <a:xfrm>
              <a:off x="4084" y="2216"/>
              <a:ext cx="1532" cy="1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34" name="Freeform 14"/>
            <p:cNvSpPr>
              <a:spLocks/>
            </p:cNvSpPr>
            <p:nvPr/>
          </p:nvSpPr>
          <p:spPr bwMode="auto">
            <a:xfrm flipH="1">
              <a:off x="4083" y="2256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0F0F7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61" name="Group 41"/>
          <p:cNvGrpSpPr>
            <a:grpSpLocks/>
          </p:cNvGrpSpPr>
          <p:nvPr/>
        </p:nvGrpSpPr>
        <p:grpSpPr bwMode="auto">
          <a:xfrm>
            <a:off x="2792413" y="4495800"/>
            <a:ext cx="3548062" cy="1949450"/>
            <a:chOff x="1759" y="2832"/>
            <a:chExt cx="2235" cy="1228"/>
          </a:xfrm>
        </p:grpSpPr>
        <p:pic>
          <p:nvPicPr>
            <p:cNvPr id="30753" name="Picture 33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6666FF"/>
                </a:clrFrom>
                <a:clrTo>
                  <a:srgbClr val="666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832"/>
              <a:ext cx="2208" cy="1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37" name="Freeform 17"/>
            <p:cNvSpPr>
              <a:spLocks/>
            </p:cNvSpPr>
            <p:nvPr/>
          </p:nvSpPr>
          <p:spPr bwMode="auto">
            <a:xfrm>
              <a:off x="1759" y="2835"/>
              <a:ext cx="2235" cy="1225"/>
            </a:xfrm>
            <a:custGeom>
              <a:avLst/>
              <a:gdLst>
                <a:gd name="T0" fmla="*/ 2005 w 2235"/>
                <a:gd name="T1" fmla="*/ 8 h 1225"/>
                <a:gd name="T2" fmla="*/ 230 w 2235"/>
                <a:gd name="T3" fmla="*/ 0 h 1225"/>
                <a:gd name="T4" fmla="*/ 0 w 2235"/>
                <a:gd name="T5" fmla="*/ 1225 h 1225"/>
                <a:gd name="T6" fmla="*/ 2235 w 2235"/>
                <a:gd name="T7" fmla="*/ 1225 h 1225"/>
                <a:gd name="T8" fmla="*/ 2005 w 2235"/>
                <a:gd name="T9" fmla="*/ 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5" h="1225">
                  <a:moveTo>
                    <a:pt x="2005" y="8"/>
                  </a:moveTo>
                  <a:lnTo>
                    <a:pt x="230" y="0"/>
                  </a:lnTo>
                  <a:lnTo>
                    <a:pt x="0" y="1225"/>
                  </a:lnTo>
                  <a:lnTo>
                    <a:pt x="2235" y="1225"/>
                  </a:lnTo>
                  <a:lnTo>
                    <a:pt x="2005" y="8"/>
                  </a:lnTo>
                  <a:close/>
                </a:path>
              </a:pathLst>
            </a:custGeom>
            <a:noFill/>
            <a:ln w="76200" cmpd="sng">
              <a:solidFill>
                <a:srgbClr val="0F0F7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58" name="Group 38"/>
          <p:cNvGrpSpPr>
            <a:grpSpLocks/>
          </p:cNvGrpSpPr>
          <p:nvPr/>
        </p:nvGrpSpPr>
        <p:grpSpPr bwMode="auto">
          <a:xfrm>
            <a:off x="2743200" y="381000"/>
            <a:ext cx="3581400" cy="1955800"/>
            <a:chOff x="1728" y="240"/>
            <a:chExt cx="2256" cy="1232"/>
          </a:xfrm>
        </p:grpSpPr>
        <p:pic>
          <p:nvPicPr>
            <p:cNvPr id="30750" name="Picture 30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6666FF"/>
                </a:clrFrom>
                <a:clrTo>
                  <a:srgbClr val="666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40"/>
              <a:ext cx="2256" cy="1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40" name="Freeform 20"/>
            <p:cNvSpPr>
              <a:spLocks/>
            </p:cNvSpPr>
            <p:nvPr/>
          </p:nvSpPr>
          <p:spPr bwMode="auto">
            <a:xfrm flipV="1">
              <a:off x="1744" y="240"/>
              <a:ext cx="2235" cy="1225"/>
            </a:xfrm>
            <a:custGeom>
              <a:avLst/>
              <a:gdLst>
                <a:gd name="T0" fmla="*/ 2005 w 2235"/>
                <a:gd name="T1" fmla="*/ 8 h 1225"/>
                <a:gd name="T2" fmla="*/ 230 w 2235"/>
                <a:gd name="T3" fmla="*/ 0 h 1225"/>
                <a:gd name="T4" fmla="*/ 0 w 2235"/>
                <a:gd name="T5" fmla="*/ 1225 h 1225"/>
                <a:gd name="T6" fmla="*/ 2235 w 2235"/>
                <a:gd name="T7" fmla="*/ 1225 h 1225"/>
                <a:gd name="T8" fmla="*/ 2005 w 2235"/>
                <a:gd name="T9" fmla="*/ 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5" h="1225">
                  <a:moveTo>
                    <a:pt x="2005" y="8"/>
                  </a:moveTo>
                  <a:lnTo>
                    <a:pt x="230" y="0"/>
                  </a:lnTo>
                  <a:lnTo>
                    <a:pt x="0" y="1225"/>
                  </a:lnTo>
                  <a:lnTo>
                    <a:pt x="2235" y="1225"/>
                  </a:lnTo>
                  <a:lnTo>
                    <a:pt x="2005" y="8"/>
                  </a:lnTo>
                  <a:close/>
                </a:path>
              </a:pathLst>
            </a:custGeom>
            <a:noFill/>
            <a:ln w="76200" cmpd="sng">
              <a:solidFill>
                <a:srgbClr val="0F0F7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64" name="Group 44"/>
          <p:cNvGrpSpPr>
            <a:grpSpLocks/>
          </p:cNvGrpSpPr>
          <p:nvPr/>
        </p:nvGrpSpPr>
        <p:grpSpPr bwMode="auto">
          <a:xfrm>
            <a:off x="914400" y="1447800"/>
            <a:ext cx="7391400" cy="2819400"/>
            <a:chOff x="576" y="912"/>
            <a:chExt cx="4656" cy="1776"/>
          </a:xfrm>
        </p:grpSpPr>
        <p:sp>
          <p:nvSpPr>
            <p:cNvPr id="30763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624" y="912"/>
              <a:ext cx="4608" cy="177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solidFill>
                    <a:schemeClr val="tx1">
                      <a:alpha val="62000"/>
                    </a:schemeClr>
                  </a:solidFill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EwieD"/>
                </a:rPr>
                <a:t>State of Being</a:t>
              </a:r>
            </a:p>
          </p:txBody>
        </p:sp>
        <p:sp>
          <p:nvSpPr>
            <p:cNvPr id="30743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576" y="912"/>
              <a:ext cx="4608" cy="177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gradFill rotWithShape="0">
                    <a:gsLst>
                      <a:gs pos="0">
                        <a:srgbClr val="0F0F7B"/>
                      </a:gs>
                      <a:gs pos="100000">
                        <a:srgbClr val="0099FF"/>
                      </a:gs>
                    </a:gsLst>
                    <a:lin ang="2700000" scaled="1"/>
                  </a:gradFill>
                  <a:effectLst>
                    <a:prstShdw prst="shdw17" dist="17961" dir="2700000">
                      <a:srgbClr val="0F0F7B">
                        <a:gamma/>
                        <a:shade val="60000"/>
                        <a:invGamma/>
                      </a:srgbClr>
                    </a:prstShdw>
                  </a:effectLst>
                  <a:latin typeface="EwieD"/>
                </a:rPr>
                <a:t>State of Being</a:t>
              </a:r>
            </a:p>
          </p:txBody>
        </p:sp>
      </p:grpSp>
      <p:grpSp>
        <p:nvGrpSpPr>
          <p:cNvPr id="30765" name="Group 45"/>
          <p:cNvGrpSpPr>
            <a:grpSpLocks/>
          </p:cNvGrpSpPr>
          <p:nvPr/>
        </p:nvGrpSpPr>
        <p:grpSpPr bwMode="auto">
          <a:xfrm>
            <a:off x="3733800" y="3810000"/>
            <a:ext cx="4800600" cy="1905000"/>
            <a:chOff x="2352" y="2400"/>
            <a:chExt cx="3024" cy="1200"/>
          </a:xfrm>
        </p:grpSpPr>
        <p:sp>
          <p:nvSpPr>
            <p:cNvPr id="30745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2544" y="2496"/>
              <a:ext cx="2832" cy="110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effectLst>
                    <a:prstShdw prst="shdw17" dist="17961" dir="27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EwieD"/>
                </a:rPr>
                <a:t>Verbs</a:t>
              </a:r>
            </a:p>
          </p:txBody>
        </p:sp>
        <p:sp>
          <p:nvSpPr>
            <p:cNvPr id="3074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2352" y="2400"/>
              <a:ext cx="2832" cy="110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gradFill rotWithShape="0">
                    <a:gsLst>
                      <a:gs pos="0">
                        <a:srgbClr val="0F0F7B"/>
                      </a:gs>
                      <a:gs pos="100000">
                        <a:srgbClr val="0099FF"/>
                      </a:gs>
                    </a:gsLst>
                    <a:lin ang="2700000" scaled="1"/>
                  </a:gradFill>
                  <a:effectLst>
                    <a:prstShdw prst="shdw17" dist="17961" dir="2700000">
                      <a:srgbClr val="0F0F7B">
                        <a:gamma/>
                        <a:shade val="60000"/>
                        <a:invGamma/>
                      </a:srgbClr>
                    </a:prstShdw>
                  </a:effectLst>
                  <a:latin typeface="EwieD"/>
                </a:rPr>
                <a:t>Verbs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3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25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1524000" y="1111250"/>
            <a:ext cx="6096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CCFFCC"/>
                </a:solidFill>
                <a:latin typeface="VAGRounded BT" pitchFamily="34" charset="0"/>
              </a:rPr>
              <a:t>Irregular Verbs</a:t>
            </a:r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914400" y="2635250"/>
            <a:ext cx="73152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CCFFCC"/>
                </a:solidFill>
                <a:latin typeface="VAGRounded BT" pitchFamily="34" charset="0"/>
              </a:rPr>
              <a:t>All three principal parts are the same.</a:t>
            </a:r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685800" y="38862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cost, cost, (have) cost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685800" y="45720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hit, hit, (have) hit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bid, bid, (have) bid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autoUpdateAnimBg="0"/>
      <p:bldP spid="227333" grpId="0" autoUpdateAnimBg="0"/>
      <p:bldP spid="227334" grpId="0" autoUpdateAnimBg="0"/>
      <p:bldP spid="22733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25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1524000" y="1111250"/>
            <a:ext cx="6096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CCFFCC"/>
                </a:solidFill>
                <a:latin typeface="VAGRounded BT" pitchFamily="34" charset="0"/>
              </a:rPr>
              <a:t>Irregular Verbs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914400" y="2635250"/>
            <a:ext cx="73152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CCFFCC"/>
                </a:solidFill>
                <a:latin typeface="VAGRounded BT" pitchFamily="34" charset="0"/>
              </a:rPr>
              <a:t>Two principal parts are the same.</a:t>
            </a:r>
          </a:p>
        </p:txBody>
      </p:sp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685800" y="38862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hear, heard, (have) heard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  <p:sp>
        <p:nvSpPr>
          <p:cNvPr id="228358" name="Text Box 6"/>
          <p:cNvSpPr txBox="1">
            <a:spLocks noChangeArrowheads="1"/>
          </p:cNvSpPr>
          <p:nvPr/>
        </p:nvSpPr>
        <p:spPr bwMode="auto">
          <a:xfrm>
            <a:off x="685800" y="45720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hold, held, (have) held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creep, crept, (have) crept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6" grpId="0" autoUpdateAnimBg="0"/>
      <p:bldP spid="228357" grpId="0" autoUpdateAnimBg="0"/>
      <p:bldP spid="228358" grpId="0" autoUpdateAnimBg="0"/>
      <p:bldP spid="22835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525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1524000" y="1111250"/>
            <a:ext cx="6096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CCFFCC"/>
                </a:solidFill>
                <a:latin typeface="VAGRounded BT" pitchFamily="34" charset="0"/>
              </a:rPr>
              <a:t>Irregular Verbs</a:t>
            </a:r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914400" y="2635250"/>
            <a:ext cx="73152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CCFFCC"/>
                </a:solidFill>
                <a:latin typeface="VAGRounded BT" pitchFamily="34" charset="0"/>
              </a:rPr>
              <a:t>All three principal parts of the verb are different.</a:t>
            </a: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685800" y="38862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forego, forewent, foregone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685800" y="4572000"/>
            <a:ext cx="77724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9999FF"/>
                </a:solidFill>
                <a:latin typeface="VAGRounded BT" pitchFamily="34" charset="0"/>
              </a:rPr>
              <a:t>mistake, mistook, mistaken</a:t>
            </a:r>
            <a:endParaRPr lang="en-US" sz="4400">
              <a:solidFill>
                <a:srgbClr val="C3FFC3"/>
              </a:solidFill>
              <a:latin typeface="VAGRounded BT" pitchFamily="34" charset="0"/>
            </a:endParaRPr>
          </a:p>
        </p:txBody>
      </p:sp>
      <p:sp>
        <p:nvSpPr>
          <p:cNvPr id="229383" name="Text Box 7"/>
          <p:cNvSpPr txBox="1">
            <a:spLocks noChangeArrowheads="1"/>
          </p:cNvSpPr>
          <p:nvPr/>
        </p:nvSpPr>
        <p:spPr bwMode="auto">
          <a:xfrm>
            <a:off x="457200" y="5257800"/>
            <a:ext cx="8229600" cy="731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>
                <a:solidFill>
                  <a:srgbClr val="9999FF"/>
                </a:solidFill>
                <a:latin typeface="VAGRounded BT" pitchFamily="34" charset="0"/>
              </a:rPr>
              <a:t>forget, forgot, forgotten</a:t>
            </a:r>
            <a:endParaRPr lang="en-US" sz="4200">
              <a:solidFill>
                <a:srgbClr val="C3FFC3"/>
              </a:solidFill>
              <a:latin typeface="VAGRounded B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9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0" grpId="0" autoUpdateAnimBg="0"/>
      <p:bldP spid="229381" grpId="0" autoUpdateAnimBg="0"/>
      <p:bldP spid="229382" grpId="0" autoUpdateAnimBg="0"/>
      <p:bldP spid="22938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533400" y="518160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914400" y="5368925"/>
            <a:ext cx="73152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66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ech" pitchFamily="34" charset="0"/>
              </a:rPr>
              <a:t>Practice the Skill 4-7, pp. 91-92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4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1752600" y="3565525"/>
            <a:ext cx="5715000" cy="2530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1.  What are some of the best things you ever (</a:t>
            </a:r>
            <a:r>
              <a:rPr lang="en-US" sz="4000" i="1">
                <a:solidFill>
                  <a:srgbClr val="FFFF66"/>
                </a:solidFill>
                <a:latin typeface="VAGRounded BT" pitchFamily="34" charset="0"/>
              </a:rPr>
              <a:t>did, done</a:t>
            </a: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) outside?</a:t>
            </a: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2057400" y="4800600"/>
            <a:ext cx="16764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>
                <a:solidFill>
                  <a:srgbClr val="0099FF"/>
                </a:solidFill>
                <a:latin typeface="VAGRounded BT" pitchFamily="34" charset="0"/>
              </a:rPr>
              <a:t>did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4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1752600" y="3794125"/>
            <a:ext cx="5715000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2.  I love ice skating on a lake that has (</a:t>
            </a:r>
            <a:r>
              <a:rPr lang="en-US" sz="4000" i="1">
                <a:solidFill>
                  <a:srgbClr val="FFFF66"/>
                </a:solidFill>
                <a:latin typeface="VAGRounded BT" pitchFamily="34" charset="0"/>
              </a:rPr>
              <a:t>froze, frozen</a:t>
            </a: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).</a:t>
            </a:r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3581400" y="5013325"/>
            <a:ext cx="17907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>
                <a:solidFill>
                  <a:srgbClr val="0099FF"/>
                </a:solidFill>
                <a:latin typeface="VAGRounded BT" pitchFamily="34" charset="0"/>
              </a:rPr>
              <a:t>frozen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2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4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1752600" y="3794125"/>
            <a:ext cx="5715000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3.  Today I just (</a:t>
            </a:r>
            <a:r>
              <a:rPr lang="en-US" sz="4000" i="1">
                <a:solidFill>
                  <a:srgbClr val="FFFF66"/>
                </a:solidFill>
                <a:latin typeface="VAGRounded BT" pitchFamily="34" charset="0"/>
              </a:rPr>
              <a:t>laid, lay</a:t>
            </a: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) out in the sun and read a book.</a:t>
            </a: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6019800" y="3794124"/>
            <a:ext cx="16764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solidFill>
                  <a:srgbClr val="0099FF"/>
                </a:solidFill>
                <a:latin typeface="VAGRounded BT" pitchFamily="34" charset="0"/>
              </a:rPr>
              <a:t>lay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4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1752600" y="3794125"/>
            <a:ext cx="5715000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4.  I have also (</a:t>
            </a:r>
            <a:r>
              <a:rPr lang="en-US" sz="4000" i="1">
                <a:solidFill>
                  <a:srgbClr val="FFFF66"/>
                </a:solidFill>
                <a:latin typeface="VAGRounded BT" pitchFamily="34" charset="0"/>
              </a:rPr>
              <a:t>swam, swum</a:t>
            </a: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) in the ocean recently.</a:t>
            </a:r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2209800" y="4419600"/>
            <a:ext cx="16764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>
                <a:solidFill>
                  <a:srgbClr val="0099FF"/>
                </a:solidFill>
                <a:latin typeface="VAGRounded BT" pitchFamily="34" charset="0"/>
              </a:rPr>
              <a:t>swum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0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4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1752600" y="2895600"/>
            <a:ext cx="5715000" cy="3140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5. I love hearing birds sing, like the robin that just (</a:t>
            </a:r>
            <a:r>
              <a:rPr lang="en-US" sz="4000" i="1">
                <a:solidFill>
                  <a:srgbClr val="FFFF66"/>
                </a:solidFill>
                <a:latin typeface="VAGRounded BT" pitchFamily="34" charset="0"/>
              </a:rPr>
              <a:t>sang, sung</a:t>
            </a:r>
            <a:r>
              <a:rPr lang="en-US" sz="4000">
                <a:solidFill>
                  <a:srgbClr val="FFFF66"/>
                </a:solidFill>
                <a:latin typeface="VAGRounded BT" pitchFamily="34" charset="0"/>
              </a:rPr>
              <a:t>) a beautiful song outside my window.</a:t>
            </a:r>
          </a:p>
        </p:txBody>
      </p:sp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3327400" y="4102100"/>
            <a:ext cx="16764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>
                <a:solidFill>
                  <a:srgbClr val="0099FF"/>
                </a:solidFill>
                <a:latin typeface="VAGRounded BT" pitchFamily="34" charset="0"/>
              </a:rPr>
              <a:t>sang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14" name="Text Box 6"/>
          <p:cNvSpPr txBox="1">
            <a:spLocks noChangeArrowheads="1"/>
          </p:cNvSpPr>
          <p:nvPr/>
        </p:nvSpPr>
        <p:spPr bwMode="auto">
          <a:xfrm>
            <a:off x="2971800" y="3276600"/>
            <a:ext cx="35814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 smtClean="0">
                <a:solidFill>
                  <a:srgbClr val="6666FF"/>
                </a:solidFill>
                <a:latin typeface="Britannic Bold" pitchFamily="34" charset="0"/>
              </a:rPr>
              <a:t>past</a:t>
            </a:r>
          </a:p>
        </p:txBody>
      </p:sp>
      <p:sp>
        <p:nvSpPr>
          <p:cNvPr id="273415" name="Text Box 7"/>
          <p:cNvSpPr txBox="1">
            <a:spLocks noChangeArrowheads="1"/>
          </p:cNvSpPr>
          <p:nvPr/>
        </p:nvSpPr>
        <p:spPr bwMode="auto">
          <a:xfrm>
            <a:off x="762000" y="1524000"/>
            <a:ext cx="46482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 smtClean="0">
                <a:solidFill>
                  <a:srgbClr val="339966"/>
                </a:solidFill>
                <a:latin typeface="Britannic Bold" pitchFamily="34" charset="0"/>
              </a:rPr>
              <a:t>present</a:t>
            </a:r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4953000" y="5029200"/>
            <a:ext cx="39624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600" b="1" smtClean="0">
                <a:solidFill>
                  <a:srgbClr val="FFC200"/>
                </a:solidFill>
                <a:latin typeface="Britannic Bold" pitchFamily="34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3419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4" grpId="0" autoUpdateAnimBg="0"/>
      <p:bldP spid="273415" grpId="0" autoUpdateAnimBg="0"/>
      <p:bldP spid="27341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6172200" y="3505200"/>
            <a:ext cx="2451100" cy="2984500"/>
            <a:chOff x="3888" y="2208"/>
            <a:chExt cx="1544" cy="1880"/>
          </a:xfrm>
        </p:grpSpPr>
        <p:pic>
          <p:nvPicPr>
            <p:cNvPr id="3789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6666FF"/>
                </a:clrFrom>
                <a:clrTo>
                  <a:srgbClr val="666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49"/>
            <a:stretch>
              <a:fillRect/>
            </a:stretch>
          </p:blipFill>
          <p:spPr bwMode="auto">
            <a:xfrm>
              <a:off x="3888" y="2208"/>
              <a:ext cx="1544" cy="1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893" name="Freeform 5"/>
            <p:cNvSpPr>
              <a:spLocks/>
            </p:cNvSpPr>
            <p:nvPr/>
          </p:nvSpPr>
          <p:spPr bwMode="auto">
            <a:xfrm flipH="1" flipV="1">
              <a:off x="3888" y="2256"/>
              <a:ext cx="1501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BA4B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894" name="Group 6"/>
          <p:cNvGrpSpPr>
            <a:grpSpLocks/>
          </p:cNvGrpSpPr>
          <p:nvPr/>
        </p:nvGrpSpPr>
        <p:grpSpPr bwMode="auto">
          <a:xfrm>
            <a:off x="6176963" y="304800"/>
            <a:ext cx="2433637" cy="2971800"/>
            <a:chOff x="4083" y="2208"/>
            <a:chExt cx="1533" cy="1872"/>
          </a:xfrm>
        </p:grpSpPr>
        <p:pic>
          <p:nvPicPr>
            <p:cNvPr id="37895" name="Picture 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6666FF"/>
                </a:clrFrom>
                <a:clrTo>
                  <a:srgbClr val="6666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292"/>
            <a:stretch>
              <a:fillRect/>
            </a:stretch>
          </p:blipFill>
          <p:spPr bwMode="auto">
            <a:xfrm>
              <a:off x="4088" y="2208"/>
              <a:ext cx="1528" cy="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896" name="Freeform 8"/>
            <p:cNvSpPr>
              <a:spLocks/>
            </p:cNvSpPr>
            <p:nvPr/>
          </p:nvSpPr>
          <p:spPr bwMode="auto">
            <a:xfrm flipH="1">
              <a:off x="4083" y="2256"/>
              <a:ext cx="1485" cy="1820"/>
            </a:xfrm>
            <a:custGeom>
              <a:avLst/>
              <a:gdLst>
                <a:gd name="T0" fmla="*/ 0 w 1488"/>
                <a:gd name="T1" fmla="*/ 0 h 1820"/>
                <a:gd name="T2" fmla="*/ 1488 w 1488"/>
                <a:gd name="T3" fmla="*/ 0 h 1820"/>
                <a:gd name="T4" fmla="*/ 1215 w 1488"/>
                <a:gd name="T5" fmla="*/ 1812 h 1820"/>
                <a:gd name="T6" fmla="*/ 72 w 1488"/>
                <a:gd name="T7" fmla="*/ 1820 h 1820"/>
                <a:gd name="T8" fmla="*/ 0 w 1488"/>
                <a:gd name="T9" fmla="*/ 0 h 1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8" h="1820">
                  <a:moveTo>
                    <a:pt x="0" y="0"/>
                  </a:moveTo>
                  <a:lnTo>
                    <a:pt x="1488" y="0"/>
                  </a:lnTo>
                  <a:lnTo>
                    <a:pt x="1215" y="1812"/>
                  </a:lnTo>
                  <a:lnTo>
                    <a:pt x="72" y="18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 cmpd="sng">
              <a:solidFill>
                <a:srgbClr val="BA4B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E9A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8" name="WordArt 10"/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5203825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effectLst>
                  <a:prstShdw prst="shdw17" dist="17961" dir="2700000">
                    <a:schemeClr val="tx1">
                      <a:gamma/>
                      <a:shade val="60000"/>
                      <a:invGamma/>
                    </a:schemeClr>
                  </a:prstShdw>
                </a:effectLst>
                <a:latin typeface="EwieD"/>
              </a:rPr>
              <a:t>Auxiliaries</a:t>
            </a:r>
          </a:p>
        </p:txBody>
      </p:sp>
      <p:sp>
        <p:nvSpPr>
          <p:cNvPr id="37899" name="WordArt 11"/>
          <p:cNvSpPr>
            <a:spLocks noChangeArrowheads="1" noChangeShapeType="1" noTextEdit="1"/>
          </p:cNvSpPr>
          <p:nvPr/>
        </p:nvSpPr>
        <p:spPr bwMode="auto">
          <a:xfrm>
            <a:off x="838200" y="838200"/>
            <a:ext cx="5203825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gradFill rotWithShape="0">
                  <a:gsLst>
                    <a:gs pos="0">
                      <a:srgbClr val="FF6600"/>
                    </a:gs>
                    <a:gs pos="100000">
                      <a:srgbClr val="FFCC00"/>
                    </a:gs>
                  </a:gsLst>
                  <a:lin ang="2700000" scaled="1"/>
                </a:gradFill>
                <a:effectLst>
                  <a:prstShdw prst="shdw17" dist="17961" dir="2700000">
                    <a:srgbClr val="FFCC00">
                      <a:gamma/>
                      <a:shade val="60000"/>
                      <a:invGamma/>
                    </a:srgbClr>
                  </a:prstShdw>
                </a:effectLst>
                <a:latin typeface="EwieD"/>
              </a:rPr>
              <a:t>Auxiliaries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609600" y="2971800"/>
            <a:ext cx="5334000" cy="294798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17961" dir="2700000" algn="ctr" rotWithShape="0">
              <a:srgbClr val="FFCC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</a:pPr>
            <a:r>
              <a:rPr lang="en-US" sz="4800">
                <a:latin typeface="Arial" charset="0"/>
              </a:rPr>
              <a:t>Join other verbs 		to make up the 		complete verb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</a:pPr>
            <a:r>
              <a:rPr lang="en-US" sz="4800" i="1">
                <a:latin typeface="Arial" charset="0"/>
              </a:rPr>
              <a:t>helping </a:t>
            </a:r>
            <a:r>
              <a:rPr lang="en-US" sz="4800">
                <a:latin typeface="Arial" charset="0"/>
              </a:rPr>
              <a:t>verbs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0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533400" y="609600"/>
            <a:ext cx="7848600" cy="1433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 b="1" smtClean="0">
                <a:solidFill>
                  <a:srgbClr val="339966"/>
                </a:solidFill>
                <a:latin typeface="Brush Flash" pitchFamily="2" charset="0"/>
              </a:rPr>
              <a:t>Present Tense</a:t>
            </a:r>
            <a:r>
              <a:rPr lang="en-US" sz="8800" smtClean="0">
                <a:solidFill>
                  <a:srgbClr val="339966"/>
                </a:solidFill>
                <a:latin typeface="Brush Flash" pitchFamily="2" charset="0"/>
              </a:rPr>
              <a:t> </a:t>
            </a:r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457200" y="2133600"/>
            <a:ext cx="6019800" cy="20415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2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4000" smtClean="0">
                <a:solidFill>
                  <a:srgbClr val="FFFFFF"/>
                </a:solidFill>
                <a:latin typeface="Arial Black" pitchFamily="34" charset="0"/>
              </a:rPr>
              <a:t>expresses a state that is true now or an action that occurs habitually</a:t>
            </a:r>
          </a:p>
        </p:txBody>
      </p:sp>
      <p:grpSp>
        <p:nvGrpSpPr>
          <p:cNvPr id="274437" name="Group 5"/>
          <p:cNvGrpSpPr>
            <a:grpSpLocks/>
          </p:cNvGrpSpPr>
          <p:nvPr/>
        </p:nvGrpSpPr>
        <p:grpSpPr bwMode="auto">
          <a:xfrm>
            <a:off x="0" y="4775200"/>
            <a:ext cx="9144000" cy="1066800"/>
            <a:chOff x="0" y="3008"/>
            <a:chExt cx="5760" cy="672"/>
          </a:xfrm>
        </p:grpSpPr>
        <p:sp>
          <p:nvSpPr>
            <p:cNvPr id="274438" name="Rectangle 6"/>
            <p:cNvSpPr>
              <a:spLocks noChangeArrowheads="1"/>
            </p:cNvSpPr>
            <p:nvPr/>
          </p:nvSpPr>
          <p:spPr bwMode="auto">
            <a:xfrm>
              <a:off x="0" y="3008"/>
              <a:ext cx="5760" cy="672"/>
            </a:xfrm>
            <a:prstGeom prst="rect">
              <a:avLst/>
            </a:prstGeom>
            <a:solidFill>
              <a:srgbClr val="39AF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4439" name="Text Box 7"/>
            <p:cNvSpPr txBox="1">
              <a:spLocks noChangeArrowheads="1"/>
            </p:cNvSpPr>
            <p:nvPr/>
          </p:nvSpPr>
          <p:spPr bwMode="auto">
            <a:xfrm>
              <a:off x="336" y="3033"/>
              <a:ext cx="5088" cy="5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smtClean="0">
                <a:solidFill>
                  <a:srgbClr val="DDDDDD"/>
                </a:solidFill>
                <a:latin typeface="Brush Flash" pitchFamily="2" charset="0"/>
              </a:endParaRPr>
            </a:p>
          </p:txBody>
        </p:sp>
      </p:grpSp>
      <p:grpSp>
        <p:nvGrpSpPr>
          <p:cNvPr id="274440" name="Group 8"/>
          <p:cNvGrpSpPr>
            <a:grpSpLocks/>
          </p:cNvGrpSpPr>
          <p:nvPr/>
        </p:nvGrpSpPr>
        <p:grpSpPr bwMode="auto">
          <a:xfrm>
            <a:off x="0" y="4749800"/>
            <a:ext cx="9144000" cy="1066800"/>
            <a:chOff x="0" y="3008"/>
            <a:chExt cx="5760" cy="672"/>
          </a:xfrm>
        </p:grpSpPr>
        <p:sp>
          <p:nvSpPr>
            <p:cNvPr id="274441" name="Rectangle 9"/>
            <p:cNvSpPr>
              <a:spLocks noChangeArrowheads="1"/>
            </p:cNvSpPr>
            <p:nvPr/>
          </p:nvSpPr>
          <p:spPr bwMode="auto">
            <a:xfrm>
              <a:off x="0" y="3008"/>
              <a:ext cx="5760" cy="672"/>
            </a:xfrm>
            <a:prstGeom prst="rect">
              <a:avLst/>
            </a:prstGeom>
            <a:solidFill>
              <a:srgbClr val="39AF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4442" name="Text Box 10"/>
            <p:cNvSpPr txBox="1">
              <a:spLocks noChangeArrowheads="1"/>
            </p:cNvSpPr>
            <p:nvPr/>
          </p:nvSpPr>
          <p:spPr bwMode="auto">
            <a:xfrm>
              <a:off x="336" y="3033"/>
              <a:ext cx="5088" cy="5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smtClean="0">
                  <a:solidFill>
                    <a:srgbClr val="DDDDDD"/>
                  </a:solidFill>
                  <a:latin typeface="Britannic Bold" pitchFamily="34" charset="0"/>
                </a:rPr>
                <a:t>I do well in math classes.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27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 autoUpdateAnimBg="0"/>
      <p:bldP spid="2744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533400" y="609600"/>
            <a:ext cx="7467600" cy="1433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 dirty="0" smtClean="0">
                <a:solidFill>
                  <a:srgbClr val="6264FF"/>
                </a:solidFill>
                <a:latin typeface="Brush Flash" pitchFamily="2" charset="0"/>
              </a:rPr>
              <a:t>Past Tense (</a:t>
            </a:r>
            <a:r>
              <a:rPr lang="en-US" sz="8800" dirty="0" err="1" smtClean="0">
                <a:solidFill>
                  <a:srgbClr val="6264FF"/>
                </a:solidFill>
                <a:latin typeface="Brush Flash" pitchFamily="2" charset="0"/>
              </a:rPr>
              <a:t>ed</a:t>
            </a:r>
            <a:r>
              <a:rPr lang="en-US" sz="8800" dirty="0" smtClean="0">
                <a:solidFill>
                  <a:srgbClr val="6264FF"/>
                </a:solidFill>
                <a:latin typeface="Brush Flash" pitchFamily="2" charset="0"/>
              </a:rPr>
              <a:t>, t, en) </a:t>
            </a:r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914400" y="1889125"/>
            <a:ext cx="3657600" cy="25304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6264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smtClean="0">
                <a:solidFill>
                  <a:srgbClr val="FFFFFF"/>
                </a:solidFill>
                <a:latin typeface="Arial Black" pitchFamily="34" charset="0"/>
              </a:rPr>
              <a:t>shows action that occurred in the past</a:t>
            </a:r>
          </a:p>
        </p:txBody>
      </p:sp>
      <p:grpSp>
        <p:nvGrpSpPr>
          <p:cNvPr id="276485" name="Group 5"/>
          <p:cNvGrpSpPr>
            <a:grpSpLocks/>
          </p:cNvGrpSpPr>
          <p:nvPr/>
        </p:nvGrpSpPr>
        <p:grpSpPr bwMode="auto">
          <a:xfrm>
            <a:off x="-457200" y="4724400"/>
            <a:ext cx="9829800" cy="1066800"/>
            <a:chOff x="0" y="3008"/>
            <a:chExt cx="5760" cy="672"/>
          </a:xfrm>
        </p:grpSpPr>
        <p:sp>
          <p:nvSpPr>
            <p:cNvPr id="276486" name="Rectangle 6"/>
            <p:cNvSpPr>
              <a:spLocks noChangeArrowheads="1"/>
            </p:cNvSpPr>
            <p:nvPr/>
          </p:nvSpPr>
          <p:spPr bwMode="auto">
            <a:xfrm>
              <a:off x="0" y="3008"/>
              <a:ext cx="5760" cy="672"/>
            </a:xfrm>
            <a:prstGeom prst="rect">
              <a:avLst/>
            </a:prstGeom>
            <a:solidFill>
              <a:srgbClr val="6264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487" name="Text Box 7"/>
            <p:cNvSpPr txBox="1">
              <a:spLocks noChangeArrowheads="1"/>
            </p:cNvSpPr>
            <p:nvPr/>
          </p:nvSpPr>
          <p:spPr bwMode="auto">
            <a:xfrm>
              <a:off x="336" y="3081"/>
              <a:ext cx="5088" cy="5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264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smtClean="0">
                  <a:solidFill>
                    <a:srgbClr val="DDDDDD"/>
                  </a:solidFill>
                  <a:latin typeface="Britannic Bold" pitchFamily="34" charset="0"/>
                </a:rPr>
                <a:t>Grandma made lunch for 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2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7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autoUpdateAnimBg="0"/>
      <p:bldP spid="27648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533400" y="609600"/>
            <a:ext cx="8077200" cy="144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 dirty="0" smtClean="0">
                <a:solidFill>
                  <a:srgbClr val="FFBA00"/>
                </a:solidFill>
                <a:latin typeface="Brush Flash" pitchFamily="2" charset="0"/>
              </a:rPr>
              <a:t>Future Tense (will/shall) </a:t>
            </a: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914400" y="1889125"/>
            <a:ext cx="3657600" cy="25304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BA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smtClean="0">
                <a:solidFill>
                  <a:srgbClr val="FFFFFF"/>
                </a:solidFill>
                <a:latin typeface="Arial Black" pitchFamily="34" charset="0"/>
              </a:rPr>
              <a:t>shows action that will occur later</a:t>
            </a:r>
          </a:p>
        </p:txBody>
      </p:sp>
      <p:grpSp>
        <p:nvGrpSpPr>
          <p:cNvPr id="278533" name="Group 5"/>
          <p:cNvGrpSpPr>
            <a:grpSpLocks/>
          </p:cNvGrpSpPr>
          <p:nvPr/>
        </p:nvGrpSpPr>
        <p:grpSpPr bwMode="auto">
          <a:xfrm>
            <a:off x="-304800" y="4724400"/>
            <a:ext cx="9677400" cy="1295400"/>
            <a:chOff x="0" y="3008"/>
            <a:chExt cx="5760" cy="672"/>
          </a:xfrm>
        </p:grpSpPr>
        <p:sp>
          <p:nvSpPr>
            <p:cNvPr id="278534" name="Rectangle 6"/>
            <p:cNvSpPr>
              <a:spLocks noChangeArrowheads="1"/>
            </p:cNvSpPr>
            <p:nvPr/>
          </p:nvSpPr>
          <p:spPr bwMode="auto">
            <a:xfrm>
              <a:off x="0" y="3008"/>
              <a:ext cx="5760" cy="672"/>
            </a:xfrm>
            <a:prstGeom prst="rect">
              <a:avLst/>
            </a:prstGeom>
            <a:solidFill>
              <a:srgbClr val="CE9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8535" name="Text Box 7"/>
            <p:cNvSpPr txBox="1">
              <a:spLocks noChangeArrowheads="1"/>
            </p:cNvSpPr>
            <p:nvPr/>
          </p:nvSpPr>
          <p:spPr bwMode="auto">
            <a:xfrm>
              <a:off x="336" y="3113"/>
              <a:ext cx="5088" cy="42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264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smtClean="0">
                  <a:solidFill>
                    <a:srgbClr val="DDDDDD"/>
                  </a:solidFill>
                  <a:latin typeface="Britannic Bold" pitchFamily="34" charset="0"/>
                </a:rPr>
                <a:t>I shall finish my schooling.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634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autoUpdateAnimBg="0"/>
      <p:bldP spid="27853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sz="4800" b="1">
                <a:solidFill>
                  <a:srgbClr val="00FF00"/>
                </a:solidFill>
              </a:rPr>
              <a:t>Gospels?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828800"/>
            <a:ext cx="6858000" cy="43434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sz="3600" b="1">
                <a:solidFill>
                  <a:srgbClr val="FFFF66"/>
                </a:solidFill>
              </a:rPr>
              <a:t>Past</a:t>
            </a:r>
            <a:r>
              <a:rPr lang="en-US" sz="3600">
                <a:solidFill>
                  <a:srgbClr val="FFFF66"/>
                </a:solidFill>
              </a:rPr>
              <a:t>=</a:t>
            </a:r>
            <a:r>
              <a:rPr lang="en-US" sz="3600">
                <a:solidFill>
                  <a:schemeClr val="bg1"/>
                </a:solidFill>
              </a:rPr>
              <a:t>“In the beginning </a:t>
            </a:r>
            <a:r>
              <a:rPr lang="en-US" sz="3600">
                <a:solidFill>
                  <a:srgbClr val="FFFF66"/>
                </a:solidFill>
              </a:rPr>
              <a:t>was </a:t>
            </a:r>
            <a:r>
              <a:rPr lang="en-US" sz="3600">
                <a:solidFill>
                  <a:schemeClr val="bg1"/>
                </a:solidFill>
              </a:rPr>
              <a:t>the Word, and the Word </a:t>
            </a:r>
            <a:r>
              <a:rPr lang="en-US" sz="3600">
                <a:solidFill>
                  <a:srgbClr val="FFFF66"/>
                </a:solidFill>
              </a:rPr>
              <a:t>was </a:t>
            </a:r>
            <a:r>
              <a:rPr lang="en-US" sz="3600">
                <a:solidFill>
                  <a:schemeClr val="bg1"/>
                </a:solidFill>
              </a:rPr>
              <a:t>with God, and the Word </a:t>
            </a:r>
            <a:r>
              <a:rPr lang="en-US" sz="3600">
                <a:solidFill>
                  <a:srgbClr val="FFFF66"/>
                </a:solidFill>
              </a:rPr>
              <a:t>was</a:t>
            </a:r>
            <a:r>
              <a:rPr lang="en-US" sz="3600">
                <a:solidFill>
                  <a:schemeClr val="bg1"/>
                </a:solidFill>
              </a:rPr>
              <a:t> God.”  John 1:1</a:t>
            </a:r>
          </a:p>
          <a:p>
            <a:pPr algn="l">
              <a:lnSpc>
                <a:spcPct val="80000"/>
              </a:lnSpc>
            </a:pPr>
            <a:r>
              <a:rPr lang="en-US" sz="3600" b="1">
                <a:solidFill>
                  <a:schemeClr val="hlink"/>
                </a:solidFill>
              </a:rPr>
              <a:t>Present=the words of Jesus</a:t>
            </a:r>
          </a:p>
          <a:p>
            <a:pPr algn="l">
              <a:lnSpc>
                <a:spcPct val="80000"/>
              </a:lnSpc>
            </a:pPr>
            <a:r>
              <a:rPr lang="en-US" sz="3600">
                <a:solidFill>
                  <a:schemeClr val="bg1"/>
                </a:solidFill>
              </a:rPr>
              <a:t>“Verily, verily, I </a:t>
            </a:r>
            <a:r>
              <a:rPr lang="en-US" sz="3600">
                <a:solidFill>
                  <a:schemeClr val="hlink"/>
                </a:solidFill>
              </a:rPr>
              <a:t>say</a:t>
            </a:r>
            <a:r>
              <a:rPr lang="en-US" sz="3600">
                <a:solidFill>
                  <a:schemeClr val="bg1"/>
                </a:solidFill>
              </a:rPr>
              <a:t> unto you, He that heareth my word, and believeth on him that sent me, hath everlasting life, and shall not come into condemnation; but </a:t>
            </a:r>
            <a:r>
              <a:rPr lang="en-US" sz="3600">
                <a:solidFill>
                  <a:schemeClr val="hlink"/>
                </a:solidFill>
              </a:rPr>
              <a:t>is passed</a:t>
            </a:r>
            <a:r>
              <a:rPr lang="en-US" sz="3600">
                <a:solidFill>
                  <a:schemeClr val="bg1"/>
                </a:solidFill>
              </a:rPr>
              <a:t> from death unto life.”  John 5:24</a:t>
            </a:r>
          </a:p>
          <a:p>
            <a:pPr algn="l">
              <a:lnSpc>
                <a:spcPct val="80000"/>
              </a:lnSpc>
            </a:pPr>
            <a:r>
              <a:rPr lang="en-US" sz="3600"/>
              <a:t/>
            </a:r>
            <a:br>
              <a:rPr lang="en-US" sz="3600"/>
            </a:b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0829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rgbClr val="00FF00"/>
                </a:solidFill>
              </a:rPr>
              <a:t>Epistles?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CCFF99"/>
                </a:solidFill>
              </a:rPr>
              <a:t>Present</a:t>
            </a:r>
            <a:r>
              <a:rPr lang="en-US" sz="3600" b="1" dirty="0">
                <a:solidFill>
                  <a:schemeClr val="bg1"/>
                </a:solidFill>
              </a:rPr>
              <a:t>=</a:t>
            </a:r>
            <a:r>
              <a:rPr lang="en-US" sz="3600" dirty="0">
                <a:solidFill>
                  <a:schemeClr val="bg1"/>
                </a:solidFill>
              </a:rPr>
              <a:t>makes the passages personal, timeless, and immediate</a:t>
            </a:r>
            <a:endParaRPr lang="en-US" sz="3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	</a:t>
            </a:r>
            <a:r>
              <a:rPr lang="en-US" sz="4800" b="1" dirty="0" smtClean="0">
                <a:solidFill>
                  <a:srgbClr val="00FF00"/>
                </a:solidFill>
              </a:rPr>
              <a:t>Revelation</a:t>
            </a:r>
            <a:r>
              <a:rPr lang="en-US" sz="4800" b="1" dirty="0">
                <a:solidFill>
                  <a:srgbClr val="00FF00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hlink"/>
                </a:solidFill>
              </a:rPr>
              <a:t>Past, Present, and Future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Much of it is recorded in past tense in the form of a dream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From God’s perspective, these future events have already occurred.</a:t>
            </a:r>
          </a:p>
        </p:txBody>
      </p:sp>
    </p:spTree>
    <p:extLst>
      <p:ext uri="{BB962C8B-B14F-4D97-AF65-F5344CB8AC3E}">
        <p14:creationId xmlns:p14="http://schemas.microsoft.com/office/powerpoint/2010/main" val="10350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533400" y="609600"/>
            <a:ext cx="7467600" cy="1433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 dirty="0" smtClean="0">
                <a:solidFill>
                  <a:srgbClr val="2D2DB9">
                    <a:lumMod val="20000"/>
                    <a:lumOff val="80000"/>
                  </a:srgbClr>
                </a:solidFill>
                <a:latin typeface="Brush Flash" pitchFamily="2" charset="0"/>
              </a:rPr>
              <a:t>Perfect Tenses </a:t>
            </a: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518160" y="1873250"/>
            <a:ext cx="8458200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BA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dirty="0" smtClean="0">
                <a:solidFill>
                  <a:srgbClr val="FFFFFF"/>
                </a:solidFill>
                <a:latin typeface="Arial Black" pitchFamily="34" charset="0"/>
              </a:rPr>
              <a:t>Perfect=Complete/Completed</a:t>
            </a:r>
          </a:p>
        </p:txBody>
      </p:sp>
      <p:grpSp>
        <p:nvGrpSpPr>
          <p:cNvPr id="278533" name="Group 5"/>
          <p:cNvGrpSpPr>
            <a:grpSpLocks/>
          </p:cNvGrpSpPr>
          <p:nvPr/>
        </p:nvGrpSpPr>
        <p:grpSpPr bwMode="auto">
          <a:xfrm>
            <a:off x="-533294" y="3033064"/>
            <a:ext cx="10438487" cy="1734694"/>
            <a:chOff x="-136" y="1937"/>
            <a:chExt cx="6213" cy="672"/>
          </a:xfrm>
        </p:grpSpPr>
        <p:sp>
          <p:nvSpPr>
            <p:cNvPr id="278534" name="Rectangle 6"/>
            <p:cNvSpPr>
              <a:spLocks noChangeArrowheads="1"/>
            </p:cNvSpPr>
            <p:nvPr/>
          </p:nvSpPr>
          <p:spPr bwMode="auto">
            <a:xfrm>
              <a:off x="23" y="1937"/>
              <a:ext cx="5760" cy="6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8535" name="Text Box 7"/>
            <p:cNvSpPr txBox="1">
              <a:spLocks noChangeArrowheads="1"/>
            </p:cNvSpPr>
            <p:nvPr/>
          </p:nvSpPr>
          <p:spPr bwMode="auto">
            <a:xfrm>
              <a:off x="-136" y="2002"/>
              <a:ext cx="6213" cy="44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264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000000"/>
                  </a:solidFill>
                  <a:latin typeface="Britannic Bold" pitchFamily="34" charset="0"/>
                </a:rPr>
                <a:t>Form of </a:t>
              </a:r>
              <a:r>
                <a:rPr lang="en-US" sz="4800" b="1" u="sng" dirty="0" smtClean="0">
                  <a:solidFill>
                    <a:srgbClr val="000000"/>
                  </a:solidFill>
                  <a:latin typeface="Britannic Bold" pitchFamily="34" charset="0"/>
                </a:rPr>
                <a:t>have</a:t>
              </a:r>
              <a:r>
                <a:rPr lang="en-US" sz="4800" b="1" dirty="0" smtClean="0">
                  <a:solidFill>
                    <a:srgbClr val="000000"/>
                  </a:solidFill>
                  <a:latin typeface="Britannic Bold" pitchFamily="34" charset="0"/>
                </a:rPr>
                <a:t> + 3</a:t>
              </a:r>
              <a:r>
                <a:rPr lang="en-US" sz="4800" b="1" baseline="30000" dirty="0" smtClean="0">
                  <a:solidFill>
                    <a:srgbClr val="000000"/>
                  </a:solidFill>
                  <a:latin typeface="Britannic Bold" pitchFamily="34" charset="0"/>
                </a:rPr>
                <a:t>rd</a:t>
              </a:r>
              <a:r>
                <a:rPr lang="en-US" sz="4800" b="1" dirty="0" smtClean="0">
                  <a:solidFill>
                    <a:srgbClr val="000000"/>
                  </a:solidFill>
                  <a:latin typeface="Britannic Bold" pitchFamily="34" charset="0"/>
                </a:rPr>
                <a:t> Principal                  Part of the verb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931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autoUpdateAnimBg="0"/>
      <p:bldP spid="278532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533400" y="609600"/>
            <a:ext cx="7467600" cy="1433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 dirty="0" smtClean="0">
                <a:solidFill>
                  <a:srgbClr val="2D2DB9">
                    <a:lumMod val="20000"/>
                    <a:lumOff val="80000"/>
                  </a:srgbClr>
                </a:solidFill>
                <a:latin typeface="Brush Flash" pitchFamily="2" charset="0"/>
              </a:rPr>
              <a:t>Perfect Tenses </a:t>
            </a: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518160" y="1873250"/>
            <a:ext cx="8458200" cy="255454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BA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dirty="0" smtClean="0">
                <a:solidFill>
                  <a:srgbClr val="00FF00"/>
                </a:solidFill>
                <a:latin typeface="Arial Black" pitchFamily="34" charset="0"/>
              </a:rPr>
              <a:t>Present</a:t>
            </a:r>
            <a:r>
              <a:rPr lang="en-US" sz="4000" dirty="0" smtClean="0">
                <a:solidFill>
                  <a:srgbClr val="FFFFFF"/>
                </a:solidFill>
                <a:latin typeface="Arial Black" pitchFamily="34" charset="0"/>
              </a:rPr>
              <a:t>=have/has finished</a:t>
            </a:r>
          </a:p>
          <a:p>
            <a:pPr algn="l">
              <a:spcBef>
                <a:spcPct val="50000"/>
              </a:spcBef>
            </a:pPr>
            <a:r>
              <a:rPr lang="en-US" sz="4000" dirty="0" smtClean="0">
                <a:solidFill>
                  <a:srgbClr val="FF6699"/>
                </a:solidFill>
                <a:latin typeface="Arial Black" pitchFamily="34" charset="0"/>
              </a:rPr>
              <a:t>Past</a:t>
            </a:r>
            <a:r>
              <a:rPr lang="en-US" sz="4000" dirty="0" smtClean="0">
                <a:solidFill>
                  <a:srgbClr val="FFFFFF"/>
                </a:solidFill>
                <a:latin typeface="Arial Black" pitchFamily="34" charset="0"/>
              </a:rPr>
              <a:t>=had finished</a:t>
            </a:r>
          </a:p>
          <a:p>
            <a:pPr algn="l">
              <a:spcBef>
                <a:spcPct val="50000"/>
              </a:spcBef>
            </a:pPr>
            <a:r>
              <a:rPr lang="en-US" sz="4000" dirty="0" smtClean="0">
                <a:solidFill>
                  <a:srgbClr val="00B0F0"/>
                </a:solidFill>
                <a:latin typeface="Arial Black" pitchFamily="34" charset="0"/>
              </a:rPr>
              <a:t>Future</a:t>
            </a:r>
            <a:r>
              <a:rPr lang="en-US" sz="4000" dirty="0" smtClean="0">
                <a:solidFill>
                  <a:srgbClr val="FFFFFF"/>
                </a:solidFill>
                <a:latin typeface="Arial Black" pitchFamily="34" charset="0"/>
              </a:rPr>
              <a:t>=will have finished</a:t>
            </a:r>
          </a:p>
        </p:txBody>
      </p:sp>
    </p:spTree>
    <p:extLst>
      <p:ext uri="{BB962C8B-B14F-4D97-AF65-F5344CB8AC3E}">
        <p14:creationId xmlns:p14="http://schemas.microsoft.com/office/powerpoint/2010/main" val="8672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autoUpdateAnimBg="0"/>
      <p:bldP spid="278532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533400" y="609600"/>
            <a:ext cx="7467600" cy="1433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800" dirty="0" smtClean="0">
                <a:solidFill>
                  <a:srgbClr val="00FF00"/>
                </a:solidFill>
                <a:latin typeface="Brush Flash" pitchFamily="2" charset="0"/>
              </a:rPr>
              <a:t>Progressive Tenses </a:t>
            </a:r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304800" y="1871980"/>
            <a:ext cx="8458200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BA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FFFFFF"/>
                </a:solidFill>
                <a:latin typeface="Arial Black" pitchFamily="34" charset="0"/>
              </a:rPr>
              <a:t>Continuous/ongo</a:t>
            </a:r>
            <a:r>
              <a:rPr lang="en-US" sz="4000" u="sng" dirty="0" smtClean="0">
                <a:solidFill>
                  <a:srgbClr val="FFFFFF"/>
                </a:solidFill>
                <a:latin typeface="Arial Black" pitchFamily="34" charset="0"/>
              </a:rPr>
              <a:t>ing</a:t>
            </a:r>
            <a:r>
              <a:rPr lang="en-US" sz="4000" dirty="0" smtClean="0">
                <a:solidFill>
                  <a:srgbClr val="FFFFFF"/>
                </a:solidFill>
                <a:latin typeface="Arial Black" pitchFamily="34" charset="0"/>
              </a:rPr>
              <a:t> action….</a:t>
            </a:r>
          </a:p>
        </p:txBody>
      </p:sp>
      <p:grpSp>
        <p:nvGrpSpPr>
          <p:cNvPr id="278533" name="Group 5"/>
          <p:cNvGrpSpPr>
            <a:grpSpLocks/>
          </p:cNvGrpSpPr>
          <p:nvPr/>
        </p:nvGrpSpPr>
        <p:grpSpPr bwMode="auto">
          <a:xfrm>
            <a:off x="-647541" y="3581400"/>
            <a:ext cx="10438487" cy="1217920"/>
            <a:chOff x="-204" y="2328"/>
            <a:chExt cx="6213" cy="394"/>
          </a:xfrm>
        </p:grpSpPr>
        <p:sp>
          <p:nvSpPr>
            <p:cNvPr id="278534" name="Rectangle 6"/>
            <p:cNvSpPr>
              <a:spLocks noChangeArrowheads="1"/>
            </p:cNvSpPr>
            <p:nvPr/>
          </p:nvSpPr>
          <p:spPr bwMode="auto">
            <a:xfrm>
              <a:off x="0" y="2328"/>
              <a:ext cx="5760" cy="39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8535" name="Text Box 7"/>
            <p:cNvSpPr txBox="1">
              <a:spLocks noChangeArrowheads="1"/>
            </p:cNvSpPr>
            <p:nvPr/>
          </p:nvSpPr>
          <p:spPr bwMode="auto">
            <a:xfrm>
              <a:off x="-204" y="2407"/>
              <a:ext cx="6213" cy="26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264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smtClean="0">
                  <a:solidFill>
                    <a:srgbClr val="000000"/>
                  </a:solidFill>
                  <a:latin typeface="Britannic Bold" pitchFamily="34" charset="0"/>
                </a:rPr>
                <a:t>Form of the be verb + </a:t>
              </a:r>
              <a:r>
                <a:rPr lang="en-US" sz="4800" b="1" dirty="0" err="1" smtClean="0">
                  <a:solidFill>
                    <a:srgbClr val="000000"/>
                  </a:solidFill>
                  <a:latin typeface="Britannic Bold" pitchFamily="34" charset="0"/>
                </a:rPr>
                <a:t>ing</a:t>
              </a:r>
              <a:endParaRPr lang="en-US" sz="4800" b="1" dirty="0" smtClean="0">
                <a:solidFill>
                  <a:srgbClr val="000000"/>
                </a:solidFill>
                <a:latin typeface="Britannic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46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1" grpId="0" autoUpdateAnimBg="0"/>
      <p:bldP spid="27853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Tenses:  </a:t>
            </a:r>
            <a:br>
              <a:rPr lang="en-US" b="1" dirty="0" smtClean="0"/>
            </a:br>
            <a:r>
              <a:rPr lang="en-US" sz="2000" dirty="0" smtClean="0"/>
              <a:t>The Flight 93 heroes__________ the hijackers. (attack)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 smtClean="0"/>
              <a:t>Simple: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Present:  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attack</a:t>
            </a:r>
          </a:p>
          <a:p>
            <a:pPr marL="0" indent="0">
              <a:buNone/>
            </a:pPr>
            <a:endParaRPr lang="en-US" sz="3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3000" dirty="0" smtClean="0"/>
              <a:t>Past:  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C00000"/>
                </a:solidFill>
              </a:rPr>
              <a:t>a</a:t>
            </a:r>
            <a:r>
              <a:rPr lang="en-US" sz="3000" dirty="0" smtClean="0">
                <a:solidFill>
                  <a:srgbClr val="C00000"/>
                </a:solidFill>
              </a:rPr>
              <a:t>ttacked</a:t>
            </a:r>
          </a:p>
          <a:p>
            <a:pPr marL="0" indent="0">
              <a:buNone/>
            </a:pPr>
            <a:endParaRPr lang="en-US" sz="3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000" dirty="0" smtClean="0"/>
              <a:t>Future:  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rgbClr val="00B050"/>
                </a:solidFill>
              </a:rPr>
              <a:t>will attack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Perfect: 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dirty="0" smtClean="0"/>
              <a:t>Present Perfect: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have</a:t>
            </a:r>
            <a:r>
              <a:rPr lang="en-US" dirty="0" smtClean="0"/>
              <a:t> attacked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Past Perfect: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had </a:t>
            </a:r>
            <a:r>
              <a:rPr lang="en-US" dirty="0" smtClean="0"/>
              <a:t>attacked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Perfect: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will have </a:t>
            </a:r>
            <a:r>
              <a:rPr lang="en-US" dirty="0" smtClean="0"/>
              <a:t>attacked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7714"/>
            <a:ext cx="142875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22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Tenses:  </a:t>
            </a:r>
            <a:br>
              <a:rPr lang="en-US" b="1" dirty="0" smtClean="0"/>
            </a:br>
            <a:r>
              <a:rPr lang="en-US" sz="2000" dirty="0" smtClean="0"/>
              <a:t>The Flight 93 heroes__________ the hijackers. (attack)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 smtClean="0"/>
              <a:t>Progressive: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Present Progressive:  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 attacking</a:t>
            </a:r>
          </a:p>
          <a:p>
            <a:pPr marL="0" indent="0">
              <a:buNone/>
            </a:pPr>
            <a:endParaRPr lang="en-US" sz="3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3000" dirty="0" smtClean="0"/>
              <a:t>Past Progressive: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C00000"/>
                </a:solidFill>
              </a:rPr>
              <a:t>w</a:t>
            </a:r>
            <a:r>
              <a:rPr lang="en-US" sz="3000" dirty="0" smtClean="0">
                <a:solidFill>
                  <a:srgbClr val="C00000"/>
                </a:solidFill>
              </a:rPr>
              <a:t>ere attacking</a:t>
            </a:r>
          </a:p>
          <a:p>
            <a:pPr marL="0" indent="0">
              <a:buNone/>
            </a:pPr>
            <a:endParaRPr lang="en-US" sz="3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000" dirty="0" smtClean="0"/>
              <a:t>Future Progressive:  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rgbClr val="00B050"/>
                </a:solidFill>
              </a:rPr>
              <a:t>will be attacking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Perfect Progressive: 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dirty="0" smtClean="0"/>
              <a:t>Present Perfect </a:t>
            </a:r>
            <a:r>
              <a:rPr lang="en-US" dirty="0" err="1" smtClean="0"/>
              <a:t>Prog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h</a:t>
            </a:r>
            <a:r>
              <a:rPr lang="en-US" smtClean="0">
                <a:solidFill>
                  <a:srgbClr val="0070C0"/>
                </a:solidFill>
              </a:rPr>
              <a:t>ave </a:t>
            </a:r>
            <a:r>
              <a:rPr lang="en-US" dirty="0" smtClean="0">
                <a:solidFill>
                  <a:srgbClr val="0070C0"/>
                </a:solidFill>
              </a:rPr>
              <a:t>been</a:t>
            </a:r>
            <a:r>
              <a:rPr lang="en-US" dirty="0" smtClean="0"/>
              <a:t> attacking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Past Perfect </a:t>
            </a:r>
            <a:r>
              <a:rPr lang="en-US" dirty="0" err="1" smtClean="0"/>
              <a:t>Prog</a:t>
            </a:r>
            <a:r>
              <a:rPr lang="en-US" dirty="0"/>
              <a:t>: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had been </a:t>
            </a:r>
            <a:r>
              <a:rPr lang="en-US" dirty="0" smtClean="0"/>
              <a:t>attacking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Perfect </a:t>
            </a:r>
            <a:r>
              <a:rPr lang="en-US" dirty="0" err="1" smtClean="0"/>
              <a:t>Prog</a:t>
            </a:r>
            <a:r>
              <a:rPr lang="en-US" dirty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will have been </a:t>
            </a:r>
            <a:r>
              <a:rPr lang="en-US" dirty="0" smtClean="0"/>
              <a:t>attacking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7714"/>
            <a:ext cx="142875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37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5" name="WordArt 1033"/>
          <p:cNvSpPr>
            <a:spLocks noChangeArrowheads="1" noChangeShapeType="1" noTextEdit="1"/>
          </p:cNvSpPr>
          <p:nvPr/>
        </p:nvSpPr>
        <p:spPr bwMode="auto">
          <a:xfrm>
            <a:off x="914400" y="1143000"/>
            <a:ext cx="7315200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wieD"/>
              </a:rPr>
              <a:t>BE VERBS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wieD"/>
            </a:endParaRPr>
          </a:p>
        </p:txBody>
      </p:sp>
      <p:sp>
        <p:nvSpPr>
          <p:cNvPr id="39946" name="WordArt 1034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391400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 dirty="0">
              <a:gradFill rotWithShape="0">
                <a:gsLst>
                  <a:gs pos="0">
                    <a:srgbClr val="FF6600"/>
                  </a:gs>
                  <a:gs pos="100000">
                    <a:srgbClr val="FFCC00"/>
                  </a:gs>
                </a:gsLst>
                <a:lin ang="2700000" scaled="1"/>
              </a:gradFill>
              <a:effectLst>
                <a:prstShdw prst="shdw17" dist="17961" dir="2700000">
                  <a:srgbClr val="FFCC00">
                    <a:gamma/>
                    <a:shade val="60000"/>
                    <a:invGamma/>
                  </a:srgbClr>
                </a:prstShdw>
              </a:effectLst>
              <a:latin typeface="EwieD"/>
            </a:endParaRPr>
          </a:p>
        </p:txBody>
      </p:sp>
      <p:sp>
        <p:nvSpPr>
          <p:cNvPr id="39949" name="Rectangle 1037"/>
          <p:cNvSpPr>
            <a:spLocks noChangeArrowheads="1"/>
          </p:cNvSpPr>
          <p:nvPr/>
        </p:nvSpPr>
        <p:spPr bwMode="auto">
          <a:xfrm>
            <a:off x="914400" y="3654425"/>
            <a:ext cx="3429000" cy="2286000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Text Box 1035"/>
          <p:cNvSpPr txBox="1">
            <a:spLocks noChangeArrowheads="1"/>
          </p:cNvSpPr>
          <p:nvPr/>
        </p:nvSpPr>
        <p:spPr bwMode="auto">
          <a:xfrm>
            <a:off x="1066800" y="3654425"/>
            <a:ext cx="2133600" cy="22891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83E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4800" b="1">
                <a:solidFill>
                  <a:schemeClr val="accent2"/>
                </a:solidFill>
                <a:latin typeface="Arial" charset="0"/>
              </a:rPr>
              <a:t>am </a:t>
            </a:r>
          </a:p>
          <a:p>
            <a:pPr>
              <a:lnSpc>
                <a:spcPct val="75000"/>
              </a:lnSpc>
            </a:pPr>
            <a:r>
              <a:rPr lang="en-US" sz="4800" b="1">
                <a:solidFill>
                  <a:schemeClr val="accent2"/>
                </a:solidFill>
                <a:latin typeface="Arial" charset="0"/>
              </a:rPr>
              <a:t>is </a:t>
            </a:r>
          </a:p>
          <a:p>
            <a:pPr>
              <a:lnSpc>
                <a:spcPct val="75000"/>
              </a:lnSpc>
            </a:pPr>
            <a:r>
              <a:rPr lang="en-US" sz="4800" b="1">
                <a:solidFill>
                  <a:schemeClr val="accent2"/>
                </a:solidFill>
                <a:latin typeface="Arial" charset="0"/>
              </a:rPr>
              <a:t>are </a:t>
            </a:r>
          </a:p>
          <a:p>
            <a:pPr>
              <a:lnSpc>
                <a:spcPct val="75000"/>
              </a:lnSpc>
            </a:pPr>
            <a:r>
              <a:rPr lang="en-US" sz="4800" b="1">
                <a:solidFill>
                  <a:schemeClr val="accent2"/>
                </a:solidFill>
                <a:latin typeface="Arial" charset="0"/>
              </a:rPr>
              <a:t>was</a:t>
            </a:r>
          </a:p>
        </p:txBody>
      </p:sp>
      <p:sp>
        <p:nvSpPr>
          <p:cNvPr id="39948" name="Text Box 1036"/>
          <p:cNvSpPr txBox="1">
            <a:spLocks noChangeArrowheads="1"/>
          </p:cNvSpPr>
          <p:nvPr/>
        </p:nvSpPr>
        <p:spPr bwMode="auto">
          <a:xfrm>
            <a:off x="2514600" y="3654425"/>
            <a:ext cx="2133600" cy="22891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83E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4800" b="1" dirty="0">
                <a:solidFill>
                  <a:schemeClr val="accent2"/>
                </a:solidFill>
                <a:latin typeface="Arial" charset="0"/>
              </a:rPr>
              <a:t>were</a:t>
            </a:r>
          </a:p>
          <a:p>
            <a:pPr>
              <a:lnSpc>
                <a:spcPct val="75000"/>
              </a:lnSpc>
            </a:pPr>
            <a:r>
              <a:rPr lang="en-US" sz="4800" b="1" dirty="0">
                <a:solidFill>
                  <a:schemeClr val="accent2"/>
                </a:solidFill>
                <a:latin typeface="Arial" charset="0"/>
              </a:rPr>
              <a:t>be </a:t>
            </a:r>
          </a:p>
          <a:p>
            <a:pPr>
              <a:lnSpc>
                <a:spcPct val="75000"/>
              </a:lnSpc>
            </a:pPr>
            <a:r>
              <a:rPr lang="en-US" sz="4800" b="1" dirty="0">
                <a:solidFill>
                  <a:schemeClr val="accent2"/>
                </a:solidFill>
                <a:latin typeface="Arial" charset="0"/>
              </a:rPr>
              <a:t>being </a:t>
            </a:r>
          </a:p>
          <a:p>
            <a:pPr>
              <a:lnSpc>
                <a:spcPct val="75000"/>
              </a:lnSpc>
            </a:pPr>
            <a:r>
              <a:rPr lang="en-US" sz="4800" b="1" dirty="0">
                <a:solidFill>
                  <a:schemeClr val="accent2"/>
                </a:solidFill>
                <a:latin typeface="Arial" charset="0"/>
              </a:rPr>
              <a:t>been</a:t>
            </a:r>
          </a:p>
        </p:txBody>
      </p:sp>
      <p:sp>
        <p:nvSpPr>
          <p:cNvPr id="39950" name="Rectangle 1038"/>
          <p:cNvSpPr>
            <a:spLocks noChangeArrowheads="1"/>
          </p:cNvSpPr>
          <p:nvPr/>
        </p:nvSpPr>
        <p:spPr bwMode="auto">
          <a:xfrm>
            <a:off x="4521200" y="3654425"/>
            <a:ext cx="1752600" cy="2286000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Text Box 1039"/>
          <p:cNvSpPr txBox="1">
            <a:spLocks noChangeArrowheads="1"/>
          </p:cNvSpPr>
          <p:nvPr/>
        </p:nvSpPr>
        <p:spPr bwMode="auto">
          <a:xfrm>
            <a:off x="4597400" y="3654425"/>
            <a:ext cx="2133600" cy="21780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83E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4800">
                <a:latin typeface="Arial" charset="0"/>
              </a:rPr>
              <a:t>have</a:t>
            </a:r>
          </a:p>
          <a:p>
            <a:pPr>
              <a:lnSpc>
                <a:spcPct val="95000"/>
              </a:lnSpc>
            </a:pPr>
            <a:r>
              <a:rPr lang="en-US" sz="4800">
                <a:latin typeface="Arial" charset="0"/>
              </a:rPr>
              <a:t>has</a:t>
            </a:r>
          </a:p>
          <a:p>
            <a:pPr>
              <a:lnSpc>
                <a:spcPct val="95000"/>
              </a:lnSpc>
            </a:pPr>
            <a:r>
              <a:rPr lang="en-US" sz="4800">
                <a:latin typeface="Arial" charset="0"/>
              </a:rPr>
              <a:t>had</a:t>
            </a:r>
          </a:p>
        </p:txBody>
      </p:sp>
      <p:sp>
        <p:nvSpPr>
          <p:cNvPr id="39952" name="Rectangle 1040"/>
          <p:cNvSpPr>
            <a:spLocks noChangeArrowheads="1"/>
          </p:cNvSpPr>
          <p:nvPr/>
        </p:nvSpPr>
        <p:spPr bwMode="auto">
          <a:xfrm>
            <a:off x="6477000" y="3654425"/>
            <a:ext cx="1752600" cy="2286000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Text Box 1041"/>
          <p:cNvSpPr txBox="1">
            <a:spLocks noChangeArrowheads="1"/>
          </p:cNvSpPr>
          <p:nvPr/>
        </p:nvSpPr>
        <p:spPr bwMode="auto">
          <a:xfrm>
            <a:off x="6553200" y="3654425"/>
            <a:ext cx="1752600" cy="21780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83E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406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4800">
                <a:latin typeface="Arial" charset="0"/>
              </a:rPr>
              <a:t>do</a:t>
            </a:r>
          </a:p>
          <a:p>
            <a:pPr>
              <a:lnSpc>
                <a:spcPct val="95000"/>
              </a:lnSpc>
            </a:pPr>
            <a:r>
              <a:rPr lang="en-US" sz="4800">
                <a:latin typeface="Arial" charset="0"/>
              </a:rPr>
              <a:t>does</a:t>
            </a:r>
          </a:p>
          <a:p>
            <a:pPr>
              <a:lnSpc>
                <a:spcPct val="95000"/>
              </a:lnSpc>
            </a:pPr>
            <a:r>
              <a:rPr lang="en-US" sz="4800">
                <a:latin typeface="Arial" charset="0"/>
              </a:rPr>
              <a:t>did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9" name="Object 13"/>
          <p:cNvGraphicFramePr>
            <a:graphicFrameLocks noChangeAspect="1"/>
          </p:cNvGraphicFramePr>
          <p:nvPr/>
        </p:nvGraphicFramePr>
        <p:xfrm>
          <a:off x="0" y="0"/>
          <a:ext cx="9144000" cy="684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CorelPhotoPaint.Image.9" r:id="rId3" imgW="2834286" imgH="1819429" progId="CorelPhotoPaint.Image.9">
                  <p:embed/>
                </p:oleObj>
              </mc:Choice>
              <mc:Fallback>
                <p:oleObj name="CorelPhotoPaint.Image.9" r:id="rId3" imgW="2834286" imgH="1819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4285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16" name="Picture 20" descr="balloons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006850" cy="4648200"/>
          </a:xfrm>
          <a:prstGeom prst="rect">
            <a:avLst/>
          </a:prstGeom>
          <a:noFill/>
          <a:effectLst>
            <a:outerShdw dist="254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9" name="Picture 23" descr="party ha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3648075"/>
            <a:ext cx="1903412" cy="2295525"/>
          </a:xfrm>
          <a:prstGeom prst="rect">
            <a:avLst/>
          </a:prstGeom>
          <a:noFill/>
          <a:effectLst>
            <a:outerShdw dist="254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5" name="Rectangle 29"/>
          <p:cNvSpPr>
            <a:spLocks noChangeArrowheads="1"/>
          </p:cNvSpPr>
          <p:nvPr/>
        </p:nvSpPr>
        <p:spPr bwMode="auto">
          <a:xfrm>
            <a:off x="914400" y="762000"/>
            <a:ext cx="7239000" cy="5486400"/>
          </a:xfrm>
          <a:prstGeom prst="rect">
            <a:avLst/>
          </a:prstGeom>
          <a:solidFill>
            <a:srgbClr val="800080">
              <a:alpha val="3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914400" y="914400"/>
            <a:ext cx="6934200" cy="2123658"/>
          </a:xfrm>
          <a:prstGeom prst="rect">
            <a:avLst/>
          </a:prstGeom>
          <a:noFill/>
          <a:ln>
            <a:noFill/>
          </a:ln>
          <a:effectLst>
            <a:outerShdw dist="381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Bauhaus Md BT" pitchFamily="82" charset="0"/>
              </a:rPr>
              <a:t>1. </a:t>
            </a:r>
            <a:r>
              <a:rPr lang="en-US" sz="6600" b="1" dirty="0" smtClean="0">
                <a:solidFill>
                  <a:srgbClr val="FFFFFF"/>
                </a:solidFill>
                <a:latin typeface="Baskerville Old Face" panose="02020602080505020303" pitchFamily="18" charset="0"/>
              </a:rPr>
              <a:t>Ella’s </a:t>
            </a:r>
            <a:r>
              <a:rPr lang="en-US" sz="6600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friends gave </a:t>
            </a:r>
            <a:r>
              <a:rPr lang="en-US" sz="6600" b="1" dirty="0" smtClean="0">
                <a:solidFill>
                  <a:srgbClr val="FFFFFF"/>
                </a:solidFill>
                <a:latin typeface="Baskerville Old Face" panose="02020602080505020303" pitchFamily="18" charset="0"/>
              </a:rPr>
              <a:t>her a </a:t>
            </a:r>
            <a:r>
              <a:rPr lang="en-US" sz="6600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party.</a:t>
            </a:r>
          </a:p>
        </p:txBody>
      </p:sp>
      <p:sp>
        <p:nvSpPr>
          <p:cNvPr id="55324" name="Text Box 28"/>
          <p:cNvSpPr txBox="1">
            <a:spLocks noChangeArrowheads="1"/>
          </p:cNvSpPr>
          <p:nvPr/>
        </p:nvSpPr>
        <p:spPr bwMode="auto">
          <a:xfrm>
            <a:off x="914400" y="3978275"/>
            <a:ext cx="6858000" cy="2123658"/>
          </a:xfrm>
          <a:prstGeom prst="rect">
            <a:avLst/>
          </a:prstGeom>
          <a:noFill/>
          <a:ln>
            <a:noFill/>
          </a:ln>
          <a:effectLst>
            <a:outerShdw dist="381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Bauhaus Md BT" pitchFamily="82" charset="0"/>
              </a:rPr>
              <a:t>2. </a:t>
            </a:r>
            <a:r>
              <a:rPr lang="en-US" sz="6600" b="1" dirty="0" smtClean="0">
                <a:solidFill>
                  <a:srgbClr val="FFFFFF"/>
                </a:solidFill>
                <a:latin typeface="Baskerville Old Face" panose="02020602080505020303" pitchFamily="18" charset="0"/>
              </a:rPr>
              <a:t>Ella </a:t>
            </a:r>
            <a:r>
              <a:rPr lang="en-US" sz="6600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was given a </a:t>
            </a:r>
            <a:r>
              <a:rPr lang="en-US" sz="6600" b="1" dirty="0" smtClean="0">
                <a:solidFill>
                  <a:srgbClr val="FFFFFF"/>
                </a:solidFill>
                <a:latin typeface="Baskerville Old Face" panose="02020602080505020303" pitchFamily="18" charset="0"/>
              </a:rPr>
              <a:t>                               party </a:t>
            </a:r>
            <a:r>
              <a:rPr lang="en-US" sz="6600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by her friends.</a:t>
            </a:r>
          </a:p>
        </p:txBody>
      </p:sp>
    </p:spTree>
    <p:extLst>
      <p:ext uri="{BB962C8B-B14F-4D97-AF65-F5344CB8AC3E}">
        <p14:creationId xmlns:p14="http://schemas.microsoft.com/office/powerpoint/2010/main" val="36871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6" name="Picture 12" descr="sun and 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1" name="WordArt 7"/>
          <p:cNvSpPr>
            <a:spLocks noChangeArrowheads="1" noChangeShapeType="1" noTextEdit="1"/>
          </p:cNvSpPr>
          <p:nvPr/>
        </p:nvSpPr>
        <p:spPr bwMode="auto">
          <a:xfrm>
            <a:off x="1905000" y="2743200"/>
            <a:ext cx="6248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dLib BT"/>
              </a:rPr>
              <a:t>Linking Verbs</a:t>
            </a:r>
          </a:p>
        </p:txBody>
      </p:sp>
      <p:sp>
        <p:nvSpPr>
          <p:cNvPr id="57354" name="WordArt 10"/>
          <p:cNvSpPr>
            <a:spLocks noChangeArrowheads="1" noChangeShapeType="1" noTextEdit="1"/>
          </p:cNvSpPr>
          <p:nvPr/>
        </p:nvSpPr>
        <p:spPr bwMode="auto">
          <a:xfrm>
            <a:off x="3048000" y="4343400"/>
            <a:ext cx="5105400" cy="1676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r>
              <a:rPr lang="en-US" sz="4000" kern="10">
                <a:ln w="28575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VAGRounded BT"/>
              </a:rPr>
              <a:t>active</a:t>
            </a:r>
          </a:p>
        </p:txBody>
      </p:sp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914400" y="1219200"/>
            <a:ext cx="5257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dLib BT"/>
              </a:rPr>
              <a:t>Intransitive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6248400" y="1752600"/>
            <a:ext cx="2057400" cy="914400"/>
          </a:xfrm>
          <a:prstGeom prst="rect">
            <a:avLst/>
          </a:prstGeom>
          <a:noFill/>
          <a:ln>
            <a:noFill/>
          </a:ln>
          <a:effectLst>
            <a:outerShdw dist="12700" dir="108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0099FF"/>
                </a:solidFill>
                <a:latin typeface="VAGRounded BT" pitchFamily="34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94832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sun and 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2" name="WordArt 4"/>
          <p:cNvSpPr>
            <a:spLocks noChangeArrowheads="1" noChangeShapeType="1" noTextEdit="1"/>
          </p:cNvSpPr>
          <p:nvPr/>
        </p:nvSpPr>
        <p:spPr bwMode="auto">
          <a:xfrm>
            <a:off x="2819400" y="3468370"/>
            <a:ext cx="5638800" cy="2209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r>
              <a:rPr lang="en-US" sz="4800" kern="10" dirty="0">
                <a:ln w="28575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3366CC"/>
                    </a:gs>
                    <a:gs pos="100000">
                      <a:srgbClr val="33993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/>
                  </a:outerShdw>
                </a:effectLst>
                <a:latin typeface="VAGRounded BT"/>
              </a:rPr>
              <a:t>can be either</a:t>
            </a:r>
          </a:p>
        </p:txBody>
      </p:sp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914400" y="1219200"/>
            <a:ext cx="5257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dLib BT"/>
              </a:rPr>
              <a:t>Transitive</a:t>
            </a:r>
          </a:p>
        </p:txBody>
      </p:sp>
    </p:spTree>
    <p:extLst>
      <p:ext uri="{BB962C8B-B14F-4D97-AF65-F5344CB8AC3E}">
        <p14:creationId xmlns:p14="http://schemas.microsoft.com/office/powerpoint/2010/main" val="1543942348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304800" y="533400"/>
            <a:ext cx="57531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CEFF9D"/>
                </a:solidFill>
                <a:latin typeface="VAGRounded BT" pitchFamily="34" charset="0"/>
              </a:rPr>
              <a:t>Advantages of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914400" y="2101850"/>
            <a:ext cx="7239000" cy="1250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95000"/>
              </a:lnSpc>
              <a:spcBef>
                <a:spcPct val="50000"/>
              </a:spcBef>
              <a:buFontTx/>
              <a:buChar char="•"/>
            </a:pPr>
            <a:r>
              <a:rPr lang="en-US" sz="4000" dirty="0">
                <a:solidFill>
                  <a:srgbClr val="CCCCFF"/>
                </a:solidFill>
                <a:latin typeface="VAGRounded BT" pitchFamily="34" charset="0"/>
              </a:rPr>
              <a:t>livelier and stronger writing if you mention</a:t>
            </a: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828800" y="3413125"/>
            <a:ext cx="5257800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rgbClr val="EDED85"/>
                </a:solidFill>
                <a:latin typeface="VAGRounded BT" pitchFamily="34" charset="0"/>
              </a:rPr>
              <a:t>1. the </a:t>
            </a:r>
            <a:r>
              <a:rPr lang="en-US" sz="4000" b="1" dirty="0" smtClean="0">
                <a:solidFill>
                  <a:srgbClr val="EDED85"/>
                </a:solidFill>
                <a:latin typeface="VAGRounded BT" pitchFamily="34" charset="0"/>
              </a:rPr>
              <a:t>doer (S)</a:t>
            </a:r>
            <a:endParaRPr lang="en-US" sz="4000" b="1" dirty="0">
              <a:solidFill>
                <a:srgbClr val="EDED85"/>
              </a:solidFill>
              <a:latin typeface="VAGRounded BT" pitchFamily="34" charset="0"/>
            </a:endParaRPr>
          </a:p>
          <a:p>
            <a:pPr algn="l"/>
            <a:r>
              <a:rPr lang="en-US" sz="4000" b="1" dirty="0">
                <a:solidFill>
                  <a:srgbClr val="EDED85"/>
                </a:solidFill>
                <a:latin typeface="VAGRounded BT" pitchFamily="34" charset="0"/>
              </a:rPr>
              <a:t>2. the </a:t>
            </a:r>
            <a:r>
              <a:rPr lang="en-US" sz="4000" b="1" dirty="0" smtClean="0">
                <a:solidFill>
                  <a:srgbClr val="EDED85"/>
                </a:solidFill>
                <a:latin typeface="VAGRounded BT" pitchFamily="34" charset="0"/>
              </a:rPr>
              <a:t>action (V)</a:t>
            </a:r>
            <a:endParaRPr lang="en-US" sz="4000" b="1" dirty="0">
              <a:solidFill>
                <a:srgbClr val="EDED85"/>
              </a:solidFill>
              <a:latin typeface="VAGRounded BT" pitchFamily="34" charset="0"/>
            </a:endParaRPr>
          </a:p>
          <a:p>
            <a:pPr algn="l"/>
            <a:r>
              <a:rPr lang="en-US" sz="4000" b="1" dirty="0">
                <a:solidFill>
                  <a:srgbClr val="EDED85"/>
                </a:solidFill>
                <a:latin typeface="VAGRounded BT" pitchFamily="34" charset="0"/>
              </a:rPr>
              <a:t>3. the receiver </a:t>
            </a:r>
            <a:r>
              <a:rPr lang="en-US" sz="4000" b="1" dirty="0" smtClean="0">
                <a:solidFill>
                  <a:srgbClr val="EDED85"/>
                </a:solidFill>
                <a:latin typeface="VAGRounded BT" pitchFamily="34" charset="0"/>
              </a:rPr>
              <a:t>(O)</a:t>
            </a:r>
            <a:endParaRPr lang="en-US" sz="4000" b="1" dirty="0">
              <a:solidFill>
                <a:srgbClr val="EDED85"/>
              </a:solidFill>
              <a:latin typeface="VAGRounded BT" pitchFamily="34" charset="0"/>
            </a:endParaRPr>
          </a:p>
        </p:txBody>
      </p:sp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914400" y="5318125"/>
            <a:ext cx="67818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4000" dirty="0">
                <a:solidFill>
                  <a:srgbClr val="CCCCFF"/>
                </a:solidFill>
                <a:latin typeface="VAGRounded BT" pitchFamily="34" charset="0"/>
              </a:rPr>
              <a:t>shorter writing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685800" y="1295400"/>
            <a:ext cx="7543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800" b="1">
                <a:solidFill>
                  <a:srgbClr val="FFFF99"/>
                </a:solidFill>
                <a:latin typeface="VAGRounded BT" pitchFamily="34" charset="0"/>
              </a:rPr>
              <a:t>Active Sentences</a:t>
            </a:r>
          </a:p>
        </p:txBody>
      </p:sp>
    </p:spTree>
    <p:extLst>
      <p:ext uri="{BB962C8B-B14F-4D97-AF65-F5344CB8AC3E}">
        <p14:creationId xmlns:p14="http://schemas.microsoft.com/office/powerpoint/2010/main" val="3154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2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2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2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2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autoUpdateAnimBg="0"/>
      <p:bldP spid="162820" grpId="0" build="p" autoUpdateAnimBg="0"/>
      <p:bldP spid="162821" grpId="0" build="p" autoUpdateAnimBg="0" advAuto="0"/>
      <p:bldP spid="162822" grpId="0" build="p" autoUpdateAnimBg="0"/>
      <p:bldP spid="162823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929640" y="2393950"/>
            <a:ext cx="7239000" cy="2178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4800" b="1" dirty="0">
                <a:solidFill>
                  <a:srgbClr val="CCCCFF"/>
                </a:solidFill>
                <a:latin typeface="QuillScript" pitchFamily="66" charset="0"/>
              </a:rPr>
              <a:t>Last night’s sermon was preached by your uncle.</a:t>
            </a: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304800" y="457200"/>
            <a:ext cx="57531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CCFF99"/>
                </a:solidFill>
                <a:latin typeface="VAGRounded BT" pitchFamily="34" charset="0"/>
              </a:rPr>
              <a:t>Advantages of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685800" y="1295400"/>
            <a:ext cx="7543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800" b="1">
                <a:solidFill>
                  <a:srgbClr val="FFFF99"/>
                </a:solidFill>
                <a:latin typeface="VAGRounded BT" pitchFamily="34" charset="0"/>
              </a:rPr>
              <a:t>Active Sentences</a:t>
            </a:r>
          </a:p>
        </p:txBody>
      </p:sp>
      <p:sp>
        <p:nvSpPr>
          <p:cNvPr id="163847" name="Text Box 7"/>
          <p:cNvSpPr txBox="1">
            <a:spLocks noChangeArrowheads="1"/>
          </p:cNvSpPr>
          <p:nvPr/>
        </p:nvSpPr>
        <p:spPr bwMode="auto">
          <a:xfrm>
            <a:off x="914400" y="4572000"/>
            <a:ext cx="7239000" cy="1482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73"/>
                </a:solidFill>
                <a:latin typeface="QuillScript" pitchFamily="66" charset="0"/>
              </a:rPr>
              <a:t>Your uncle preached last night’s sermon.</a:t>
            </a:r>
          </a:p>
        </p:txBody>
      </p:sp>
    </p:spTree>
    <p:extLst>
      <p:ext uri="{BB962C8B-B14F-4D97-AF65-F5344CB8AC3E}">
        <p14:creationId xmlns:p14="http://schemas.microsoft.com/office/powerpoint/2010/main" val="351726069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autoUpdateAnimBg="0"/>
      <p:bldP spid="163845" grpId="0" autoUpdateAnimBg="0"/>
      <p:bldP spid="163846" grpId="0" autoUpdateAnimBg="0"/>
      <p:bldP spid="163847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sun and 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914400" y="1752600"/>
            <a:ext cx="76962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  <a:latin typeface="Arial Unicode MS" pitchFamily="34" charset="-128"/>
              </a:rPr>
              <a:t>Passive sentences=       form of </a:t>
            </a:r>
            <a:r>
              <a:rPr lang="en-US" sz="4800" b="1" i="1">
                <a:solidFill>
                  <a:srgbClr val="EDED85"/>
                </a:solidFill>
                <a:latin typeface="Arial Unicode MS" pitchFamily="34" charset="-128"/>
              </a:rPr>
              <a:t>be</a:t>
            </a:r>
            <a:r>
              <a:rPr lang="en-US" sz="4800" b="1">
                <a:solidFill>
                  <a:srgbClr val="FFFFFF"/>
                </a:solidFill>
                <a:latin typeface="Arial Unicode MS" pitchFamily="34" charset="-128"/>
              </a:rPr>
              <a:t> + </a:t>
            </a:r>
            <a:r>
              <a:rPr lang="en-US" sz="4800" b="1" i="1">
                <a:solidFill>
                  <a:srgbClr val="FFFFFF"/>
                </a:solidFill>
                <a:latin typeface="Arial Unicode MS" pitchFamily="34" charset="-128"/>
              </a:rPr>
              <a:t>past partciple form</a:t>
            </a:r>
            <a:r>
              <a:rPr lang="en-US" sz="4800" b="1">
                <a:solidFill>
                  <a:srgbClr val="FFFFFF"/>
                </a:solidFill>
                <a:latin typeface="Arial Unicode MS" pitchFamily="34" charset="-128"/>
              </a:rPr>
              <a:t> of transitive verb</a:t>
            </a:r>
          </a:p>
        </p:txBody>
      </p:sp>
    </p:spTree>
    <p:extLst>
      <p:ext uri="{BB962C8B-B14F-4D97-AF65-F5344CB8AC3E}">
        <p14:creationId xmlns:p14="http://schemas.microsoft.com/office/powerpoint/2010/main" val="137724847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304800" y="762000"/>
            <a:ext cx="575310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CCFF99"/>
                </a:solidFill>
                <a:latin typeface="VAGRounded BT" pitchFamily="34" charset="0"/>
              </a:rPr>
              <a:t>Advantages of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914400" y="2209800"/>
            <a:ext cx="7239000" cy="1365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4400" b="1">
                <a:solidFill>
                  <a:srgbClr val="CCCCFF"/>
                </a:solidFill>
                <a:latin typeface="VAGRounded BT" pitchFamily="34" charset="0"/>
              </a:rPr>
              <a:t>You can avoid mentioning the doer of the action.</a:t>
            </a:r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685800" y="1295400"/>
            <a:ext cx="7543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800">
                <a:solidFill>
                  <a:srgbClr val="FFFF99"/>
                </a:solidFill>
                <a:latin typeface="VAGRounded BT" pitchFamily="34" charset="0"/>
              </a:rPr>
              <a:t>Passive Sentences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914400" y="4038600"/>
            <a:ext cx="7239000" cy="16816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5400" dirty="0">
                <a:solidFill>
                  <a:srgbClr val="FFFF73"/>
                </a:solidFill>
                <a:latin typeface="QuillScript" pitchFamily="66" charset="0"/>
              </a:rPr>
              <a:t>The money was kept in the store’s safe overnight.</a:t>
            </a:r>
          </a:p>
        </p:txBody>
      </p:sp>
    </p:spTree>
    <p:extLst>
      <p:ext uri="{BB962C8B-B14F-4D97-AF65-F5344CB8AC3E}">
        <p14:creationId xmlns:p14="http://schemas.microsoft.com/office/powerpoint/2010/main" val="1973842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autoUpdateAnimBg="0"/>
      <p:bldP spid="164868" grpId="0" build="p" autoUpdateAnimBg="0"/>
      <p:bldP spid="164869" grpId="0" autoUpdateAnimBg="0"/>
      <p:bldP spid="164870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6915" name="Group 3"/>
          <p:cNvGrpSpPr>
            <a:grpSpLocks/>
          </p:cNvGrpSpPr>
          <p:nvPr/>
        </p:nvGrpSpPr>
        <p:grpSpPr bwMode="auto">
          <a:xfrm>
            <a:off x="304800" y="762000"/>
            <a:ext cx="7924800" cy="1357313"/>
            <a:chOff x="192" y="480"/>
            <a:chExt cx="4992" cy="855"/>
          </a:xfrm>
        </p:grpSpPr>
        <p:sp>
          <p:nvSpPr>
            <p:cNvPr id="166916" name="Text Box 4"/>
            <p:cNvSpPr txBox="1">
              <a:spLocks noChangeArrowheads="1"/>
            </p:cNvSpPr>
            <p:nvPr/>
          </p:nvSpPr>
          <p:spPr bwMode="auto">
            <a:xfrm>
              <a:off x="192" y="480"/>
              <a:ext cx="3624" cy="57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5400">
                  <a:solidFill>
                    <a:srgbClr val="CCFF99"/>
                  </a:solidFill>
                  <a:latin typeface="VAGRounded BT" pitchFamily="34" charset="0"/>
                </a:rPr>
                <a:t>Advantages of</a:t>
              </a:r>
            </a:p>
          </p:txBody>
        </p:sp>
        <p:sp>
          <p:nvSpPr>
            <p:cNvPr id="166917" name="Text Box 5"/>
            <p:cNvSpPr txBox="1">
              <a:spLocks noChangeArrowheads="1"/>
            </p:cNvSpPr>
            <p:nvPr/>
          </p:nvSpPr>
          <p:spPr bwMode="auto">
            <a:xfrm>
              <a:off x="432" y="816"/>
              <a:ext cx="4752" cy="51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4800">
                  <a:solidFill>
                    <a:srgbClr val="FFFF99"/>
                  </a:solidFill>
                  <a:latin typeface="VAGRounded BT" pitchFamily="34" charset="0"/>
                </a:rPr>
                <a:t>Passive Sentences</a:t>
              </a:r>
            </a:p>
          </p:txBody>
        </p:sp>
      </p:grp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914400" y="4070350"/>
            <a:ext cx="7239000" cy="16816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5400" dirty="0">
                <a:solidFill>
                  <a:srgbClr val="EDED85"/>
                </a:solidFill>
                <a:latin typeface="QuillScript" pitchFamily="66" charset="0"/>
              </a:rPr>
              <a:t>Evidence can be obtained by DNA testing.</a:t>
            </a:r>
          </a:p>
        </p:txBody>
      </p:sp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914400" y="2193925"/>
            <a:ext cx="72390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873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87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4000" b="1">
                <a:solidFill>
                  <a:srgbClr val="CCCCFF"/>
                </a:solidFill>
                <a:latin typeface="VAGRounded BT" pitchFamily="34" charset="0"/>
              </a:rPr>
              <a:t>You can save important information for the end of a sentence.</a:t>
            </a:r>
          </a:p>
        </p:txBody>
      </p:sp>
    </p:spTree>
    <p:extLst>
      <p:ext uri="{BB962C8B-B14F-4D97-AF65-F5344CB8AC3E}">
        <p14:creationId xmlns:p14="http://schemas.microsoft.com/office/powerpoint/2010/main" val="42828748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6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8" grpId="0" autoUpdateAnimBg="0"/>
      <p:bldP spid="16691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447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914400" y="914400"/>
            <a:ext cx="4572000" cy="5124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>
                <a:solidFill>
                  <a:srgbClr val="FFFF99"/>
                </a:solidFill>
                <a:latin typeface="VAGRounded BT" pitchFamily="34" charset="0"/>
              </a:rPr>
              <a:t>Linking Verbs</a:t>
            </a:r>
            <a:r>
              <a:rPr lang="en-US" sz="6600">
                <a:solidFill>
                  <a:srgbClr val="3366CC"/>
                </a:solidFill>
                <a:latin typeface="VAGRounded BT" pitchFamily="34" charset="0"/>
              </a:rPr>
              <a:t>= </a:t>
            </a:r>
            <a:r>
              <a:rPr lang="en-US" sz="6600">
                <a:solidFill>
                  <a:srgbClr val="008000"/>
                </a:solidFill>
                <a:latin typeface="VAGRounded BT" pitchFamily="34" charset="0"/>
              </a:rPr>
              <a:t> state of being    (</a:t>
            </a:r>
            <a:r>
              <a:rPr lang="en-US" sz="4800">
                <a:solidFill>
                  <a:srgbClr val="3366CC"/>
                </a:solidFill>
                <a:latin typeface="VAGRounded BT" pitchFamily="34" charset="0"/>
              </a:rPr>
              <a:t>forms of be</a:t>
            </a:r>
            <a:r>
              <a:rPr lang="en-US" sz="6600">
                <a:solidFill>
                  <a:srgbClr val="008000"/>
                </a:solidFill>
                <a:latin typeface="VAGRounded BT" pitchFamily="3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f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447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914400" y="914400"/>
            <a:ext cx="3962400" cy="3111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 dirty="0">
                <a:solidFill>
                  <a:srgbClr val="FFFF99"/>
                </a:solidFill>
                <a:latin typeface="VAGRounded BT" pitchFamily="34" charset="0"/>
              </a:rPr>
              <a:t>Our neighbor is</a:t>
            </a:r>
          </a:p>
        </p:txBody>
      </p:sp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914400" y="3886200"/>
            <a:ext cx="39624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 dirty="0">
                <a:solidFill>
                  <a:srgbClr val="00B050"/>
                </a:solidFill>
                <a:latin typeface="VAGRounded BT" pitchFamily="34" charset="0"/>
              </a:rPr>
              <a:t>friendly</a:t>
            </a:r>
            <a:r>
              <a:rPr lang="en-US" sz="6600" dirty="0">
                <a:solidFill>
                  <a:srgbClr val="FFFF99"/>
                </a:solidFill>
                <a:latin typeface="VAGRounded BT" pitchFamily="34" charset="0"/>
              </a:rPr>
              <a:t>.</a:t>
            </a:r>
            <a:endParaRPr lang="en-US" sz="6600" dirty="0">
              <a:solidFill>
                <a:srgbClr val="008000"/>
              </a:solidFill>
              <a:latin typeface="VAGRounded B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447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14400" y="914400"/>
            <a:ext cx="3962400" cy="3111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>
                <a:solidFill>
                  <a:srgbClr val="FFFF99"/>
                </a:solidFill>
                <a:latin typeface="VAGRounded BT" pitchFamily="34" charset="0"/>
              </a:rPr>
              <a:t>Our neighbor is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914400" y="3886200"/>
            <a:ext cx="3962400" cy="1107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 dirty="0">
                <a:solidFill>
                  <a:srgbClr val="00B050"/>
                </a:solidFill>
                <a:latin typeface="VAGRounded BT" pitchFamily="34" charset="0"/>
              </a:rPr>
              <a:t>a teacher</a:t>
            </a:r>
            <a:r>
              <a:rPr lang="en-US" sz="6600" dirty="0">
                <a:solidFill>
                  <a:srgbClr val="FFFF99"/>
                </a:solidFill>
                <a:latin typeface="VAGRounded BT" pitchFamily="34" charset="0"/>
              </a:rPr>
              <a:t>.</a:t>
            </a:r>
            <a:endParaRPr lang="en-US" sz="6600" dirty="0">
              <a:solidFill>
                <a:srgbClr val="008000"/>
              </a:solidFill>
              <a:latin typeface="VAGRounded B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447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14400" y="914400"/>
            <a:ext cx="3962400" cy="3139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 dirty="0" smtClean="0">
                <a:solidFill>
                  <a:srgbClr val="FFFF99"/>
                </a:solidFill>
                <a:latin typeface="VAGRounded BT" pitchFamily="34" charset="0"/>
              </a:rPr>
              <a:t>A teacher is our </a:t>
            </a:r>
            <a:r>
              <a:rPr lang="en-US" sz="6600" dirty="0" smtClean="0">
                <a:solidFill>
                  <a:srgbClr val="00B050"/>
                </a:solidFill>
                <a:latin typeface="VAGRounded BT" pitchFamily="34" charset="0"/>
              </a:rPr>
              <a:t>neighbor</a:t>
            </a:r>
            <a:r>
              <a:rPr lang="en-US" sz="6600" dirty="0" smtClean="0">
                <a:solidFill>
                  <a:srgbClr val="FFFF99"/>
                </a:solidFill>
                <a:latin typeface="VAGRounded BT" pitchFamily="34" charset="0"/>
              </a:rPr>
              <a:t>.</a:t>
            </a:r>
            <a:endParaRPr lang="en-US" sz="6600" dirty="0">
              <a:solidFill>
                <a:srgbClr val="FFFF99"/>
              </a:solidFill>
              <a:latin typeface="VAGRounded BT" pitchFamily="34" charset="0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704850" y="4440198"/>
            <a:ext cx="3962400" cy="1107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600" dirty="0" smtClean="0">
                <a:solidFill>
                  <a:srgbClr val="FFC000"/>
                </a:solidFill>
                <a:latin typeface="VAGRounded BT" pitchFamily="34" charset="0"/>
              </a:rPr>
              <a:t>SCARY!!!</a:t>
            </a:r>
            <a:endParaRPr lang="en-US" sz="6600" dirty="0">
              <a:solidFill>
                <a:srgbClr val="FFC000"/>
              </a:solidFill>
              <a:latin typeface="VAGRounde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81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5139</TotalTime>
  <Words>931</Words>
  <Application>Microsoft Office PowerPoint</Application>
  <PresentationFormat>On-screen Show (4:3)</PresentationFormat>
  <Paragraphs>252</Paragraphs>
  <Slides>57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9" baseType="lpstr">
      <vt:lpstr>Arial Unicode MS</vt:lpstr>
      <vt:lpstr>AdLib BT</vt:lpstr>
      <vt:lpstr>Arial</vt:lpstr>
      <vt:lpstr>Arial Black</vt:lpstr>
      <vt:lpstr>Baskerville Old Face</vt:lpstr>
      <vt:lpstr>Bauhaus Md BT</vt:lpstr>
      <vt:lpstr>Benguiat Frisky</vt:lpstr>
      <vt:lpstr>Britannic Bold</vt:lpstr>
      <vt:lpstr>Brush Flash</vt:lpstr>
      <vt:lpstr>Calibri</vt:lpstr>
      <vt:lpstr>EwieD</vt:lpstr>
      <vt:lpstr>Paddington</vt:lpstr>
      <vt:lpstr>QuillScript</vt:lpstr>
      <vt:lpstr>Tech</vt:lpstr>
      <vt:lpstr>Times New Roman</vt:lpstr>
      <vt:lpstr>VAGRounded BT</vt:lpstr>
      <vt:lpstr>Default Design</vt:lpstr>
      <vt:lpstr>2_Default Design</vt:lpstr>
      <vt:lpstr>3_Default Design</vt:lpstr>
      <vt:lpstr>Office Theme</vt:lpstr>
      <vt:lpstr>4_Default Design</vt:lpstr>
      <vt:lpstr>CorelPhotoPaint.Image.9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Gospels?</vt:lpstr>
      <vt:lpstr>Epistles?</vt:lpstr>
      <vt:lpstr>PowerPoint Presentation</vt:lpstr>
      <vt:lpstr>PowerPoint Presentation</vt:lpstr>
      <vt:lpstr>PowerPoint Presentation</vt:lpstr>
      <vt:lpstr>Tenses:   The Flight 93 heroes__________ the hijackers. (attack)</vt:lpstr>
      <vt:lpstr>Tenses:   The Flight 93 heroes__________ the hijackers. (attack)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Bob Jones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Information Technologies</dc:creator>
  <cp:lastModifiedBy>Buiter, Becca</cp:lastModifiedBy>
  <cp:revision>155</cp:revision>
  <dcterms:created xsi:type="dcterms:W3CDTF">2001-06-18T12:59:40Z</dcterms:created>
  <dcterms:modified xsi:type="dcterms:W3CDTF">2015-09-17T17:43:28Z</dcterms:modified>
</cp:coreProperties>
</file>