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60" r:id="rId5"/>
    <p:sldId id="263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699-304D-4BD9-8553-92E9209F730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93C67-6A69-4255-9C3E-774B18B9A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699-304D-4BD9-8553-92E9209F730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93C67-6A69-4255-9C3E-774B18B9A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699-304D-4BD9-8553-92E9209F730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93C67-6A69-4255-9C3E-774B18B9A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699-304D-4BD9-8553-92E9209F730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93C67-6A69-4255-9C3E-774B18B9A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699-304D-4BD9-8553-92E9209F730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93C67-6A69-4255-9C3E-774B18B9A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699-304D-4BD9-8553-92E9209F730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93C67-6A69-4255-9C3E-774B18B9A9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699-304D-4BD9-8553-92E9209F730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93C67-6A69-4255-9C3E-774B18B9A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699-304D-4BD9-8553-92E9209F730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93C67-6A69-4255-9C3E-774B18B9A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699-304D-4BD9-8553-92E9209F730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93C67-6A69-4255-9C3E-774B18B9A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699-304D-4BD9-8553-92E9209F730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93C67-6A69-4255-9C3E-774B18B9A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699-304D-4BD9-8553-92E9209F730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93C67-6A69-4255-9C3E-774B18B9A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DDC9699-304D-4BD9-8553-92E9209F730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7093C67-6A69-4255-9C3E-774B18B9A9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92870" y="1705213"/>
            <a:ext cx="5648623" cy="1204306"/>
          </a:xfrm>
        </p:spPr>
        <p:txBody>
          <a:bodyPr/>
          <a:lstStyle/>
          <a:p>
            <a:r>
              <a:rPr lang="en-US" sz="4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Quotation</a:t>
            </a:r>
            <a:r>
              <a:rPr lang="en-US" sz="4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marks</a:t>
            </a:r>
            <a:endParaRPr lang="en-US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4448" y="2400261"/>
            <a:ext cx="6511131" cy="329259"/>
          </a:xfrm>
        </p:spPr>
        <p:txBody>
          <a:bodyPr/>
          <a:lstStyle/>
          <a:p>
            <a:r>
              <a:rPr lang="en-US" b="1" dirty="0" smtClean="0"/>
              <a:t>Lesson by</a:t>
            </a:r>
            <a:r>
              <a:rPr lang="en-US" dirty="0" smtClean="0"/>
              <a:t>: </a:t>
            </a:r>
            <a:r>
              <a:rPr lang="en-US" dirty="0" err="1" smtClean="0"/>
              <a:t>callie</a:t>
            </a:r>
            <a:r>
              <a:rPr lang="en-US" dirty="0" smtClean="0"/>
              <a:t> Lou and </a:t>
            </a:r>
            <a:r>
              <a:rPr lang="en-US" dirty="0" err="1" smtClean="0"/>
              <a:t>abi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7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010400" cy="2252172"/>
          </a:xfrm>
        </p:spPr>
        <p:txBody>
          <a:bodyPr>
            <a:normAutofit/>
          </a:bodyPr>
          <a:lstStyle/>
          <a:p>
            <a:r>
              <a:rPr lang="en-US" sz="4000" b="0" dirty="0" smtClean="0"/>
              <a:t>  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Abi</a:t>
            </a:r>
            <a:r>
              <a:rPr lang="en-US" sz="3600" b="0" dirty="0" smtClean="0"/>
              <a:t> asked, “Hope, may I use your fabulous pen”?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192808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5501640" cy="357984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600" b="0" dirty="0" smtClean="0"/>
              <a:t>  “Intro to Cinematography”</a:t>
            </a:r>
          </a:p>
          <a:p>
            <a:r>
              <a:rPr lang="en-US" sz="3600" b="0" dirty="0" smtClean="0"/>
              <a:t>     </a:t>
            </a:r>
            <a:r>
              <a:rPr lang="en-US" sz="3600" b="0" dirty="0" smtClean="0"/>
              <a:t>is a </a:t>
            </a:r>
            <a:r>
              <a:rPr lang="en-US" sz="3600" b="0" dirty="0" smtClean="0"/>
              <a:t>report by Callie Lou.</a:t>
            </a:r>
            <a:endParaRPr lang="en-US" sz="3600" b="0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224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772400" cy="2438400"/>
          </a:xfrm>
        </p:spPr>
        <p:txBody>
          <a:bodyPr>
            <a:normAutofit/>
          </a:bodyPr>
          <a:lstStyle/>
          <a:p>
            <a:r>
              <a:rPr lang="en-US" sz="4800" b="0" dirty="0" smtClean="0"/>
              <a:t>  </a:t>
            </a:r>
            <a:r>
              <a:rPr lang="en-US" sz="3600" b="0" dirty="0" err="1" smtClean="0"/>
              <a:t>Abi</a:t>
            </a:r>
            <a:r>
              <a:rPr lang="en-US" sz="3600" b="0" dirty="0" smtClean="0"/>
              <a:t> said, “There’s nothing I would rather do than my science homework” !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97409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Quotation Marks</a:t>
            </a:r>
            <a:endParaRPr lang="en-US" sz="3200" cap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77200" cy="4038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~Titles</a:t>
            </a:r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 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hort 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W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orks</a:t>
            </a:r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These include articles</a:t>
            </a:r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chapters of a book, short stories, essays, songs, and most poems.</a:t>
            </a:r>
          </a:p>
          <a:p>
            <a:endParaRPr lang="en-US" sz="2800" b="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Examples:</a:t>
            </a:r>
          </a:p>
          <a:p>
            <a:pPr lvl="0"/>
            <a:r>
              <a:rPr lang="en-US" sz="2800" b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Tonight </a:t>
            </a:r>
            <a:r>
              <a:rPr lang="en-US" sz="2800" b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will be reading Parker </a:t>
            </a:r>
            <a:r>
              <a:rPr lang="en-US" sz="2800" b="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Turcios</a:t>
            </a:r>
            <a:r>
              <a:rPr lang="en-US" sz="2800" b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 new </a:t>
            </a:r>
            <a:r>
              <a:rPr lang="en-US" sz="2800" b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article</a:t>
            </a:r>
            <a:r>
              <a:rPr lang="en-US" sz="2800" b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b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en-US" sz="2800" b="0" i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 Ways to Improve Your Handwriting</a:t>
            </a:r>
            <a:r>
              <a:rPr lang="en-US" sz="2800" b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.”</a:t>
            </a:r>
          </a:p>
          <a:p>
            <a:endParaRPr lang="en-US" sz="2800" b="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56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Exceptions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(no quotations!!!)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~with the major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subdivisions </a:t>
            </a:r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 the 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ible.</a:t>
            </a:r>
          </a:p>
          <a:p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~with a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title</a:t>
            </a:r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when it stands as the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heading </a:t>
            </a:r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 the work itself. </a:t>
            </a:r>
          </a:p>
          <a:p>
            <a:endParaRPr lang="en-US" sz="2800" b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(Ex. do </a:t>
            </a:r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 </a:t>
            </a:r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use </a:t>
            </a:r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quotation marks with the title  of a report you write for class.)</a:t>
            </a:r>
            <a:endParaRPr lang="en-US" sz="2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82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Single Quotation Marks</a:t>
            </a:r>
            <a:endParaRPr lang="en-US" sz="3200" cap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863840" cy="453817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Single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quotation </a:t>
            </a:r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marks should be </a:t>
            </a:r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used</a:t>
            </a:r>
          </a:p>
          <a:p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whenever </a:t>
            </a:r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needed </a:t>
            </a:r>
            <a:r>
              <a:rPr lang="en-US" sz="2800" b="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within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quotation marks. </a:t>
            </a:r>
          </a:p>
          <a:p>
            <a:endParaRPr lang="en-US" sz="2400" b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Examples:</a:t>
            </a:r>
          </a:p>
          <a:p>
            <a:pPr marL="0" lvl="0" indent="0">
              <a:spcBef>
                <a:spcPts val="0"/>
              </a:spcBef>
            </a:pPr>
            <a:r>
              <a:rPr lang="en-US" sz="2400" b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“I just heard Cora </a:t>
            </a:r>
            <a:r>
              <a:rPr lang="en-US" sz="2400" b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say, </a:t>
            </a: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‘</a:t>
            </a:r>
            <a:r>
              <a:rPr lang="en-US" sz="2400" b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It’s so fluffy, I’m </a:t>
            </a:r>
            <a:r>
              <a:rPr lang="en-US" sz="2400" b="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gonna</a:t>
            </a:r>
            <a:r>
              <a:rPr lang="en-US" sz="2400" b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die</a:t>
            </a:r>
            <a:r>
              <a:rPr lang="en-US" sz="2400" b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!’ ” said Kara.</a:t>
            </a:r>
            <a:endParaRPr lang="en-US" sz="2400" b="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>
              <a:spcBef>
                <a:spcPts val="0"/>
              </a:spcBef>
            </a:pPr>
            <a:endParaRPr lang="en-US" sz="2400" b="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>
              <a:spcBef>
                <a:spcPts val="0"/>
              </a:spcBef>
            </a:pPr>
            <a:r>
              <a:rPr lang="en-US" sz="2400" b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Callie said, “I </a:t>
            </a:r>
            <a:r>
              <a:rPr lang="en-US" sz="2400" b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just heard Hunter </a:t>
            </a:r>
            <a:r>
              <a:rPr lang="en-US" sz="2400" b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ask,</a:t>
            </a:r>
            <a:r>
              <a:rPr lang="en-US" sz="2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‘</a:t>
            </a:r>
            <a:r>
              <a:rPr lang="en-US" sz="2400" b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you </a:t>
            </a:r>
            <a:r>
              <a:rPr lang="en-US" sz="2400" b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really be my date to the artist series</a:t>
            </a:r>
            <a:r>
              <a:rPr lang="en-US" sz="2400" b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?’ I promise. </a:t>
            </a:r>
            <a:r>
              <a:rPr lang="en-US" sz="2400" b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I’m not joking</a:t>
            </a:r>
            <a:r>
              <a:rPr lang="en-US" sz="2400" b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.”</a:t>
            </a:r>
            <a:endParaRPr lang="en-US" sz="2400" b="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800" b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20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Other punctuation</a:t>
            </a:r>
            <a:endParaRPr lang="en-US" sz="3200" cap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071572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~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Questions marks </a:t>
            </a:r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exclamation marks</a:t>
            </a:r>
            <a:r>
              <a:rPr lang="en-US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go inside the quotation marks</a:t>
            </a:r>
          </a:p>
          <a:p>
            <a:endParaRPr lang="en-US" sz="2800" b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Examples:</a:t>
            </a:r>
          </a:p>
          <a:p>
            <a:pPr lvl="0"/>
            <a:r>
              <a:rPr lang="en-US" sz="2400" b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Lauren exclaimed, </a:t>
            </a: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en-US" sz="2400" b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 actually did my math </a:t>
            </a:r>
            <a:r>
              <a:rPr lang="en-US" sz="2400" b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homework last </a:t>
            </a:r>
            <a:r>
              <a:rPr lang="en-US" sz="2400" b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night!”</a:t>
            </a:r>
          </a:p>
          <a:p>
            <a:pPr lvl="0"/>
            <a:r>
              <a:rPr lang="en-US" sz="2400" b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Casey </a:t>
            </a:r>
            <a:r>
              <a:rPr lang="en-US" sz="2400" b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said</a:t>
            </a:r>
            <a:r>
              <a:rPr lang="en-US" sz="2400" b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en-US" sz="2400" b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you know all of Mrs. Richmond’s </a:t>
            </a:r>
            <a:r>
              <a:rPr lang="en-US" sz="2400" b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quadratic formula raps? </a:t>
            </a:r>
            <a:r>
              <a:rPr lang="en-US" sz="2400" b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2400" b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do!”</a:t>
            </a:r>
            <a:endParaRPr lang="en-US" sz="2400" b="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b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en-US" sz="2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42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4419600"/>
            <a:ext cx="3426922" cy="548640"/>
          </a:xfrm>
        </p:spPr>
        <p:txBody>
          <a:bodyPr/>
          <a:lstStyle/>
          <a:p>
            <a:pPr algn="r"/>
            <a:r>
              <a:rPr lang="en-US" dirty="0" smtClean="0"/>
              <a:t>FIX THESE!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886700" cy="20574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</a:rPr>
              <a:t>Game Time</a:t>
            </a:r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en-US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65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86384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sz="4800" b="0" dirty="0" smtClean="0"/>
              <a:t>  </a:t>
            </a:r>
            <a:r>
              <a:rPr lang="en-US" sz="4800" b="0" dirty="0" smtClean="0"/>
              <a:t> She said, “I </a:t>
            </a:r>
            <a:r>
              <a:rPr lang="en-US" sz="4800" b="0" dirty="0" smtClean="0"/>
              <a:t>heard Callie Lou ask, </a:t>
            </a:r>
            <a:r>
              <a:rPr lang="en-US" sz="4800" b="0" dirty="0" smtClean="0"/>
              <a:t>‘Did </a:t>
            </a:r>
            <a:r>
              <a:rPr lang="en-US" sz="4800" b="0" dirty="0" smtClean="0"/>
              <a:t>Miss Buiter</a:t>
            </a:r>
            <a:r>
              <a:rPr lang="en-US" sz="4800" b="0" dirty="0"/>
              <a:t> </a:t>
            </a:r>
            <a:r>
              <a:rPr lang="en-US" sz="4800" b="0" dirty="0" smtClean="0"/>
              <a:t>really say that we had to read that entire literature story by Wednesday</a:t>
            </a:r>
            <a:r>
              <a:rPr lang="en-US" sz="4800" b="0" dirty="0" smtClean="0"/>
              <a:t>?’” </a:t>
            </a:r>
            <a:r>
              <a:rPr lang="en-US" sz="4800" b="0" dirty="0" smtClean="0">
                <a:sym typeface="Wingdings" pitchFamily="2" charset="2"/>
              </a:rPr>
              <a:t></a:t>
            </a:r>
            <a:endParaRPr lang="en-US" sz="4800" b="0" dirty="0" smtClean="0"/>
          </a:p>
        </p:txBody>
      </p:sp>
    </p:spTree>
    <p:extLst>
      <p:ext uri="{BB962C8B-B14F-4D97-AF65-F5344CB8AC3E}">
        <p14:creationId xmlns:p14="http://schemas.microsoft.com/office/powerpoint/2010/main" val="12404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520940" cy="2362200"/>
          </a:xfrm>
        </p:spPr>
        <p:txBody>
          <a:bodyPr>
            <a:noAutofit/>
          </a:bodyPr>
          <a:lstStyle/>
          <a:p>
            <a:r>
              <a:rPr lang="en-US" sz="3600" b="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3600" b="0" dirty="0" smtClean="0">
                <a:ea typeface="Tahoma" pitchFamily="34" charset="0"/>
                <a:cs typeface="Tahoma" pitchFamily="34" charset="0"/>
              </a:rPr>
              <a:t> “Isn’t it way too hot out there to play softball?’ asked Rachel.</a:t>
            </a:r>
            <a:endParaRPr lang="en-US" sz="3600" b="0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80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5486400" cy="228600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4000" b="0" dirty="0" smtClean="0"/>
              <a:t> </a:t>
            </a:r>
            <a:r>
              <a:rPr lang="en-US" sz="3600" b="0" dirty="0" smtClean="0"/>
              <a:t>“Jeremiah” is my favorite                   book of the “Bible.”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272979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990072"/>
      </a:accent2>
      <a:accent3>
        <a:srgbClr val="ADEA00"/>
      </a:accent3>
      <a:accent4>
        <a:srgbClr val="7C984A"/>
      </a:accent4>
      <a:accent5>
        <a:srgbClr val="C2AD8D"/>
      </a:accent5>
      <a:accent6>
        <a:srgbClr val="7F7F7F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242</TotalTime>
  <Words>305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Franklin Gothic Book</vt:lpstr>
      <vt:lpstr>Franklin Gothic Medium</vt:lpstr>
      <vt:lpstr>Tahoma</vt:lpstr>
      <vt:lpstr>Tunga</vt:lpstr>
      <vt:lpstr>Wingdings</vt:lpstr>
      <vt:lpstr>Angles</vt:lpstr>
      <vt:lpstr>Quotation marks</vt:lpstr>
      <vt:lpstr>Quotation Marks</vt:lpstr>
      <vt:lpstr>Exceptions (no quotations!!!)</vt:lpstr>
      <vt:lpstr>Single Quotation Marks</vt:lpstr>
      <vt:lpstr>Other punctuation</vt:lpstr>
      <vt:lpstr>FIX THESE!</vt:lpstr>
      <vt:lpstr>Example #1</vt:lpstr>
      <vt:lpstr>Example #2</vt:lpstr>
      <vt:lpstr>Example #3</vt:lpstr>
      <vt:lpstr>Example #4</vt:lpstr>
      <vt:lpstr>Example #5</vt:lpstr>
      <vt:lpstr>Example #6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Quotation marks</dc:title>
  <dc:creator>Stephen 72</dc:creator>
  <cp:lastModifiedBy>Buiter, Becca</cp:lastModifiedBy>
  <cp:revision>40</cp:revision>
  <dcterms:created xsi:type="dcterms:W3CDTF">2013-04-09T23:44:26Z</dcterms:created>
  <dcterms:modified xsi:type="dcterms:W3CDTF">2016-04-10T19:36:18Z</dcterms:modified>
</cp:coreProperties>
</file>