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697" r:id="rId4"/>
  </p:sldMasterIdLst>
  <p:notesMasterIdLst>
    <p:notesMasterId r:id="rId93"/>
  </p:notesMasterIdLst>
  <p:handoutMasterIdLst>
    <p:handoutMasterId r:id="rId94"/>
  </p:handoutMasterIdLst>
  <p:sldIdLst>
    <p:sldId id="466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27" r:id="rId54"/>
    <p:sldId id="528" r:id="rId55"/>
    <p:sldId id="529" r:id="rId56"/>
    <p:sldId id="530" r:id="rId57"/>
    <p:sldId id="531" r:id="rId58"/>
    <p:sldId id="467" r:id="rId59"/>
    <p:sldId id="477" r:id="rId60"/>
    <p:sldId id="468" r:id="rId61"/>
    <p:sldId id="469" r:id="rId62"/>
    <p:sldId id="470" r:id="rId63"/>
    <p:sldId id="471" r:id="rId64"/>
    <p:sldId id="472" r:id="rId65"/>
    <p:sldId id="377" r:id="rId66"/>
    <p:sldId id="388" r:id="rId67"/>
    <p:sldId id="429" r:id="rId68"/>
    <p:sldId id="437" r:id="rId69"/>
    <p:sldId id="423" r:id="rId70"/>
    <p:sldId id="435" r:id="rId71"/>
    <p:sldId id="473" r:id="rId72"/>
    <p:sldId id="474" r:id="rId73"/>
    <p:sldId id="463" r:id="rId74"/>
    <p:sldId id="464" r:id="rId75"/>
    <p:sldId id="465" r:id="rId76"/>
    <p:sldId id="430" r:id="rId77"/>
    <p:sldId id="433" r:id="rId78"/>
    <p:sldId id="439" r:id="rId79"/>
    <p:sldId id="532" r:id="rId80"/>
    <p:sldId id="440" r:id="rId81"/>
    <p:sldId id="441" r:id="rId82"/>
    <p:sldId id="442" r:id="rId83"/>
    <p:sldId id="444" r:id="rId84"/>
    <p:sldId id="446" r:id="rId85"/>
    <p:sldId id="450" r:id="rId86"/>
    <p:sldId id="451" r:id="rId87"/>
    <p:sldId id="453" r:id="rId88"/>
    <p:sldId id="462" r:id="rId89"/>
    <p:sldId id="454" r:id="rId90"/>
    <p:sldId id="458" r:id="rId91"/>
    <p:sldId id="478" r:id="rId9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5pPr>
    <a:lvl6pPr marL="22860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6pPr>
    <a:lvl7pPr marL="27432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7pPr>
    <a:lvl8pPr marL="32004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8pPr>
    <a:lvl9pPr marL="3657600" algn="l" defTabSz="914400" rtl="0" eaLnBrk="1" latinLnBrk="0" hangingPunct="1">
      <a:defRPr sz="3800" b="1" kern="1200">
        <a:solidFill>
          <a:srgbClr val="F9DFCB"/>
        </a:solidFill>
        <a:latin typeface="UniversCon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6600"/>
    <a:srgbClr val="383E20"/>
    <a:srgbClr val="C5C8CF"/>
    <a:srgbClr val="DBDDE1"/>
    <a:srgbClr val="D4DBB9"/>
    <a:srgbClr val="BCC793"/>
    <a:srgbClr val="33391D"/>
    <a:srgbClr val="F3B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3181" autoAdjust="0"/>
  </p:normalViewPr>
  <p:slideViewPr>
    <p:cSldViewPr>
      <p:cViewPr varScale="1">
        <p:scale>
          <a:sx n="58" d="100"/>
          <a:sy n="58" d="100"/>
        </p:scale>
        <p:origin x="762" y="72"/>
      </p:cViewPr>
      <p:guideLst>
        <p:guide orient="horz" pos="2160"/>
        <p:guide orient="horz" pos="3744"/>
        <p:guide orient="horz" pos="576"/>
        <p:guide pos="2880"/>
        <p:guide pos="5184"/>
        <p:guide pos="57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2" d="100"/>
        <a:sy n="72" d="100"/>
      </p:scale>
      <p:origin x="0" y="1752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5A7AF40-E199-4C32-8812-D9691976FBB6}" type="datetimeFigureOut">
              <a:rPr lang="en-US"/>
              <a:pPr>
                <a:defRPr/>
              </a:pPr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5B3FA8-6E1E-4D5F-9DC7-E180CB4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5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22B439-56B3-499E-9367-F9A2CCEB3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2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62131E7D-CA6A-4641-A5A7-F6BA2EE77FD1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62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Rhyme = _____ _____</a:t>
            </a:r>
          </a:p>
        </p:txBody>
      </p:sp>
    </p:spTree>
    <p:extLst>
      <p:ext uri="{BB962C8B-B14F-4D97-AF65-F5344CB8AC3E}">
        <p14:creationId xmlns:p14="http://schemas.microsoft.com/office/powerpoint/2010/main" val="267499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E66A6384-79E4-42D2-A1F8-4983D0A48FCC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79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smtClean="0">
                <a:latin typeface="Arial" pitchFamily="34" charset="0"/>
              </a:rPr>
              <a:t>Tree/snow: iStockphoto.com/Ekspansio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“Futility” Context: ____ ____ __ Purpose: ______ of ____ Style: _____ &amp; _____</a:t>
            </a:r>
          </a:p>
        </p:txBody>
      </p:sp>
    </p:spTree>
    <p:extLst>
      <p:ext uri="{BB962C8B-B14F-4D97-AF65-F5344CB8AC3E}">
        <p14:creationId xmlns:p14="http://schemas.microsoft.com/office/powerpoint/2010/main" val="2994579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782DE09B-3984-488C-AA3A-FE2F15D98396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82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Pic: PressArt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Rhyme Scheme of “Futility” ___________ _________</a:t>
            </a:r>
          </a:p>
        </p:txBody>
      </p:sp>
    </p:spTree>
    <p:extLst>
      <p:ext uri="{BB962C8B-B14F-4D97-AF65-F5344CB8AC3E}">
        <p14:creationId xmlns:p14="http://schemas.microsoft.com/office/powerpoint/2010/main" val="143487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10F5B7A2-9FE9-45D8-8094-F0D9A8702C7E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84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Pic: PressArt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Owen’s Conclusion: _____ is _____</a:t>
            </a:r>
          </a:p>
        </p:txBody>
      </p:sp>
    </p:spTree>
    <p:extLst>
      <p:ext uri="{BB962C8B-B14F-4D97-AF65-F5344CB8AC3E}">
        <p14:creationId xmlns:p14="http://schemas.microsoft.com/office/powerpoint/2010/main" val="549862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7DAB31FF-4890-4E2F-A30F-7A6FE49D70C9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85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smtClean="0">
                <a:latin typeface="Arial" pitchFamily="34" charset="0"/>
              </a:rPr>
              <a:t>Tree/snow: iStockphoto.com/Ekspansio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Trusting God = _____ for ______!</a:t>
            </a:r>
          </a:p>
        </p:txBody>
      </p:sp>
    </p:spTree>
    <p:extLst>
      <p:ext uri="{BB962C8B-B14F-4D97-AF65-F5344CB8AC3E}">
        <p14:creationId xmlns:p14="http://schemas.microsoft.com/office/powerpoint/2010/main" val="421948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052A7492-C75F-424C-8884-A4C1514A6B2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86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Verse about fearing God and healing:</a:t>
            </a:r>
          </a:p>
        </p:txBody>
      </p:sp>
    </p:spTree>
    <p:extLst>
      <p:ext uri="{BB962C8B-B14F-4D97-AF65-F5344CB8AC3E}">
        <p14:creationId xmlns:p14="http://schemas.microsoft.com/office/powerpoint/2010/main" val="588392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95D00374-D8F0-42E8-B81A-E7E272D25AAA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87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Verse about God comforting people’s hearts:</a:t>
            </a:r>
          </a:p>
        </p:txBody>
      </p:sp>
    </p:spTree>
    <p:extLst>
      <p:ext uri="{BB962C8B-B14F-4D97-AF65-F5344CB8AC3E}">
        <p14:creationId xmlns:p14="http://schemas.microsoft.com/office/powerpoint/2010/main" val="339615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5C95F60C-7764-4B5A-801F-8FAD7AC7B57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65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Clipart.com</a:t>
            </a:r>
          </a:p>
        </p:txBody>
      </p:sp>
    </p:spTree>
    <p:extLst>
      <p:ext uri="{BB962C8B-B14F-4D97-AF65-F5344CB8AC3E}">
        <p14:creationId xmlns:p14="http://schemas.microsoft.com/office/powerpoint/2010/main" val="99911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EFE4CB86-94EA-44E1-814B-3D78A403BF70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67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Clipart.com</a:t>
            </a:r>
          </a:p>
        </p:txBody>
      </p:sp>
    </p:spTree>
    <p:extLst>
      <p:ext uri="{BB962C8B-B14F-4D97-AF65-F5344CB8AC3E}">
        <p14:creationId xmlns:p14="http://schemas.microsoft.com/office/powerpoint/2010/main" val="129716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F19AC533-307C-4299-BD4A-E8DC55F2F3FF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72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Lists</a:t>
            </a:r>
          </a:p>
        </p:txBody>
      </p:sp>
    </p:spTree>
    <p:extLst>
      <p:ext uri="{BB962C8B-B14F-4D97-AF65-F5344CB8AC3E}">
        <p14:creationId xmlns:p14="http://schemas.microsoft.com/office/powerpoint/2010/main" val="28497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EB94280E-12EC-41F1-8B86-37B584DFF03D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73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Theme: nobility of character and deeds _____ _____ of _____ and _______.</a:t>
            </a:r>
          </a:p>
        </p:txBody>
      </p:sp>
    </p:spTree>
    <p:extLst>
      <p:ext uri="{BB962C8B-B14F-4D97-AF65-F5344CB8AC3E}">
        <p14:creationId xmlns:p14="http://schemas.microsoft.com/office/powerpoint/2010/main" val="126886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9678E868-3D27-4905-9ED5-1406A14BF7F5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74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Winning a girl without her parents’ blessing = ________</a:t>
            </a:r>
          </a:p>
        </p:txBody>
      </p:sp>
    </p:spTree>
    <p:extLst>
      <p:ext uri="{BB962C8B-B14F-4D97-AF65-F5344CB8AC3E}">
        <p14:creationId xmlns:p14="http://schemas.microsoft.com/office/powerpoint/2010/main" val="31893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97624D22-9EA2-49F8-B3FE-5188073D0D97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75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smtClean="0">
                <a:latin typeface="Arial" pitchFamily="34" charset="0"/>
              </a:rPr>
              <a:t>Tree/snow: iStockphoto.com/Ekspansio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“Futility” Context: ____ ____ __</a:t>
            </a:r>
          </a:p>
        </p:txBody>
      </p:sp>
    </p:spTree>
    <p:extLst>
      <p:ext uri="{BB962C8B-B14F-4D97-AF65-F5344CB8AC3E}">
        <p14:creationId xmlns:p14="http://schemas.microsoft.com/office/powerpoint/2010/main" val="162572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0872AE0D-7C09-43CD-9838-C22A6112E650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77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Soldiers: clipart.com</a:t>
            </a:r>
          </a:p>
        </p:txBody>
      </p:sp>
    </p:spTree>
    <p:extLst>
      <p:ext uri="{BB962C8B-B14F-4D97-AF65-F5344CB8AC3E}">
        <p14:creationId xmlns:p14="http://schemas.microsoft.com/office/powerpoint/2010/main" val="395098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fld id="{BF2FFC86-2288-4325-AAE7-6D84950DBE38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78</a:t>
            </a:fld>
            <a:endParaRPr 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Soldiers: clipart.com</a:t>
            </a:r>
          </a:p>
        </p:txBody>
      </p:sp>
    </p:spTree>
    <p:extLst>
      <p:ext uri="{BB962C8B-B14F-4D97-AF65-F5344CB8AC3E}">
        <p14:creationId xmlns:p14="http://schemas.microsoft.com/office/powerpoint/2010/main" val="276679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3ABF-3A72-43FE-BDDB-AFE8A7A04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5B80-B629-4561-A936-824174A53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AFCF-DEEC-4454-ACF5-EF06BFEE1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FF7D-356C-414D-8BB1-E35EDE5B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6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16C8-40D8-4CDD-90E3-A41759AB5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7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BD06-0358-46F3-97F3-EB72EEE34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A388-1893-4224-9452-81AAEC87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1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C5E7-2D34-4221-9805-FB605E43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A064-904A-45AC-B1F8-48525BAB0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ABD3F-1B59-4291-8A81-3BC441CF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ED6B-AAE1-4B0E-B958-992968FF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9B5C-6319-4B34-97CA-79CEDABE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8476-703D-400F-8DC1-F3B44E890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3CB4-C8A4-4F7D-BFD4-17AE23424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9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01F3-9C5B-4FB1-98FA-8F5D2E32C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9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DD7C-606B-441D-80E4-4E7BA0F7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9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7EBB-E8EA-4634-8E10-6CC510F2C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8693-38FA-49DE-86AC-23E46752AB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01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53BB9-3140-42B1-BA71-01894EB5B1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78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BD23-24C3-4658-8096-A91461DC38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C2B0-13DC-4B43-BEF7-DDE7B59862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7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F730-9821-4E2C-8BEC-B12931CD06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3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4991-6BF6-426D-B0E7-C658C37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1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41BC-4B87-413C-84F2-A3DBD569B4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8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F239-CB9C-4A50-9A0E-84784C525A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64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2EBE-E13D-4C93-BDD8-28D1A12F65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9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85B7-6AD8-4B0C-96B7-7F284B6E44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56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5AB9-1261-4D10-ACF0-64DBE57219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14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1EF07-CE25-46A3-AF0F-4506C330874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21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CDAA-8887-4961-ADAB-24C56A67D8F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10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9939-E409-4C1A-9910-DE11403DF56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5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8EF1-9488-4CFA-BD04-147244FE20C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74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AA67-53CA-46CE-9725-671C7DFE1FC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5F62-7832-4717-944C-4803253D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7C5D-4004-4C55-8C0C-A2396C8CC10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34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4437-E9AD-4B4B-B63A-35B3575F7BF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2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ABAB-DBF1-4EE4-896E-9DDAAF7FA4E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18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BFEE-ECF4-47C3-9787-6E878D5A939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49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3AA0-10CA-41DB-9D91-BA344677400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2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4D0D-B6AC-4101-BF95-573463CCC7F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3751-BDAB-4288-9F4E-EB9CF154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D0FF-6C23-4227-8317-6AEF5223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6F60-22F2-4AC1-8760-E0240677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D396-126D-4DF4-838C-41D903A90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39CE-E23A-4BED-8F41-92696EB2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0B00B7-FCEA-4560-9B25-A5531A904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33CB294-31CC-48DB-9161-D400C9289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alt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n-US" alt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0"/>
              </a:spcBef>
              <a:defRPr/>
            </a:pPr>
            <a:fld id="{FC4E5F0D-AB04-47F0-9A54-19E3E8F38352}" type="slidenum">
              <a:rPr lang="en-US" altLang="en-US" b="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n-US" altLang="en-US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spcBef>
                <a:spcPct val="0"/>
              </a:spcBef>
              <a:defRPr/>
            </a:pPr>
            <a:fld id="{410FF1C9-E5C9-465E-8693-7A51DF5350A8}" type="slidenum">
              <a:rPr lang="en-US" altLang="en-US" b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altLang="en-US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67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3/31/Smailholm_Tower_22407_from_E.jpg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e/e3/Wilfred_Owen_plate_from_Poems_(1920).jpg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914400" y="3200400"/>
            <a:ext cx="7391400" cy="2895600"/>
          </a:xfrm>
          <a:prstGeom prst="rect">
            <a:avLst/>
          </a:prstGeom>
          <a:solidFill>
            <a:srgbClr val="003366">
              <a:alpha val="8313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914400" y="3194050"/>
            <a:ext cx="7315200" cy="360098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Bookman Old Style" pitchFamily="18" charset="0"/>
              </a:rPr>
              <a:t>Have out…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Bookman Old Style" pitchFamily="18" charset="0"/>
              </a:rPr>
              <a:t>y</a:t>
            </a: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our pen, Stem List 10, and “Sonnet 116”.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3200" dirty="0" smtClean="0">
                <a:solidFill>
                  <a:schemeClr val="bg1"/>
                </a:solidFill>
                <a:latin typeface="Bookman Old Style" pitchFamily="18" charset="0"/>
              </a:rPr>
              <a:t>your literature book.</a:t>
            </a:r>
            <a:endParaRPr lang="en-US" sz="32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742950" indent="-742950" algn="ctr">
              <a:lnSpc>
                <a:spcPct val="120000"/>
              </a:lnSpc>
              <a:buFontTx/>
              <a:buAutoNum type="arabicPeriod"/>
              <a:defRPr/>
            </a:pPr>
            <a:endParaRPr lang="en-US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43891"/>
            <a:ext cx="5410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Happy Thursday</a:t>
            </a: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CCFF"/>
                </a:solidFill>
                <a:latin typeface="Cambria" panose="02040503050406030204" pitchFamily="18" charset="0"/>
              </a:rPr>
              <a:t>flee</a:t>
            </a:r>
          </a:p>
        </p:txBody>
      </p:sp>
    </p:spTree>
    <p:extLst>
      <p:ext uri="{BB962C8B-B14F-4D97-AF65-F5344CB8AC3E}">
        <p14:creationId xmlns:p14="http://schemas.microsoft.com/office/powerpoint/2010/main" val="23054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0000"/>
                </a:solidFill>
                <a:latin typeface="Cambria" panose="02040503050406030204" pitchFamily="18" charset="0"/>
              </a:rPr>
              <a:t>alt</a:t>
            </a:r>
          </a:p>
        </p:txBody>
      </p:sp>
    </p:spTree>
    <p:extLst>
      <p:ext uri="{BB962C8B-B14F-4D97-AF65-F5344CB8AC3E}">
        <p14:creationId xmlns:p14="http://schemas.microsoft.com/office/powerpoint/2010/main" val="25861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0000"/>
                </a:solidFill>
                <a:latin typeface="Cambria" panose="02040503050406030204" pitchFamily="18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7338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66FF"/>
                </a:solidFill>
                <a:latin typeface="Cambria" panose="02040503050406030204" pitchFamily="18" charset="0"/>
              </a:rPr>
              <a:t>iso</a:t>
            </a:r>
          </a:p>
        </p:txBody>
      </p:sp>
    </p:spTree>
    <p:extLst>
      <p:ext uri="{BB962C8B-B14F-4D97-AF65-F5344CB8AC3E}">
        <p14:creationId xmlns:p14="http://schemas.microsoft.com/office/powerpoint/2010/main" val="4337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66FF"/>
                </a:solidFill>
                <a:latin typeface="Cambria" panose="02040503050406030204" pitchFamily="18" charset="0"/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42555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CC"/>
                </a:solidFill>
                <a:latin typeface="Cambria" panose="02040503050406030204" pitchFamily="18" charset="0"/>
              </a:rPr>
              <a:t>mort</a:t>
            </a:r>
          </a:p>
        </p:txBody>
      </p:sp>
    </p:spTree>
    <p:extLst>
      <p:ext uri="{BB962C8B-B14F-4D97-AF65-F5344CB8AC3E}">
        <p14:creationId xmlns:p14="http://schemas.microsoft.com/office/powerpoint/2010/main" val="36359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CC"/>
                </a:solidFill>
                <a:latin typeface="Cambria" panose="02040503050406030204" pitchFamily="18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23824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00CC00"/>
                </a:solidFill>
                <a:latin typeface="Cambria" panose="02040503050406030204" pitchFamily="18" charset="0"/>
              </a:rPr>
              <a:t>carn</a:t>
            </a:r>
          </a:p>
        </p:txBody>
      </p:sp>
    </p:spTree>
    <p:extLst>
      <p:ext uri="{BB962C8B-B14F-4D97-AF65-F5344CB8AC3E}">
        <p14:creationId xmlns:p14="http://schemas.microsoft.com/office/powerpoint/2010/main" val="1671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00CC00"/>
                </a:solidFill>
                <a:latin typeface="Cambria" panose="02040503050406030204" pitchFamily="18" charset="0"/>
              </a:rPr>
              <a:t>flesh</a:t>
            </a:r>
          </a:p>
        </p:txBody>
      </p:sp>
    </p:spTree>
    <p:extLst>
      <p:ext uri="{BB962C8B-B14F-4D97-AF65-F5344CB8AC3E}">
        <p14:creationId xmlns:p14="http://schemas.microsoft.com/office/powerpoint/2010/main" val="18382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FFFF"/>
                </a:solidFill>
                <a:latin typeface="Cambria" panose="02040503050406030204" pitchFamily="18" charset="0"/>
              </a:rPr>
              <a:t>paleo</a:t>
            </a:r>
          </a:p>
        </p:txBody>
      </p:sp>
    </p:spTree>
    <p:extLst>
      <p:ext uri="{BB962C8B-B14F-4D97-AF65-F5344CB8AC3E}">
        <p14:creationId xmlns:p14="http://schemas.microsoft.com/office/powerpoint/2010/main" val="43493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143000" y="1752600"/>
            <a:ext cx="6858000" cy="2387600"/>
          </a:xfrm>
        </p:spPr>
        <p:txBody>
          <a:bodyPr/>
          <a:lstStyle/>
          <a:p>
            <a:r>
              <a:rPr lang="en-US" altLang="en-US" sz="9600" smtClean="0">
                <a:solidFill>
                  <a:schemeClr val="bg1"/>
                </a:solidFill>
              </a:rPr>
              <a:t>Sonnet 116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5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FFFF"/>
                </a:solidFill>
                <a:latin typeface="Cambria" panose="02040503050406030204" pitchFamily="18" charset="0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0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D60093"/>
                </a:solidFill>
                <a:latin typeface="Cambria" panose="02040503050406030204" pitchFamily="18" charset="0"/>
              </a:rPr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21598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D60093"/>
                </a:solidFill>
                <a:latin typeface="Cambria" panose="02040503050406030204" pitchFamily="18" charset="0"/>
              </a:rPr>
              <a:t>born</a:t>
            </a:r>
          </a:p>
        </p:txBody>
      </p:sp>
    </p:spTree>
    <p:extLst>
      <p:ext uri="{BB962C8B-B14F-4D97-AF65-F5344CB8AC3E}">
        <p14:creationId xmlns:p14="http://schemas.microsoft.com/office/powerpoint/2010/main" val="8756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CCFF"/>
                </a:solidFill>
                <a:latin typeface="Cambria" panose="02040503050406030204" pitchFamily="18" charset="0"/>
              </a:rPr>
              <a:t>uni</a:t>
            </a:r>
          </a:p>
        </p:txBody>
      </p:sp>
    </p:spTree>
    <p:extLst>
      <p:ext uri="{BB962C8B-B14F-4D97-AF65-F5344CB8AC3E}">
        <p14:creationId xmlns:p14="http://schemas.microsoft.com/office/powerpoint/2010/main" val="24957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CCFF"/>
                </a:solidFill>
                <a:latin typeface="Cambria" panose="02040503050406030204" pitchFamily="18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787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9933"/>
                </a:solidFill>
                <a:latin typeface="Cambria" panose="02040503050406030204" pitchFamily="18" charset="0"/>
              </a:rPr>
              <a:t>ics</a:t>
            </a:r>
          </a:p>
        </p:txBody>
      </p:sp>
    </p:spTree>
    <p:extLst>
      <p:ext uri="{BB962C8B-B14F-4D97-AF65-F5344CB8AC3E}">
        <p14:creationId xmlns:p14="http://schemas.microsoft.com/office/powerpoint/2010/main" val="2812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9933"/>
                </a:solidFill>
                <a:latin typeface="Cambria" panose="02040503050406030204" pitchFamily="18" charset="0"/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0615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FF33"/>
                </a:solidFill>
                <a:latin typeface="Cambria" panose="02040503050406030204" pitchFamily="18" charset="0"/>
              </a:rPr>
              <a:t>gen</a:t>
            </a:r>
          </a:p>
        </p:txBody>
      </p:sp>
    </p:spTree>
    <p:extLst>
      <p:ext uri="{BB962C8B-B14F-4D97-AF65-F5344CB8AC3E}">
        <p14:creationId xmlns:p14="http://schemas.microsoft.com/office/powerpoint/2010/main" val="853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FF33"/>
                </a:solidFill>
                <a:latin typeface="Cambria" panose="02040503050406030204" pitchFamily="18" charset="0"/>
              </a:rPr>
              <a:t>origin</a:t>
            </a:r>
          </a:p>
        </p:txBody>
      </p:sp>
    </p:spTree>
    <p:extLst>
      <p:ext uri="{BB962C8B-B14F-4D97-AF65-F5344CB8AC3E}">
        <p14:creationId xmlns:p14="http://schemas.microsoft.com/office/powerpoint/2010/main" val="33450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0066"/>
                </a:solidFill>
                <a:latin typeface="Cambria" panose="02040503050406030204" pitchFamily="18" charset="0"/>
              </a:rPr>
              <a:t>ped</a:t>
            </a:r>
          </a:p>
        </p:txBody>
      </p:sp>
    </p:spTree>
    <p:extLst>
      <p:ext uri="{BB962C8B-B14F-4D97-AF65-F5344CB8AC3E}">
        <p14:creationId xmlns:p14="http://schemas.microsoft.com/office/powerpoint/2010/main" val="2629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381000" y="1770063"/>
            <a:ext cx="8458200" cy="4619625"/>
          </a:xfrm>
          <a:prstGeom prst="rect">
            <a:avLst/>
          </a:prstGeom>
          <a:solidFill>
            <a:srgbClr val="C00000">
              <a:alpha val="8313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en-US" altLang="en-US" sz="2400" b="0" smtClean="0">
              <a:solidFill>
                <a:srgbClr val="000000"/>
              </a:solidFill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869950" y="4927600"/>
            <a:ext cx="7315200" cy="1016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0" hangingPunct="0">
              <a:spcBef>
                <a:spcPct val="0"/>
              </a:spcBef>
              <a:buFontTx/>
              <a:buAutoNum type="arabicPeriod"/>
              <a:defRPr/>
            </a:pPr>
            <a:endParaRPr lang="en-US" sz="2400" b="0" dirty="0">
              <a:solidFill>
                <a:srgbClr val="FFFFFF"/>
              </a:solidFill>
              <a:latin typeface="Bookman Old Style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en-US" sz="1800" b="0" dirty="0">
                <a:solidFill>
                  <a:srgbClr val="FFFFFF"/>
                </a:solidFill>
                <a:latin typeface="Bookman Old Style" pitchFamily="18" charset="0"/>
              </a:rPr>
              <a:t>*I will announce the V-Day                                                Poetry Contest winners on Tuesday.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2070" y="666579"/>
            <a:ext cx="7772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Valentine’s Day</a:t>
            </a:r>
            <a:r>
              <a:rPr lang="en-US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Poetry Contest</a:t>
            </a:r>
          </a:p>
        </p:txBody>
      </p:sp>
      <p:pic>
        <p:nvPicPr>
          <p:cNvPr id="6" name="Picture 2" descr="Animated picture of Valentine hear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08009"/>
            <a:ext cx="2147787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Funny Valentine Pic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862388"/>
            <a:ext cx="10763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5838" y="1906588"/>
            <a:ext cx="7248525" cy="391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Directions: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Write a 14 line poem by </a:t>
            </a:r>
            <a:r>
              <a:rPr lang="en-US" sz="2400" dirty="0" smtClean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TOMORROW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It must have traditional rhyme and meter.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Your theme is </a:t>
            </a:r>
            <a:r>
              <a:rPr lang="en-US" sz="24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“love”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but it may be silly, serious,  or spiritual.</a:t>
            </a:r>
          </a:p>
          <a:p>
            <a:pPr marL="457200" indent="-457200" eaLnBrk="0" hangingPunct="0">
              <a:spcBef>
                <a:spcPct val="0"/>
              </a:spcBef>
              <a:buFontTx/>
              <a:buAutoNum type="arabicPeriod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Prizes will be awarded for </a:t>
            </a:r>
            <a:r>
              <a:rPr lang="en-US" sz="28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1st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($10), </a:t>
            </a:r>
          </a:p>
          <a:p>
            <a:pPr eaLnBrk="0" hangingPunct="0">
              <a:spcBef>
                <a:spcPct val="0"/>
              </a:spcBef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     </a:t>
            </a:r>
            <a:r>
              <a:rPr lang="en-US" sz="24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400" baseline="300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nd</a:t>
            </a:r>
            <a:r>
              <a:rPr lang="en-US" sz="2400" baseline="30000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($7), and </a:t>
            </a:r>
            <a:r>
              <a:rPr lang="en-US" sz="24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400" baseline="300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rd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 place ($5) winners.                                       	Also, </a:t>
            </a:r>
            <a:r>
              <a:rPr lang="en-US" sz="2400" dirty="0">
                <a:ln w="0"/>
                <a:solidFill>
                  <a:srgbClr val="00CC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rPr>
              <a:t>5 extra credit points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will be given.</a:t>
            </a:r>
          </a:p>
          <a:p>
            <a:pPr eaLnBrk="0" hangingPunct="0">
              <a:spcBef>
                <a:spcPct val="0"/>
              </a:spcBef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01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0066"/>
                </a:solidFill>
                <a:latin typeface="Cambria" panose="02040503050406030204" pitchFamily="18" charset="0"/>
              </a:rPr>
              <a:t>foot or child</a:t>
            </a:r>
          </a:p>
        </p:txBody>
      </p:sp>
    </p:spTree>
    <p:extLst>
      <p:ext uri="{BB962C8B-B14F-4D97-AF65-F5344CB8AC3E}">
        <p14:creationId xmlns:p14="http://schemas.microsoft.com/office/powerpoint/2010/main" val="18389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99"/>
                </a:solidFill>
                <a:latin typeface="Cambria" panose="02040503050406030204" pitchFamily="18" charset="0"/>
              </a:rPr>
              <a:t>psych</a:t>
            </a:r>
          </a:p>
        </p:txBody>
      </p:sp>
    </p:spTree>
    <p:extLst>
      <p:ext uri="{BB962C8B-B14F-4D97-AF65-F5344CB8AC3E}">
        <p14:creationId xmlns:p14="http://schemas.microsoft.com/office/powerpoint/2010/main" val="26774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99"/>
                </a:solidFill>
                <a:latin typeface="Cambria" panose="02040503050406030204" pitchFamily="18" charset="0"/>
              </a:rPr>
              <a:t>soul</a:t>
            </a:r>
          </a:p>
        </p:txBody>
      </p:sp>
    </p:spTree>
    <p:extLst>
      <p:ext uri="{BB962C8B-B14F-4D97-AF65-F5344CB8AC3E}">
        <p14:creationId xmlns:p14="http://schemas.microsoft.com/office/powerpoint/2010/main" val="39162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5050"/>
                </a:solidFill>
                <a:latin typeface="Cambria" panose="02040503050406030204" pitchFamily="18" charset="0"/>
              </a:rPr>
              <a:t>capit</a:t>
            </a:r>
          </a:p>
        </p:txBody>
      </p:sp>
    </p:spTree>
    <p:extLst>
      <p:ext uri="{BB962C8B-B14F-4D97-AF65-F5344CB8AC3E}">
        <p14:creationId xmlns:p14="http://schemas.microsoft.com/office/powerpoint/2010/main" val="19726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5050"/>
                </a:solidFill>
                <a:latin typeface="Cambria" panose="02040503050406030204" pitchFamily="18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7696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CCFF"/>
                </a:solidFill>
                <a:latin typeface="Cambria" panose="02040503050406030204" pitchFamily="18" charset="0"/>
              </a:rPr>
              <a:t>ness</a:t>
            </a:r>
          </a:p>
        </p:txBody>
      </p:sp>
    </p:spTree>
    <p:extLst>
      <p:ext uri="{BB962C8B-B14F-4D97-AF65-F5344CB8AC3E}">
        <p14:creationId xmlns:p14="http://schemas.microsoft.com/office/powerpoint/2010/main" val="25059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CCFF"/>
                </a:solidFill>
                <a:latin typeface="Cambria" panose="02040503050406030204" pitchFamily="18" charset="0"/>
              </a:rPr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4287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FF99"/>
                </a:solidFill>
                <a:latin typeface="Cambria" panose="02040503050406030204" pitchFamily="18" charset="0"/>
              </a:rPr>
              <a:t>muta</a:t>
            </a:r>
          </a:p>
        </p:txBody>
      </p:sp>
    </p:spTree>
    <p:extLst>
      <p:ext uri="{BB962C8B-B14F-4D97-AF65-F5344CB8AC3E}">
        <p14:creationId xmlns:p14="http://schemas.microsoft.com/office/powerpoint/2010/main" val="1956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FF99"/>
                </a:solidFill>
                <a:latin typeface="Cambria" panose="02040503050406030204" pitchFamily="18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7874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66FF"/>
                </a:solidFill>
                <a:latin typeface="Cambria" panose="02040503050406030204" pitchFamily="18" charset="0"/>
              </a:rPr>
              <a:t>cad</a:t>
            </a:r>
          </a:p>
        </p:txBody>
      </p:sp>
    </p:spTree>
    <p:extLst>
      <p:ext uri="{BB962C8B-B14F-4D97-AF65-F5344CB8AC3E}">
        <p14:creationId xmlns:p14="http://schemas.microsoft.com/office/powerpoint/2010/main" val="17710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FF00"/>
                </a:solidFill>
                <a:latin typeface="Cambria" panose="02040503050406030204" pitchFamily="18" charset="0"/>
              </a:rPr>
              <a:t>Stem List #10</a:t>
            </a:r>
          </a:p>
        </p:txBody>
      </p:sp>
    </p:spTree>
    <p:extLst>
      <p:ext uri="{BB962C8B-B14F-4D97-AF65-F5344CB8AC3E}">
        <p14:creationId xmlns:p14="http://schemas.microsoft.com/office/powerpoint/2010/main" val="32358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66FF"/>
                </a:solidFill>
                <a:latin typeface="Cambria" panose="02040503050406030204" pitchFamily="18" charset="0"/>
              </a:rPr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136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CC00"/>
                </a:solidFill>
                <a:latin typeface="Cambria" panose="02040503050406030204" pitchFamily="18" charset="0"/>
              </a:rPr>
              <a:t>curs</a:t>
            </a:r>
          </a:p>
        </p:txBody>
      </p:sp>
    </p:spTree>
    <p:extLst>
      <p:ext uri="{BB962C8B-B14F-4D97-AF65-F5344CB8AC3E}">
        <p14:creationId xmlns:p14="http://schemas.microsoft.com/office/powerpoint/2010/main" val="42835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CC00"/>
                </a:solidFill>
                <a:latin typeface="Cambria" panose="02040503050406030204" pitchFamily="18" charset="0"/>
              </a:rPr>
              <a:t>run</a:t>
            </a:r>
          </a:p>
        </p:txBody>
      </p:sp>
    </p:spTree>
    <p:extLst>
      <p:ext uri="{BB962C8B-B14F-4D97-AF65-F5344CB8AC3E}">
        <p14:creationId xmlns:p14="http://schemas.microsoft.com/office/powerpoint/2010/main" val="42384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00FF"/>
                </a:solidFill>
                <a:latin typeface="Cambria" panose="02040503050406030204" pitchFamily="18" charset="0"/>
              </a:rPr>
              <a:t>loqu</a:t>
            </a:r>
          </a:p>
        </p:txBody>
      </p:sp>
    </p:spTree>
    <p:extLst>
      <p:ext uri="{BB962C8B-B14F-4D97-AF65-F5344CB8AC3E}">
        <p14:creationId xmlns:p14="http://schemas.microsoft.com/office/powerpoint/2010/main" val="2146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9900FF"/>
                </a:solidFill>
                <a:latin typeface="Cambria" panose="02040503050406030204" pitchFamily="18" charset="0"/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5359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66CC"/>
                </a:solidFill>
                <a:latin typeface="Cambria" panose="02040503050406030204" pitchFamily="18" charset="0"/>
              </a:rPr>
              <a:t>ate</a:t>
            </a:r>
          </a:p>
        </p:txBody>
      </p:sp>
    </p:spTree>
    <p:extLst>
      <p:ext uri="{BB962C8B-B14F-4D97-AF65-F5344CB8AC3E}">
        <p14:creationId xmlns:p14="http://schemas.microsoft.com/office/powerpoint/2010/main" val="18410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66CC"/>
                </a:solidFill>
                <a:latin typeface="Cambria" panose="02040503050406030204" pitchFamily="18" charset="0"/>
              </a:rPr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22695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3300"/>
                </a:solidFill>
                <a:latin typeface="Cambria" panose="02040503050406030204" pitchFamily="18" charset="0"/>
              </a:rPr>
              <a:t>vert</a:t>
            </a:r>
          </a:p>
        </p:txBody>
      </p:sp>
    </p:spTree>
    <p:extLst>
      <p:ext uri="{BB962C8B-B14F-4D97-AF65-F5344CB8AC3E}">
        <p14:creationId xmlns:p14="http://schemas.microsoft.com/office/powerpoint/2010/main" val="32510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3300"/>
                </a:solidFill>
                <a:latin typeface="Cambria" panose="02040503050406030204" pitchFamily="18" charset="0"/>
              </a:rPr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33909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009999"/>
                </a:solidFill>
                <a:latin typeface="Cambria" panose="02040503050406030204" pitchFamily="18" charset="0"/>
              </a:rPr>
              <a:t>ess</a:t>
            </a:r>
          </a:p>
        </p:txBody>
      </p:sp>
    </p:spTree>
    <p:extLst>
      <p:ext uri="{BB962C8B-B14F-4D97-AF65-F5344CB8AC3E}">
        <p14:creationId xmlns:p14="http://schemas.microsoft.com/office/powerpoint/2010/main" val="30879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6699"/>
                </a:solidFill>
                <a:latin typeface="Cambria" panose="02040503050406030204" pitchFamily="18" charset="0"/>
              </a:rPr>
              <a:t>cor</a:t>
            </a:r>
          </a:p>
        </p:txBody>
      </p:sp>
    </p:spTree>
    <p:extLst>
      <p:ext uri="{BB962C8B-B14F-4D97-AF65-F5344CB8AC3E}">
        <p14:creationId xmlns:p14="http://schemas.microsoft.com/office/powerpoint/2010/main" val="17411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009999"/>
                </a:solidFill>
                <a:latin typeface="Cambria" panose="02040503050406030204" pitchFamily="18" charset="0"/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920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66"/>
                </a:solidFill>
                <a:latin typeface="Cambria" panose="02040503050406030204" pitchFamily="18" charset="0"/>
              </a:rPr>
              <a:t>sacro</a:t>
            </a:r>
          </a:p>
        </p:txBody>
      </p:sp>
    </p:spTree>
    <p:extLst>
      <p:ext uri="{BB962C8B-B14F-4D97-AF65-F5344CB8AC3E}">
        <p14:creationId xmlns:p14="http://schemas.microsoft.com/office/powerpoint/2010/main" val="36691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CC66"/>
                </a:solidFill>
                <a:latin typeface="Cambria" panose="02040503050406030204" pitchFamily="18" charset="0"/>
              </a:rPr>
              <a:t>holy</a:t>
            </a:r>
          </a:p>
        </p:txBody>
      </p:sp>
    </p:spTree>
    <p:extLst>
      <p:ext uri="{BB962C8B-B14F-4D97-AF65-F5344CB8AC3E}">
        <p14:creationId xmlns:p14="http://schemas.microsoft.com/office/powerpoint/2010/main" val="13353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FFCC"/>
                </a:solidFill>
                <a:latin typeface="Cambria" panose="02040503050406030204" pitchFamily="18" charset="0"/>
              </a:rPr>
              <a:t>crypt</a:t>
            </a:r>
          </a:p>
        </p:txBody>
      </p:sp>
    </p:spTree>
    <p:extLst>
      <p:ext uri="{BB962C8B-B14F-4D97-AF65-F5344CB8AC3E}">
        <p14:creationId xmlns:p14="http://schemas.microsoft.com/office/powerpoint/2010/main" val="1252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FFCC"/>
                </a:solidFill>
                <a:latin typeface="Cambria" panose="02040503050406030204" pitchFamily="18" charset="0"/>
              </a:rPr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8110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5200" cy="4832350"/>
          </a:xfrm>
          <a:prstGeom prst="rect">
            <a:avLst/>
          </a:prstGeom>
          <a:noFill/>
          <a:ln w="76200">
            <a:solidFill>
              <a:srgbClr val="12324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914400" y="4362450"/>
            <a:ext cx="7315200" cy="158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12324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F557D"/>
                    </a:gs>
                    <a:gs pos="50000">
                      <a:srgbClr val="666699"/>
                    </a:gs>
                    <a:gs pos="100000">
                      <a:srgbClr val="1F557D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2"/>
                  </a:outerShdw>
                </a:effectLst>
                <a:latin typeface="Benguiat Frisky"/>
              </a:rPr>
              <a:t>Structure</a:t>
            </a: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152400" y="304800"/>
            <a:ext cx="8839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Betty </a:t>
            </a:r>
            <a:r>
              <a:rPr lang="en-US" dirty="0" err="1">
                <a:solidFill>
                  <a:schemeClr val="tx1"/>
                </a:solidFill>
              </a:rPr>
              <a:t>Botter's</a:t>
            </a:r>
            <a:r>
              <a:rPr lang="en-US" dirty="0">
                <a:solidFill>
                  <a:schemeClr val="tx1"/>
                </a:solidFill>
              </a:rPr>
              <a:t> Biting Beaver</a:t>
            </a:r>
          </a:p>
          <a:p>
            <a:r>
              <a:rPr lang="en-US" sz="3600" b="0" dirty="0">
                <a:solidFill>
                  <a:schemeClr val="tx1"/>
                </a:solidFill>
              </a:rPr>
              <a:t>Betty </a:t>
            </a:r>
            <a:r>
              <a:rPr lang="en-US" sz="3600" b="0" dirty="0" err="1">
                <a:solidFill>
                  <a:schemeClr val="tx1"/>
                </a:solidFill>
              </a:rPr>
              <a:t>Botter</a:t>
            </a:r>
            <a:r>
              <a:rPr lang="en-US" sz="3600" b="0" dirty="0">
                <a:solidFill>
                  <a:schemeClr val="tx1"/>
                </a:solidFill>
              </a:rPr>
              <a:t> bought a beaver.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But the beastly beaver bit her.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So she bought a biting badger.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And the badger bit the beaver.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Since the badger bit the beaver,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now the beaver will not bite her.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So 'twas better Betty </a:t>
            </a:r>
            <a:r>
              <a:rPr lang="en-US" sz="3600" b="0" dirty="0" err="1">
                <a:solidFill>
                  <a:schemeClr val="tx1"/>
                </a:solidFill>
              </a:rPr>
              <a:t>Botter</a:t>
            </a:r>
            <a:r>
              <a:rPr lang="en-US" sz="3600" b="0" dirty="0">
                <a:solidFill>
                  <a:schemeClr val="tx1"/>
                </a:solidFill>
              </a:rPr>
              <a:t/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bought a beaver-biting badger.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75953" y="5681192"/>
            <a:ext cx="9220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*10 seconds or less: Excellent. You can out talk anyone around.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*5 seconds or less: You are a tongue tying champion</a:t>
            </a:r>
            <a:r>
              <a:rPr lang="en-US" sz="2000" dirty="0" smtClean="0">
                <a:solidFill>
                  <a:schemeClr val="accent2"/>
                </a:solidFill>
              </a:rPr>
              <a:t>! `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18818" name="Picture 2" descr="Beaver Habit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29897" r="11150" b="30929"/>
          <a:stretch/>
        </p:blipFill>
        <p:spPr bwMode="auto">
          <a:xfrm>
            <a:off x="6781800" y="332509"/>
            <a:ext cx="2078181" cy="1316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72600" cy="7029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843088" y="838200"/>
            <a:ext cx="6553200" cy="7478713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Famous First Lines/                   Punctured Poems:</a:t>
            </a:r>
          </a:p>
          <a:p>
            <a:r>
              <a:rPr lang="en-US" sz="3200">
                <a:solidFill>
                  <a:srgbClr val="FFFF00"/>
                </a:solidFill>
                <a:latin typeface="Arial" pitchFamily="34" charset="0"/>
              </a:rPr>
              <a:t>Marlowe: “Was this the face that launched a thousand ships?</a:t>
            </a:r>
          </a:p>
          <a:p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Student: No wonder there are keel marks on her lips.</a:t>
            </a:r>
            <a:endParaRPr lang="en-US" sz="140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Arial" pitchFamily="34" charset="0"/>
              </a:rPr>
              <a:t>Shakespeare: “Full fathom five thy father lies.”</a:t>
            </a:r>
          </a:p>
          <a:p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Student: I pushed him.                                     I apologize.</a:t>
            </a:r>
          </a:p>
          <a:p>
            <a:endParaRPr lang="en-US" sz="3200">
              <a:solidFill>
                <a:schemeClr val="bg1"/>
              </a:solidFill>
              <a:latin typeface="Arial" pitchFamily="34" charset="0"/>
            </a:endParaRPr>
          </a:p>
          <a:p>
            <a:endParaRPr lang="en-US" sz="32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72600" cy="7029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828800" y="990600"/>
            <a:ext cx="6705600" cy="6124575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You can try to finish these:</a:t>
            </a:r>
          </a:p>
          <a:p>
            <a:endParaRPr lang="en-US" sz="1600">
              <a:solidFill>
                <a:schemeClr val="bg1"/>
              </a:solidFill>
              <a:latin typeface="Arial" pitchFamily="34" charset="0"/>
            </a:endParaRPr>
          </a:p>
          <a:p>
            <a:r>
              <a:rPr lang="en-US" sz="3200">
                <a:solidFill>
                  <a:srgbClr val="FFB547"/>
                </a:solidFill>
                <a:latin typeface="Arial" pitchFamily="34" charset="0"/>
              </a:rPr>
              <a:t>Wordsworth:  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“My heart leaps up when I behold...</a:t>
            </a:r>
            <a:endParaRPr lang="en-US" sz="3200">
              <a:solidFill>
                <a:srgbClr val="FFB547"/>
              </a:solidFill>
              <a:latin typeface="Arial" pitchFamily="34" charset="0"/>
            </a:endParaRPr>
          </a:p>
          <a:p>
            <a:r>
              <a:rPr lang="en-US" sz="3200">
                <a:solidFill>
                  <a:srgbClr val="FFB547"/>
                </a:solidFill>
                <a:latin typeface="Arial" pitchFamily="34" charset="0"/>
              </a:rPr>
              <a:t>Kilmer: 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“I think that I shall never see…</a:t>
            </a:r>
            <a:endParaRPr lang="en-US" sz="3200">
              <a:solidFill>
                <a:srgbClr val="FFB547"/>
              </a:solidFill>
              <a:latin typeface="Arial" pitchFamily="34" charset="0"/>
            </a:endParaRPr>
          </a:p>
          <a:p>
            <a:r>
              <a:rPr lang="en-US" sz="3200">
                <a:solidFill>
                  <a:srgbClr val="FFB547"/>
                </a:solidFill>
                <a:latin typeface="Arial" pitchFamily="34" charset="0"/>
              </a:rPr>
              <a:t>Poe: 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“Once upon a midnight                dreary…</a:t>
            </a:r>
          </a:p>
          <a:p>
            <a:endParaRPr lang="en-US" sz="3200">
              <a:solidFill>
                <a:srgbClr val="FFB547"/>
              </a:solidFill>
              <a:latin typeface="Arial" pitchFamily="34" charset="0"/>
            </a:endParaRPr>
          </a:p>
          <a:p>
            <a:endParaRPr lang="en-US" sz="3200">
              <a:solidFill>
                <a:srgbClr val="FFB547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869950"/>
            <a:ext cx="5410200" cy="1860550"/>
            <a:chOff x="0" y="548"/>
            <a:chExt cx="3408" cy="1172"/>
          </a:xfrm>
        </p:grpSpPr>
        <p:sp>
          <p:nvSpPr>
            <p:cNvPr id="37895" name="Text Box 4"/>
            <p:cNvSpPr txBox="1">
              <a:spLocks noChangeArrowheads="1"/>
            </p:cNvSpPr>
            <p:nvPr/>
          </p:nvSpPr>
          <p:spPr bwMode="auto">
            <a:xfrm>
              <a:off x="0" y="548"/>
              <a:ext cx="288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r>
                <a:rPr lang="en-US" sz="6600">
                  <a:solidFill>
                    <a:srgbClr val="205776"/>
                  </a:solidFill>
                  <a:latin typeface="Bookman Old Style" pitchFamily="18" charset="0"/>
                </a:rPr>
                <a:t>definition</a:t>
              </a:r>
            </a:p>
          </p:txBody>
        </p:sp>
        <p:sp>
          <p:nvSpPr>
            <p:cNvPr id="37896" name="Text Box 5"/>
            <p:cNvSpPr txBox="1">
              <a:spLocks noChangeArrowheads="1"/>
            </p:cNvSpPr>
            <p:nvPr/>
          </p:nvSpPr>
          <p:spPr bwMode="auto">
            <a:xfrm>
              <a:off x="48" y="1002"/>
              <a:ext cx="96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endParaRPr lang="en-US" sz="660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816" y="1028"/>
              <a:ext cx="28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r>
                <a:rPr lang="en-US" sz="6600">
                  <a:solidFill>
                    <a:srgbClr val="205776"/>
                  </a:solidFill>
                  <a:latin typeface="Arial Black" pitchFamily="34" charset="0"/>
                </a:rPr>
                <a:t>’</a:t>
              </a:r>
              <a:endParaRPr lang="en-US" sz="660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37898" name="Freeform 7"/>
            <p:cNvSpPr>
              <a:spLocks/>
            </p:cNvSpPr>
            <p:nvPr/>
          </p:nvSpPr>
          <p:spPr bwMode="auto">
            <a:xfrm>
              <a:off x="1664" y="1141"/>
              <a:ext cx="168" cy="49"/>
            </a:xfrm>
            <a:custGeom>
              <a:avLst/>
              <a:gdLst>
                <a:gd name="T0" fmla="*/ 0 w 168"/>
                <a:gd name="T1" fmla="*/ 0 h 49"/>
                <a:gd name="T2" fmla="*/ 80 w 168"/>
                <a:gd name="T3" fmla="*/ 48 h 49"/>
                <a:gd name="T4" fmla="*/ 168 w 168"/>
                <a:gd name="T5" fmla="*/ 6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10160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Freeform 8"/>
            <p:cNvSpPr>
              <a:spLocks/>
            </p:cNvSpPr>
            <p:nvPr/>
          </p:nvSpPr>
          <p:spPr bwMode="auto">
            <a:xfrm>
              <a:off x="456" y="1167"/>
              <a:ext cx="208" cy="55"/>
            </a:xfrm>
            <a:custGeom>
              <a:avLst/>
              <a:gdLst>
                <a:gd name="T0" fmla="*/ 0 w 168"/>
                <a:gd name="T1" fmla="*/ 0 h 49"/>
                <a:gd name="T2" fmla="*/ 99 w 168"/>
                <a:gd name="T3" fmla="*/ 54 h 49"/>
                <a:gd name="T4" fmla="*/ 208 w 168"/>
                <a:gd name="T5" fmla="*/ 7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49">
                  <a:moveTo>
                    <a:pt x="0" y="0"/>
                  </a:moveTo>
                  <a:cubicBezTo>
                    <a:pt x="13" y="8"/>
                    <a:pt x="52" y="47"/>
                    <a:pt x="80" y="48"/>
                  </a:cubicBezTo>
                  <a:cubicBezTo>
                    <a:pt x="108" y="49"/>
                    <a:pt x="150" y="15"/>
                    <a:pt x="168" y="6"/>
                  </a:cubicBezTo>
                </a:path>
              </a:pathLst>
            </a:custGeom>
            <a:noFill/>
            <a:ln w="57150" cap="flat" cmpd="sng">
              <a:solidFill>
                <a:srgbClr val="20577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Line 9"/>
            <p:cNvSpPr>
              <a:spLocks noChangeShapeType="1"/>
            </p:cNvSpPr>
            <p:nvPr/>
          </p:nvSpPr>
          <p:spPr bwMode="auto">
            <a:xfrm>
              <a:off x="56" y="1166"/>
              <a:ext cx="0" cy="384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Line 10"/>
            <p:cNvSpPr>
              <a:spLocks noChangeShapeType="1"/>
            </p:cNvSpPr>
            <p:nvPr/>
          </p:nvSpPr>
          <p:spPr bwMode="auto">
            <a:xfrm>
              <a:off x="3280" y="1120"/>
              <a:ext cx="0" cy="432"/>
            </a:xfrm>
            <a:prstGeom prst="line">
              <a:avLst/>
            </a:prstGeom>
            <a:noFill/>
            <a:ln w="38100">
              <a:solidFill>
                <a:srgbClr val="2057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Text Box 11"/>
            <p:cNvSpPr txBox="1">
              <a:spLocks noChangeArrowheads="1"/>
            </p:cNvSpPr>
            <p:nvPr/>
          </p:nvSpPr>
          <p:spPr bwMode="auto">
            <a:xfrm>
              <a:off x="936" y="1024"/>
              <a:ext cx="45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r>
                <a:rPr lang="en-US" sz="6600">
                  <a:solidFill>
                    <a:srgbClr val="20577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7903" name="Text Box 12"/>
            <p:cNvSpPr txBox="1">
              <a:spLocks noChangeArrowheads="1"/>
            </p:cNvSpPr>
            <p:nvPr/>
          </p:nvSpPr>
          <p:spPr bwMode="auto">
            <a:xfrm>
              <a:off x="1296" y="992"/>
              <a:ext cx="14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endParaRPr lang="en-US" sz="6600">
                <a:solidFill>
                  <a:srgbClr val="205776"/>
                </a:solidFill>
                <a:latin typeface="Arial" pitchFamily="34" charset="0"/>
              </a:endParaRPr>
            </a:p>
          </p:txBody>
        </p:sp>
        <p:sp>
          <p:nvSpPr>
            <p:cNvPr id="37904" name="Text Box 13"/>
            <p:cNvSpPr txBox="1">
              <a:spLocks noChangeArrowheads="1"/>
            </p:cNvSpPr>
            <p:nvPr/>
          </p:nvSpPr>
          <p:spPr bwMode="auto">
            <a:xfrm>
              <a:off x="2592" y="1016"/>
              <a:ext cx="816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eaLnBrk="1" hangingPunct="1"/>
              <a:endParaRPr lang="en-US" sz="6600">
                <a:solidFill>
                  <a:srgbClr val="205776"/>
                </a:solidFill>
                <a:latin typeface="Arial" pitchFamily="34" charset="0"/>
              </a:endParaRPr>
            </a:p>
          </p:txBody>
        </p:sp>
      </p:grp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914400" y="3429000"/>
            <a:ext cx="7391400" cy="2667000"/>
          </a:xfrm>
          <a:prstGeom prst="rect">
            <a:avLst/>
          </a:prstGeom>
          <a:solidFill>
            <a:srgbClr val="003366">
              <a:alpha val="8313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14400" y="3351213"/>
            <a:ext cx="7315200" cy="27257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sz="4800" dirty="0">
                <a:solidFill>
                  <a:srgbClr val="CDCDDD"/>
                </a:solidFill>
                <a:latin typeface="Arial" pitchFamily="34" charset="0"/>
              </a:rPr>
              <a:t>words arranged into a </a:t>
            </a:r>
            <a:r>
              <a:rPr lang="en-US" sz="4800" u="sng" dirty="0">
                <a:solidFill>
                  <a:srgbClr val="CDCDDD"/>
                </a:solidFill>
                <a:latin typeface="Arial" pitchFamily="34" charset="0"/>
              </a:rPr>
              <a:t>rhythmical pattern</a:t>
            </a:r>
            <a:r>
              <a:rPr lang="en-US" sz="4800" dirty="0">
                <a:solidFill>
                  <a:srgbClr val="CDCDDD"/>
                </a:solidFill>
                <a:latin typeface="Arial" pitchFamily="34" charset="0"/>
              </a:rPr>
              <a:t> with </a:t>
            </a:r>
            <a:r>
              <a:rPr lang="en-US" sz="4800" u="sng" dirty="0">
                <a:solidFill>
                  <a:srgbClr val="CDCDDD"/>
                </a:solidFill>
                <a:latin typeface="Arial" pitchFamily="34" charset="0"/>
              </a:rPr>
              <a:t>regular accents</a:t>
            </a:r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5410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12324A"/>
                </a:solidFill>
                <a:effectLst>
                  <a:outerShdw dist="53882" dir="2700000" algn="ctr" rotWithShape="0">
                    <a:srgbClr val="78B2DE"/>
                  </a:outerShdw>
                </a:effectLst>
                <a:latin typeface="Benguiat Frisky"/>
              </a:rPr>
              <a:t>poetry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 autoUpdateAnimBg="0"/>
      <p:bldP spid="880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FF6699"/>
                </a:solidFill>
                <a:latin typeface="Cambria" panose="02040503050406030204" pitchFamily="18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2319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1778000" y="990600"/>
            <a:ext cx="64008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4D4D4D"/>
                  </a:outerShdw>
                </a:effectLst>
                <a:latin typeface="Benguiat Frisky"/>
              </a:rPr>
              <a:t>Poetry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7010400" cy="2169825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5400" dirty="0">
                <a:solidFill>
                  <a:schemeClr val="bg1"/>
                </a:solidFill>
                <a:latin typeface="Book Antiqua" pitchFamily="18" charset="0"/>
              </a:rPr>
              <a:t>appeals to </a:t>
            </a:r>
            <a:r>
              <a:rPr lang="en-US" sz="5400" u="sng" dirty="0">
                <a:solidFill>
                  <a:schemeClr val="bg1"/>
                </a:solidFill>
                <a:latin typeface="Book Antiqua" pitchFamily="18" charset="0"/>
              </a:rPr>
              <a:t>reason</a:t>
            </a:r>
          </a:p>
          <a:p>
            <a:pPr eaLnBrk="1" hangingPunct="1">
              <a:buFontTx/>
              <a:buChar char="•"/>
            </a:pPr>
            <a:r>
              <a:rPr lang="en-US" sz="5400" dirty="0">
                <a:solidFill>
                  <a:schemeClr val="bg1"/>
                </a:solidFill>
                <a:latin typeface="Book Antiqua" pitchFamily="18" charset="0"/>
              </a:rPr>
              <a:t>appeals to </a:t>
            </a:r>
            <a:r>
              <a:rPr lang="en-US" sz="5400" u="sng" dirty="0">
                <a:solidFill>
                  <a:schemeClr val="bg1"/>
                </a:solidFill>
                <a:latin typeface="Book Antiqua" pitchFamily="18" charset="0"/>
              </a:rPr>
              <a:t>emotions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1778000" y="990600"/>
            <a:ext cx="64008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4D4D4D"/>
                  </a:outerShdw>
                </a:effectLst>
                <a:latin typeface="Benguiat Frisky"/>
              </a:rPr>
              <a:t>Structure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28800" y="2743200"/>
            <a:ext cx="6400800" cy="327660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4400" dirty="0">
                <a:solidFill>
                  <a:schemeClr val="bg1"/>
                </a:solidFill>
                <a:latin typeface="Book Antiqua" pitchFamily="18" charset="0"/>
              </a:rPr>
              <a:t>rhyme</a:t>
            </a:r>
            <a:r>
              <a:rPr lang="en-US" sz="4400" dirty="0" smtClean="0">
                <a:solidFill>
                  <a:schemeClr val="bg1"/>
                </a:solidFill>
                <a:latin typeface="Book Antiqua" pitchFamily="18" charset="0"/>
              </a:rPr>
              <a:t>/ </a:t>
            </a:r>
            <a:r>
              <a:rPr lang="en-US" sz="4400" u="sng" dirty="0" smtClean="0">
                <a:solidFill>
                  <a:schemeClr val="bg1"/>
                </a:solidFill>
                <a:latin typeface="Book Antiqua" pitchFamily="18" charset="0"/>
              </a:rPr>
              <a:t>meter</a:t>
            </a:r>
            <a:endParaRPr lang="en-US" sz="4400" u="sng" dirty="0">
              <a:solidFill>
                <a:schemeClr val="bg1"/>
              </a:solidFill>
              <a:latin typeface="Book Antiqua" pitchFamily="18" charset="0"/>
            </a:endParaRP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4400" u="sng" dirty="0">
                <a:solidFill>
                  <a:schemeClr val="bg1"/>
                </a:solidFill>
                <a:latin typeface="Book Antiqua" pitchFamily="18" charset="0"/>
              </a:rPr>
              <a:t>verse</a:t>
            </a:r>
            <a:r>
              <a:rPr lang="en-US" sz="4400" dirty="0">
                <a:solidFill>
                  <a:schemeClr val="bg1"/>
                </a:solidFill>
                <a:latin typeface="Book Antiqua" pitchFamily="18" charset="0"/>
              </a:rPr>
              <a:t> forms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4400" u="sng" dirty="0">
                <a:solidFill>
                  <a:schemeClr val="bg1"/>
                </a:solidFill>
                <a:latin typeface="Book Antiqua" pitchFamily="18" charset="0"/>
              </a:rPr>
              <a:t>stanza</a:t>
            </a:r>
            <a:r>
              <a:rPr lang="en-US" sz="4400" dirty="0">
                <a:solidFill>
                  <a:schemeClr val="bg1"/>
                </a:solidFill>
                <a:latin typeface="Book Antiqua" pitchFamily="18" charset="0"/>
              </a:rPr>
              <a:t> forms</a:t>
            </a:r>
          </a:p>
          <a:p>
            <a:pPr eaLnBrk="1" hangingPunct="1">
              <a:spcBef>
                <a:spcPct val="25000"/>
              </a:spcBef>
              <a:buFontTx/>
              <a:buChar char="•"/>
            </a:pPr>
            <a:r>
              <a:rPr lang="en-US" sz="4400" u="sng" dirty="0">
                <a:solidFill>
                  <a:schemeClr val="bg1"/>
                </a:solidFill>
                <a:latin typeface="Book Antiqua" pitchFamily="18" charset="0"/>
              </a:rPr>
              <a:t>shape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414463" y="2819400"/>
            <a:ext cx="6172200" cy="739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352C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5000" dirty="0">
                <a:solidFill>
                  <a:srgbClr val="C7D1E1"/>
                </a:solidFill>
              </a:rPr>
              <a:t>= </a:t>
            </a:r>
            <a:r>
              <a:rPr lang="en-US" sz="5000" u="sng" dirty="0">
                <a:solidFill>
                  <a:srgbClr val="C7D1E1"/>
                </a:solidFill>
              </a:rPr>
              <a:t>powerful tool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323975" y="1238250"/>
            <a:ext cx="6324600" cy="930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5500" i="1">
                <a:solidFill>
                  <a:srgbClr val="B3C1AF"/>
                </a:solidFill>
              </a:rPr>
              <a:t>Rhyme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8" name="Group 8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41987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Text Box 4"/>
            <p:cNvSpPr txBox="1">
              <a:spLocks noChangeArrowheads="1"/>
            </p:cNvSpPr>
            <p:nvPr/>
          </p:nvSpPr>
          <p:spPr bwMode="auto">
            <a:xfrm>
              <a:off x="1811" y="461"/>
              <a:ext cx="2032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Rhyme</a:t>
              </a:r>
            </a:p>
          </p:txBody>
        </p:sp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375" y="1296"/>
              <a:ext cx="4896" cy="1710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4300" dirty="0">
                  <a:solidFill>
                    <a:srgbClr val="304A49"/>
                  </a:solidFill>
                </a:rPr>
                <a:t>identical sounds in the last </a:t>
              </a:r>
              <a:r>
                <a:rPr lang="en-US" sz="4300" u="sng" dirty="0">
                  <a:solidFill>
                    <a:srgbClr val="304A49"/>
                  </a:solidFill>
                </a:rPr>
                <a:t>stressed</a:t>
              </a:r>
              <a:r>
                <a:rPr lang="en-US" sz="4300" dirty="0">
                  <a:solidFill>
                    <a:srgbClr val="304A49"/>
                  </a:solidFill>
                </a:rPr>
                <a:t> vowel and all of the sounds following that </a:t>
              </a:r>
              <a:r>
                <a:rPr lang="en-US" sz="4300" u="sng" dirty="0">
                  <a:solidFill>
                    <a:srgbClr val="304A49"/>
                  </a:solidFill>
                </a:rPr>
                <a:t>vowel</a:t>
              </a:r>
              <a:r>
                <a:rPr lang="en-US" sz="4300" dirty="0">
                  <a:solidFill>
                    <a:srgbClr val="304A49"/>
                  </a:solidFill>
                </a:rPr>
                <a:t> in </a:t>
              </a:r>
              <a:r>
                <a:rPr lang="en-US" sz="4300" u="sng" dirty="0">
                  <a:solidFill>
                    <a:srgbClr val="304A49"/>
                  </a:solidFill>
                </a:rPr>
                <a:t>two</a:t>
              </a:r>
              <a:r>
                <a:rPr lang="en-US" sz="4300" dirty="0">
                  <a:solidFill>
                    <a:srgbClr val="304A49"/>
                  </a:solidFill>
                </a:rPr>
                <a:t> or more words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10" name="Group 2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43011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872" y="432"/>
              <a:ext cx="3997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End Rhyme</a:t>
              </a: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423" y="1612"/>
              <a:ext cx="4896" cy="1309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4300" dirty="0">
                  <a:solidFill>
                    <a:srgbClr val="304A49"/>
                  </a:solidFill>
                </a:rPr>
                <a:t>rhyme that occurs at the </a:t>
              </a:r>
              <a:r>
                <a:rPr lang="en-US" sz="4300" u="sng" dirty="0">
                  <a:solidFill>
                    <a:srgbClr val="304A49"/>
                  </a:solidFill>
                </a:rPr>
                <a:t>ends</a:t>
              </a:r>
              <a:r>
                <a:rPr lang="en-US" sz="4300" dirty="0">
                  <a:solidFill>
                    <a:srgbClr val="304A49"/>
                  </a:solidFill>
                </a:rPr>
                <a:t> of corresponding lines of poetry </a:t>
              </a:r>
              <a:r>
                <a:rPr lang="en-US" sz="4300" dirty="0">
                  <a:solidFill>
                    <a:schemeClr val="bg1"/>
                  </a:solidFill>
                </a:rPr>
                <a:t>(lord / word)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192213" y="2971800"/>
            <a:ext cx="7010400" cy="2971800"/>
          </a:xfrm>
          <a:prstGeom prst="rect">
            <a:avLst/>
          </a:prstGeom>
          <a:solidFill>
            <a:srgbClr val="738C6C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3962400"/>
            <a:ext cx="6815138" cy="9245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With silver bells and cockleshells,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3400" y="2273300"/>
            <a:ext cx="78819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42F4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000" i="1">
                <a:solidFill>
                  <a:srgbClr val="D4DBB9"/>
                </a:solidFill>
              </a:rPr>
              <a:t>Mary, Mary, quite contrary,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066800" y="3149600"/>
            <a:ext cx="6815138" cy="55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How does your garden </a:t>
            </a:r>
            <a:r>
              <a:rPr lang="en-US" sz="3600" dirty="0">
                <a:solidFill>
                  <a:schemeClr val="bg1"/>
                </a:solidFill>
              </a:rPr>
              <a:t>grow</a:t>
            </a:r>
            <a:r>
              <a:rPr lang="en-US" sz="3600" dirty="0">
                <a:solidFill>
                  <a:srgbClr val="29374D"/>
                </a:solidFill>
              </a:rPr>
              <a:t>?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8388" y="4910138"/>
            <a:ext cx="6815137" cy="55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And pretty maids all in a </a:t>
            </a:r>
            <a:r>
              <a:rPr lang="en-US" sz="3600" dirty="0">
                <a:solidFill>
                  <a:schemeClr val="bg1"/>
                </a:solidFill>
              </a:rPr>
              <a:t>row</a:t>
            </a:r>
            <a:r>
              <a:rPr lang="en-US" sz="3600" dirty="0">
                <a:solidFill>
                  <a:srgbClr val="29374D"/>
                </a:solidFill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374" name="Group 6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45059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872" y="432"/>
              <a:ext cx="3997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Rhyme Scheme</a:t>
              </a:r>
            </a:p>
          </p:txBody>
        </p:sp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423" y="1612"/>
              <a:ext cx="4896" cy="89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4300" dirty="0">
                  <a:solidFill>
                    <a:srgbClr val="304A49"/>
                  </a:solidFill>
                </a:rPr>
                <a:t>the </a:t>
              </a:r>
              <a:r>
                <a:rPr lang="en-US" sz="4300" u="sng" dirty="0">
                  <a:solidFill>
                    <a:srgbClr val="304A49"/>
                  </a:solidFill>
                </a:rPr>
                <a:t>pattern</a:t>
              </a:r>
              <a:r>
                <a:rPr lang="en-US" sz="4300" dirty="0">
                  <a:solidFill>
                    <a:srgbClr val="304A49"/>
                  </a:solidFill>
                </a:rPr>
                <a:t> of rhyme sounds in a poem or in a </a:t>
              </a:r>
              <a:r>
                <a:rPr lang="en-US" sz="4300" u="sng" dirty="0">
                  <a:solidFill>
                    <a:srgbClr val="304A49"/>
                  </a:solidFill>
                </a:rPr>
                <a:t>stanza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92213" y="2971800"/>
            <a:ext cx="7010400" cy="2971800"/>
          </a:xfrm>
          <a:prstGeom prst="rect">
            <a:avLst/>
          </a:prstGeom>
          <a:solidFill>
            <a:srgbClr val="738C6C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3933825"/>
            <a:ext cx="6815138" cy="50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3600">
                <a:solidFill>
                  <a:srgbClr val="29374D"/>
                </a:solidFill>
              </a:rPr>
              <a:t>With silver bells and cockleshells,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2113" y="2254250"/>
            <a:ext cx="7810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42F4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000" i="1">
                <a:solidFill>
                  <a:srgbClr val="D4DBB9"/>
                </a:solidFill>
              </a:rPr>
              <a:t>Mary, Mary, quite contrary,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66800" y="3149600"/>
            <a:ext cx="6815138" cy="55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600">
                <a:solidFill>
                  <a:srgbClr val="29374D"/>
                </a:solidFill>
              </a:rPr>
              <a:t>How does your garden </a:t>
            </a:r>
            <a:r>
              <a:rPr lang="en-US" sz="3600">
                <a:solidFill>
                  <a:schemeClr val="bg1"/>
                </a:solidFill>
              </a:rPr>
              <a:t>grow</a:t>
            </a:r>
            <a:r>
              <a:rPr lang="en-US" sz="3600">
                <a:solidFill>
                  <a:srgbClr val="29374D"/>
                </a:solidFill>
              </a:rPr>
              <a:t>?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68388" y="4994275"/>
            <a:ext cx="6815137" cy="55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6A99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600">
                <a:solidFill>
                  <a:srgbClr val="29374D"/>
                </a:solidFill>
              </a:rPr>
              <a:t>And pretty maids all in a </a:t>
            </a:r>
            <a:r>
              <a:rPr lang="en-US" sz="3600">
                <a:solidFill>
                  <a:schemeClr val="bg1"/>
                </a:solidFill>
              </a:rPr>
              <a:t>row</a:t>
            </a:r>
            <a:r>
              <a:rPr lang="en-US" sz="3600">
                <a:solidFill>
                  <a:srgbClr val="29374D"/>
                </a:solidFill>
              </a:rPr>
              <a:t>.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7734300" y="2244725"/>
            <a:ext cx="4572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2C3A5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3BD95"/>
                </a:solidFill>
              </a:rPr>
              <a:t>a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7734300" y="3078163"/>
            <a:ext cx="4572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3391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3BD95"/>
                </a:solidFill>
              </a:rPr>
              <a:t>b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7734300" y="3759200"/>
            <a:ext cx="4572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3391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3BD95"/>
                </a:solidFill>
              </a:rPr>
              <a:t>c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7745413" y="4851400"/>
            <a:ext cx="457200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3391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3BD95"/>
                </a:solidFill>
              </a:rPr>
              <a:t>b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4" grpId="0"/>
      <p:bldP spid="331785" grpId="0"/>
      <p:bldP spid="33178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47107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08" name="Text Box 4"/>
            <p:cNvSpPr txBox="1">
              <a:spLocks noChangeArrowheads="1"/>
            </p:cNvSpPr>
            <p:nvPr/>
          </p:nvSpPr>
          <p:spPr bwMode="auto">
            <a:xfrm>
              <a:off x="872" y="432"/>
              <a:ext cx="3997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Eye Rhyme</a:t>
              </a:r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406" y="1344"/>
              <a:ext cx="4896" cy="1725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4300" dirty="0">
                  <a:solidFill>
                    <a:srgbClr val="304A49"/>
                  </a:solidFill>
                </a:rPr>
                <a:t>rhyme that occurs when word </a:t>
              </a:r>
              <a:r>
                <a:rPr lang="en-US" sz="4300" u="sng" dirty="0">
                  <a:solidFill>
                    <a:srgbClr val="304A49"/>
                  </a:solidFill>
                </a:rPr>
                <a:t>pairs</a:t>
              </a:r>
              <a:r>
                <a:rPr lang="en-US" sz="4300" dirty="0">
                  <a:solidFill>
                    <a:srgbClr val="304A49"/>
                  </a:solidFill>
                </a:rPr>
                <a:t> are spelled alike but </a:t>
              </a:r>
              <a:r>
                <a:rPr lang="en-US" sz="4300" u="sng" dirty="0">
                  <a:solidFill>
                    <a:srgbClr val="304A49"/>
                  </a:solidFill>
                </a:rPr>
                <a:t>pronounced</a:t>
              </a:r>
              <a:r>
                <a:rPr lang="en-US" sz="4300" dirty="0">
                  <a:solidFill>
                    <a:srgbClr val="304A49"/>
                  </a:solidFill>
                </a:rPr>
                <a:t> differently </a:t>
              </a:r>
              <a:r>
                <a:rPr lang="en-US" sz="4300" dirty="0">
                  <a:solidFill>
                    <a:schemeClr val="bg1"/>
                  </a:solidFill>
                </a:rPr>
                <a:t>(cough / bough)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-76200" y="-138113"/>
            <a:ext cx="9220200" cy="6915151"/>
            <a:chOff x="-48" y="-87"/>
            <a:chExt cx="5808" cy="4356"/>
          </a:xfrm>
        </p:grpSpPr>
        <p:pic>
          <p:nvPicPr>
            <p:cNvPr id="48131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8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872" y="432"/>
              <a:ext cx="3997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Slant Rhyme</a:t>
              </a:r>
            </a:p>
          </p:txBody>
        </p:sp>
        <p:sp>
          <p:nvSpPr>
            <p:cNvPr id="316421" name="Text Box 5"/>
            <p:cNvSpPr txBox="1">
              <a:spLocks noChangeArrowheads="1"/>
            </p:cNvSpPr>
            <p:nvPr/>
          </p:nvSpPr>
          <p:spPr bwMode="auto">
            <a:xfrm>
              <a:off x="406" y="1344"/>
              <a:ext cx="4896" cy="1725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300" dirty="0">
                  <a:solidFill>
                    <a:schemeClr val="accent5">
                      <a:lumMod val="25000"/>
                    </a:schemeClr>
                  </a:solidFill>
                </a:rPr>
                <a:t>Two words with similar but slightly </a:t>
              </a:r>
              <a:r>
                <a:rPr lang="en-US" sz="4300" u="sng" dirty="0">
                  <a:solidFill>
                    <a:schemeClr val="accent5">
                      <a:lumMod val="25000"/>
                    </a:schemeClr>
                  </a:solidFill>
                </a:rPr>
                <a:t>mismatched</a:t>
              </a:r>
              <a:r>
                <a:rPr lang="en-US" sz="4300" dirty="0">
                  <a:solidFill>
                    <a:schemeClr val="accent5">
                      <a:lumMod val="25000"/>
                    </a:schemeClr>
                  </a:solidFill>
                </a:rPr>
                <a:t> sounds are </a:t>
              </a:r>
              <a:r>
                <a:rPr lang="en-US" sz="4300" u="sng" dirty="0">
                  <a:solidFill>
                    <a:schemeClr val="accent5">
                      <a:lumMod val="25000"/>
                    </a:schemeClr>
                  </a:solidFill>
                </a:rPr>
                <a:t>paired</a:t>
              </a:r>
              <a:r>
                <a:rPr lang="en-US" sz="4300" dirty="0">
                  <a:solidFill>
                    <a:schemeClr val="accent5">
                      <a:lumMod val="25000"/>
                    </a:schemeClr>
                  </a:solidFill>
                </a:rPr>
                <a:t> together                      </a:t>
              </a:r>
              <a:r>
                <a:rPr lang="en-US" sz="4300" dirty="0">
                  <a:solidFill>
                    <a:schemeClr val="bg1"/>
                  </a:solidFill>
                </a:rPr>
                <a:t>(door / star)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FF99"/>
                </a:solidFill>
                <a:latin typeface="Cambria" panose="02040503050406030204" pitchFamily="18" charset="0"/>
              </a:rPr>
              <a:t>ethno</a:t>
            </a:r>
          </a:p>
        </p:txBody>
      </p:sp>
    </p:spTree>
    <p:extLst>
      <p:ext uri="{BB962C8B-B14F-4D97-AF65-F5344CB8AC3E}">
        <p14:creationId xmlns:p14="http://schemas.microsoft.com/office/powerpoint/2010/main" val="15770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77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743200" cy="328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228600"/>
            <a:ext cx="5943600" cy="63248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Sir Walter Scott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(1771-1832)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u="sng" dirty="0">
                <a:solidFill>
                  <a:schemeClr val="tx1"/>
                </a:solidFill>
              </a:rPr>
              <a:t>Scotsman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u="sng" dirty="0">
                <a:solidFill>
                  <a:schemeClr val="tx1"/>
                </a:solidFill>
              </a:rPr>
              <a:t>Romantic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poet </a:t>
            </a:r>
            <a:r>
              <a:rPr lang="en-US" dirty="0">
                <a:solidFill>
                  <a:schemeClr val="tx1"/>
                </a:solidFill>
              </a:rPr>
              <a:t>(feelings/imagination)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u="sng" dirty="0">
                <a:solidFill>
                  <a:schemeClr val="tx1"/>
                </a:solidFill>
              </a:rPr>
              <a:t>Common life </a:t>
            </a:r>
            <a:r>
              <a:rPr lang="en-US" dirty="0">
                <a:solidFill>
                  <a:schemeClr val="tx1"/>
                </a:solidFill>
              </a:rPr>
              <a:t>themes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Famous for his novel </a:t>
            </a:r>
            <a:r>
              <a:rPr lang="en-US" i="1" u="sng" dirty="0">
                <a:solidFill>
                  <a:schemeClr val="tx1"/>
                </a:solidFill>
              </a:rPr>
              <a:t>Ivanhoe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77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le:Smailholm Tower 22407 from 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1000"/>
            <a:ext cx="913765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-257175" y="1295400"/>
            <a:ext cx="9515475" cy="655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AB87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3700" i="1">
                <a:solidFill>
                  <a:srgbClr val="29374D"/>
                </a:solidFill>
              </a:rPr>
              <a:t>      History of “Allen-a-Dale”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5400" y="2284413"/>
            <a:ext cx="6986588" cy="29543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tabLst>
                <a:tab pos="914400" algn="l"/>
              </a:tabLst>
              <a:defRPr/>
            </a:pPr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Similar to </a:t>
            </a:r>
            <a:r>
              <a:rPr lang="en-US" sz="3200" b="0" u="sng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Robin Hood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ballads</a:t>
            </a:r>
            <a:endParaRPr lang="en-US" sz="1000" b="0" dirty="0">
              <a:solidFill>
                <a:schemeClr val="bg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Legend says Allen-a-Dale was one</a:t>
            </a:r>
          </a:p>
          <a:p>
            <a:pPr eaLnBrk="0" hangingPunct="0">
              <a:spcBef>
                <a:spcPct val="0"/>
              </a:spcBef>
              <a:tabLst>
                <a:tab pos="914400" algn="l"/>
              </a:tabLst>
              <a:defRPr/>
            </a:pP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of </a:t>
            </a:r>
            <a:r>
              <a:rPr lang="en-US" sz="3200" b="0" u="sng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Robin Hood’s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men—a </a:t>
            </a:r>
            <a:r>
              <a:rPr lang="en-US" sz="3200" b="0" u="sng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minstrel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lang="en-US" sz="1000" b="0" dirty="0">
              <a:solidFill>
                <a:schemeClr val="bg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Stanza Form: </a:t>
            </a:r>
            <a:r>
              <a:rPr lang="en-US" sz="3200" b="0" u="sng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sestet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ballad</a:t>
            </a:r>
            <a:endParaRPr lang="en-US" sz="1000" b="0" dirty="0">
              <a:solidFill>
                <a:schemeClr val="bg1"/>
              </a:solidFill>
              <a:latin typeface="Arial" pitchFamily="34" charset="0"/>
            </a:endParaRPr>
          </a:p>
          <a:p>
            <a:pPr marL="457200" indent="-457200" eaLnBrk="0" hangingPunct="0">
              <a:spcBef>
                <a:spcPct val="0"/>
              </a:spcBef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Rhyme Scheme:</a:t>
            </a:r>
            <a:r>
              <a:rPr lang="en-US" sz="3200" b="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3200" b="0" u="sng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aabbcc</a:t>
            </a:r>
            <a:endParaRPr lang="en-US" sz="1000" b="0" u="sng" dirty="0">
              <a:solidFill>
                <a:schemeClr val="bg1"/>
              </a:solidFill>
              <a:latin typeface="Arial" pitchFamily="34" charset="0"/>
            </a:endParaRPr>
          </a:p>
          <a:p>
            <a:pPr eaLnBrk="0" hangingPunct="0">
              <a:spcBef>
                <a:spcPct val="0"/>
              </a:spcBef>
              <a:tabLst>
                <a:tab pos="914400" algn="l"/>
              </a:tabLst>
              <a:defRPr/>
            </a:pPr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en-US" sz="18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1257300" y="3200400"/>
            <a:ext cx="6934200" cy="286232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3C507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500" dirty="0">
                <a:solidFill>
                  <a:srgbClr val="D4DBB9"/>
                </a:solidFill>
              </a:rPr>
              <a:t>Nobility of </a:t>
            </a:r>
            <a:r>
              <a:rPr lang="en-US" sz="4500" u="sng" dirty="0">
                <a:solidFill>
                  <a:srgbClr val="D4DBB9"/>
                </a:solidFill>
              </a:rPr>
              <a:t>character</a:t>
            </a:r>
            <a:r>
              <a:rPr lang="en-US" sz="4500" dirty="0">
                <a:solidFill>
                  <a:srgbClr val="D4DBB9"/>
                </a:solidFill>
              </a:rPr>
              <a:t> and </a:t>
            </a:r>
            <a:r>
              <a:rPr lang="en-US" sz="4500" u="sng" dirty="0">
                <a:solidFill>
                  <a:srgbClr val="D4DBB9"/>
                </a:solidFill>
              </a:rPr>
              <a:t>deeds</a:t>
            </a:r>
            <a:r>
              <a:rPr lang="en-US" sz="4500" dirty="0">
                <a:solidFill>
                  <a:srgbClr val="D4DBB9"/>
                </a:solidFill>
              </a:rPr>
              <a:t> trumps nobility of </a:t>
            </a:r>
            <a:r>
              <a:rPr lang="en-US" sz="4500" u="sng" dirty="0">
                <a:solidFill>
                  <a:srgbClr val="D4DBB9"/>
                </a:solidFill>
              </a:rPr>
              <a:t>lineage</a:t>
            </a:r>
            <a:r>
              <a:rPr lang="en-US" sz="4500" dirty="0">
                <a:solidFill>
                  <a:srgbClr val="D4DBB9"/>
                </a:solidFill>
              </a:rPr>
              <a:t> and </a:t>
            </a:r>
            <a:r>
              <a:rPr lang="en-US" sz="4500" u="sng" dirty="0">
                <a:solidFill>
                  <a:srgbClr val="D4DBB9"/>
                </a:solidFill>
              </a:rPr>
              <a:t>possessions</a:t>
            </a:r>
            <a:r>
              <a:rPr lang="en-US" sz="4500" dirty="0">
                <a:solidFill>
                  <a:srgbClr val="D4DBB9"/>
                </a:solidFill>
              </a:rPr>
              <a:t>.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914400" y="1812925"/>
            <a:ext cx="7277100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AAB87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7000">
                <a:solidFill>
                  <a:srgbClr val="3C5070"/>
                </a:solidFill>
                <a:latin typeface="President" pitchFamily="66" charset="0"/>
              </a:rPr>
              <a:t>Theme: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048000" y="3733800"/>
            <a:ext cx="3676650" cy="7397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383E2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5000">
                <a:solidFill>
                  <a:srgbClr val="D4DBB9"/>
                </a:solidFill>
              </a:rPr>
              <a:t>= admirable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16000" y="1431925"/>
            <a:ext cx="7277100" cy="1463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D4DBB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sz="6000">
                <a:solidFill>
                  <a:srgbClr val="3C5070"/>
                </a:solidFill>
                <a:latin typeface="President" pitchFamily="66" charset="0"/>
              </a:rPr>
              <a:t>Winning a girl without her parents’ blessing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V="1">
            <a:off x="3371850" y="3886200"/>
            <a:ext cx="228600" cy="838200"/>
          </a:xfrm>
          <a:prstGeom prst="line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 flipV="1">
            <a:off x="4810125" y="3695700"/>
            <a:ext cx="152400" cy="609600"/>
          </a:xfrm>
          <a:prstGeom prst="line">
            <a:avLst/>
          </a:prstGeom>
          <a:noFill/>
          <a:ln w="63500">
            <a:solidFill>
              <a:srgbClr val="F3BD95"/>
            </a:solidFill>
            <a:round/>
            <a:headEnd/>
            <a:tailEnd/>
          </a:ln>
          <a:effectLst>
            <a:outerShdw dist="53882" dir="2700000" algn="ctr" rotWithShape="0">
              <a:srgbClr val="383E2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1447800" y="2362200"/>
            <a:ext cx="6781800" cy="18653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4000" dirty="0">
                <a:solidFill>
                  <a:srgbClr val="EABC8E"/>
                </a:solidFill>
              </a:rPr>
              <a:t>Author: Wilfred Owen  </a:t>
            </a:r>
            <a:r>
              <a:rPr lang="en-US" sz="3200" dirty="0">
                <a:solidFill>
                  <a:srgbClr val="EABC8E"/>
                </a:solidFill>
              </a:rPr>
              <a:t>(1893-1918)</a:t>
            </a:r>
          </a:p>
          <a:p>
            <a:pPr eaLnBrk="1" hangingPunct="1">
              <a:lnSpc>
                <a:spcPct val="85000"/>
              </a:lnSpc>
            </a:pPr>
            <a:r>
              <a:rPr lang="en-US" sz="4000" dirty="0">
                <a:solidFill>
                  <a:srgbClr val="EABC8E"/>
                </a:solidFill>
              </a:rPr>
              <a:t>Context: </a:t>
            </a:r>
            <a:r>
              <a:rPr lang="en-US" sz="4000" u="sng" dirty="0">
                <a:solidFill>
                  <a:srgbClr val="EABC8E"/>
                </a:solidFill>
              </a:rPr>
              <a:t>World War I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100388" y="993775"/>
            <a:ext cx="2943225" cy="854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5000" i="1">
                <a:solidFill>
                  <a:srgbClr val="D4CEB4"/>
                </a:solidFill>
              </a:rPr>
              <a:t>“Futility”</a:t>
            </a:r>
          </a:p>
        </p:txBody>
      </p:sp>
      <p:pic>
        <p:nvPicPr>
          <p:cNvPr id="403458" name="Picture 2" descr="File:Wilfred Owen plate from Poems (1920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96" y="0"/>
            <a:ext cx="2453768" cy="3418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7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7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42752"/>
            <a:ext cx="8382000" cy="69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484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1295400" y="2133600"/>
            <a:ext cx="7315200" cy="1901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4000" dirty="0">
                <a:solidFill>
                  <a:srgbClr val="EABC8E"/>
                </a:solidFill>
              </a:rPr>
              <a:t>Purpose: </a:t>
            </a:r>
            <a:r>
              <a:rPr lang="en-US" dirty="0">
                <a:solidFill>
                  <a:srgbClr val="EABC8E"/>
                </a:solidFill>
              </a:rPr>
              <a:t>Presentation of </a:t>
            </a:r>
            <a:r>
              <a:rPr lang="en-US" u="sng" dirty="0">
                <a:solidFill>
                  <a:srgbClr val="EABC8E"/>
                </a:solidFill>
              </a:rPr>
              <a:t>reality</a:t>
            </a:r>
          </a:p>
          <a:p>
            <a:pPr eaLnBrk="1" hangingPunct="1">
              <a:lnSpc>
                <a:spcPct val="85000"/>
              </a:lnSpc>
            </a:pPr>
            <a:r>
              <a:rPr lang="en-US" dirty="0">
                <a:solidFill>
                  <a:srgbClr val="EABC8E"/>
                </a:solidFill>
              </a:rPr>
              <a:t>Style: Lament &amp; </a:t>
            </a:r>
            <a:r>
              <a:rPr lang="en-US" u="sng" dirty="0">
                <a:solidFill>
                  <a:srgbClr val="EABC8E"/>
                </a:solidFill>
              </a:rPr>
              <a:t>Protest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100388" y="993775"/>
            <a:ext cx="2943225" cy="854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5000" i="1">
                <a:solidFill>
                  <a:srgbClr val="D4CEB4"/>
                </a:solidFill>
              </a:rPr>
              <a:t>“Futility”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CCFF99"/>
                </a:solidFill>
                <a:latin typeface="Cambria" panose="02040503050406030204" pitchFamily="18" charset="0"/>
              </a:rPr>
              <a:t>race or culture</a:t>
            </a:r>
          </a:p>
        </p:txBody>
      </p:sp>
    </p:spTree>
    <p:extLst>
      <p:ext uri="{BB962C8B-B14F-4D97-AF65-F5344CB8AC3E}">
        <p14:creationId xmlns:p14="http://schemas.microsoft.com/office/powerpoint/2010/main" val="6526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2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6323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Assonance</a:t>
              </a:r>
            </a:p>
          </p:txBody>
        </p:sp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450" y="1574"/>
              <a:ext cx="4896" cy="826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4000" dirty="0">
                  <a:solidFill>
                    <a:srgbClr val="304A49"/>
                  </a:solidFill>
                </a:rPr>
                <a:t>the repetition of similar </a:t>
              </a:r>
              <a:r>
                <a:rPr lang="en-US" sz="4000" u="sng" dirty="0">
                  <a:solidFill>
                    <a:srgbClr val="304A49"/>
                  </a:solidFill>
                </a:rPr>
                <a:t>vowel </a:t>
              </a:r>
              <a:r>
                <a:rPr lang="en-US" sz="4000" dirty="0">
                  <a:solidFill>
                    <a:srgbClr val="304A49"/>
                  </a:solidFill>
                </a:rPr>
                <a:t>sounds in a </a:t>
              </a:r>
              <a:r>
                <a:rPr lang="en-US" sz="4000" u="sng" dirty="0">
                  <a:solidFill>
                    <a:srgbClr val="304A49"/>
                  </a:solidFill>
                </a:rPr>
                <a:t>series</a:t>
              </a:r>
              <a:r>
                <a:rPr lang="en-US" sz="4000" dirty="0">
                  <a:solidFill>
                    <a:srgbClr val="304A49"/>
                  </a:solidFill>
                </a:rPr>
                <a:t> of words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70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7347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Consonance</a:t>
              </a:r>
            </a:p>
          </p:txBody>
        </p:sp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450" y="1257"/>
              <a:ext cx="4896" cy="1948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3900" dirty="0">
                  <a:solidFill>
                    <a:srgbClr val="304A49"/>
                  </a:solidFill>
                </a:rPr>
                <a:t>the repetition of terminal consonant sounds and, more rarely, of </a:t>
              </a:r>
              <a:r>
                <a:rPr lang="en-US" sz="3900" u="sng" dirty="0">
                  <a:solidFill>
                    <a:srgbClr val="304A49"/>
                  </a:solidFill>
                </a:rPr>
                <a:t>internal</a:t>
              </a:r>
              <a:r>
                <a:rPr lang="en-US" sz="3900" dirty="0">
                  <a:solidFill>
                    <a:srgbClr val="304A49"/>
                  </a:solidFill>
                </a:rPr>
                <a:t> consonants that creates extra </a:t>
              </a:r>
              <a:r>
                <a:rPr lang="en-US" sz="3900" u="sng" dirty="0">
                  <a:solidFill>
                    <a:srgbClr val="304A49"/>
                  </a:solidFill>
                </a:rPr>
                <a:t>emphasis</a:t>
              </a:r>
              <a:r>
                <a:rPr lang="en-US" sz="3900" dirty="0">
                  <a:solidFill>
                    <a:srgbClr val="304A49"/>
                  </a:solidFill>
                </a:rPr>
                <a:t> on the words involved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7"/>
          <p:cNvSpPr>
            <a:spLocks noChangeArrowheads="1"/>
          </p:cNvSpPr>
          <p:nvPr/>
        </p:nvSpPr>
        <p:spPr bwMode="auto">
          <a:xfrm>
            <a:off x="1057275" y="2286000"/>
            <a:ext cx="7115175" cy="1981200"/>
          </a:xfrm>
          <a:prstGeom prst="roundRect">
            <a:avLst>
              <a:gd name="adj" fmla="val 16667"/>
            </a:avLst>
          </a:prstGeom>
          <a:solidFill>
            <a:srgbClr val="E1C4A7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2590800" y="2438400"/>
            <a:ext cx="4038600" cy="1600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E1C4A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500" dirty="0" err="1">
                <a:solidFill>
                  <a:srgbClr val="3A2828"/>
                </a:solidFill>
              </a:rPr>
              <a:t>ababccc</a:t>
            </a:r>
            <a:r>
              <a:rPr lang="en-US" sz="4500" dirty="0">
                <a:solidFill>
                  <a:srgbClr val="3A2828"/>
                </a:solidFill>
              </a:rPr>
              <a:t>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4500" dirty="0" err="1">
                <a:solidFill>
                  <a:srgbClr val="3A2828"/>
                </a:solidFill>
              </a:rPr>
              <a:t>efefggg</a:t>
            </a:r>
            <a:endParaRPr lang="en-US" sz="4500" dirty="0">
              <a:solidFill>
                <a:srgbClr val="3A2828"/>
              </a:solidFill>
            </a:endParaRP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457200" y="1279525"/>
            <a:ext cx="81534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500" i="1">
                <a:solidFill>
                  <a:srgbClr val="EABC8E"/>
                </a:solidFill>
              </a:rPr>
              <a:t>Rhyme Scheme of “Futility”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B6F6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B6F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70"/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B6F6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B6F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70"/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70"/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6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59395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6500">
                  <a:solidFill>
                    <a:srgbClr val="E9E3DF"/>
                  </a:solidFill>
                  <a:latin typeface="President" pitchFamily="66" charset="0"/>
                </a:rPr>
                <a:t>Slant Rhyme</a:t>
              </a:r>
            </a:p>
          </p:txBody>
        </p:sp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204" y="1574"/>
              <a:ext cx="5310" cy="768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1pPr>
              <a:lvl2pPr marL="742950" indent="-28575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2pPr>
              <a:lvl3pPr marL="11430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3pPr>
              <a:lvl4pPr marL="16002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4pPr>
              <a:lvl5pPr marL="2057400" indent="-228600" eaLnBrk="0" hangingPunct="0"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 b="1">
                  <a:solidFill>
                    <a:srgbClr val="F9DFCB"/>
                  </a:solidFill>
                  <a:latin typeface="UniversCond" pitchFamily="34" charset="0"/>
                </a:defRPr>
              </a:lvl9pPr>
            </a:lstStyle>
            <a:p>
              <a:pPr algn="ctr" eaLnBrk="1" hangingPunct="1"/>
              <a:r>
                <a:rPr lang="en-US" sz="3700">
                  <a:solidFill>
                    <a:srgbClr val="304A49"/>
                  </a:solidFill>
                </a:rPr>
                <a:t>rhyme between two words with similar </a:t>
              </a:r>
              <a:br>
                <a:rPr lang="en-US" sz="3700">
                  <a:solidFill>
                    <a:srgbClr val="304A49"/>
                  </a:solidFill>
                </a:rPr>
              </a:br>
              <a:r>
                <a:rPr lang="en-US" sz="3700">
                  <a:solidFill>
                    <a:srgbClr val="304A49"/>
                  </a:solidFill>
                </a:rPr>
                <a:t>but slightly mismatched sounds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057275" y="2286000"/>
            <a:ext cx="7115175" cy="1981200"/>
          </a:xfrm>
          <a:prstGeom prst="roundRect">
            <a:avLst>
              <a:gd name="adj" fmla="val 16667"/>
            </a:avLst>
          </a:prstGeom>
          <a:solidFill>
            <a:srgbClr val="E1C4A7">
              <a:alpha val="4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14600" y="2906713"/>
            <a:ext cx="4038600" cy="6746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E1C4A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500" dirty="0">
                <a:solidFill>
                  <a:srgbClr val="3A2828"/>
                </a:solidFill>
              </a:rPr>
              <a:t>Life is </a:t>
            </a:r>
            <a:r>
              <a:rPr lang="en-US" sz="4500" u="sng" dirty="0">
                <a:solidFill>
                  <a:srgbClr val="3A2828"/>
                </a:solidFill>
              </a:rPr>
              <a:t>futile</a:t>
            </a:r>
            <a:r>
              <a:rPr lang="en-US" sz="4500" dirty="0">
                <a:solidFill>
                  <a:srgbClr val="3A2828"/>
                </a:solidFill>
              </a:rPr>
              <a:t>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279525"/>
            <a:ext cx="81534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500" i="1">
                <a:solidFill>
                  <a:srgbClr val="EABC8E"/>
                </a:solidFill>
              </a:rPr>
              <a:t>Owen’s Conclusion: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009650" y="533400"/>
            <a:ext cx="710565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6500" i="1" u="sng" dirty="0">
                <a:solidFill>
                  <a:srgbClr val="D4CEB4"/>
                </a:solidFill>
                <a:latin typeface="President" pitchFamily="66" charset="0"/>
              </a:rPr>
              <a:t>Trusting God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2000250" y="1965325"/>
            <a:ext cx="516255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4500">
                <a:solidFill>
                  <a:srgbClr val="D4CEB4"/>
                </a:solidFill>
              </a:rPr>
              <a:t>= cure for despair!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1879600" y="5241925"/>
            <a:ext cx="51308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5000">
                <a:solidFill>
                  <a:srgbClr val="000000"/>
                </a:solidFill>
                <a:latin typeface="ZapfChancery" pitchFamily="18" charset="0"/>
              </a:rPr>
              <a:t>Malachi 4:2a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965200" y="1676400"/>
            <a:ext cx="7213600" cy="2185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0">
                <a:solidFill>
                  <a:srgbClr val="DADADA"/>
                </a:solidFill>
              </a:rPr>
              <a:t>But unto you that fear my name shall the Sun of righteousness arise with healing in his wings.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4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1879600" y="5241925"/>
            <a:ext cx="51308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/>
            <a:r>
              <a:rPr lang="en-US" sz="5000">
                <a:solidFill>
                  <a:srgbClr val="000000"/>
                </a:solidFill>
                <a:latin typeface="ZapfChancery" pitchFamily="18" charset="0"/>
              </a:rPr>
              <a:t>Psalm 42:11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946150" y="1527175"/>
            <a:ext cx="7213600" cy="3197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1pPr>
            <a:lvl2pPr marL="742950" indent="-28575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2pPr>
            <a:lvl3pPr marL="11430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3pPr>
            <a:lvl4pPr marL="16002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4pPr>
            <a:lvl5pPr marL="2057400" indent="-228600" eaLnBrk="0" hangingPunct="0">
              <a:defRPr sz="3800" b="1">
                <a:solidFill>
                  <a:srgbClr val="F9DFCB"/>
                </a:solidFill>
                <a:latin typeface="UniversCon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 b="1">
                <a:solidFill>
                  <a:srgbClr val="F9DFCB"/>
                </a:solidFill>
                <a:latin typeface="UniversCond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0">
                <a:solidFill>
                  <a:srgbClr val="DADADA"/>
                </a:solidFill>
              </a:rPr>
              <a:t> Why art thou cast down, O my soul? and why art thou disquieted within me? hope thou in God: for I shall yet praise him, who is the health of my countenance, </a:t>
            </a:r>
            <a:br>
              <a:rPr lang="en-US" sz="4000" b="0">
                <a:solidFill>
                  <a:srgbClr val="DADADA"/>
                </a:solidFill>
              </a:rPr>
            </a:br>
            <a:r>
              <a:rPr lang="en-US" sz="4000" b="0">
                <a:solidFill>
                  <a:srgbClr val="DADADA"/>
                </a:solidFill>
              </a:rPr>
              <a:t>and my God.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/>
      <p:bldP spid="41062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Grammar Test Grading Scale</a:t>
            </a:r>
            <a:endParaRPr lang="en-US" b="1" u="sng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600199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A=36-40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B=32-35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C=28-31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D=24-27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F=  </a:t>
            </a:r>
            <a:r>
              <a:rPr lang="en-US" sz="4800" dirty="0" smtClean="0"/>
              <a:t>0-23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494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en-US" sz="8000" b="1" smtClean="0">
                <a:solidFill>
                  <a:srgbClr val="66CCFF"/>
                </a:solidFill>
                <a:latin typeface="Cambria" panose="02040503050406030204" pitchFamily="18" charset="0"/>
              </a:rPr>
              <a:t>fug</a:t>
            </a:r>
          </a:p>
        </p:txBody>
      </p:sp>
    </p:spTree>
    <p:extLst>
      <p:ext uri="{BB962C8B-B14F-4D97-AF65-F5344CB8AC3E}">
        <p14:creationId xmlns:p14="http://schemas.microsoft.com/office/powerpoint/2010/main" val="25709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4525</TotalTime>
  <Words>834</Words>
  <Application>Microsoft Office PowerPoint</Application>
  <PresentationFormat>On-screen Show (4:3)</PresentationFormat>
  <Paragraphs>200</Paragraphs>
  <Slides>88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88</vt:i4>
      </vt:variant>
    </vt:vector>
  </HeadingPairs>
  <TitlesOfParts>
    <vt:vector size="105" baseType="lpstr">
      <vt:lpstr>Aharoni</vt:lpstr>
      <vt:lpstr>Arial</vt:lpstr>
      <vt:lpstr>Arial Black</vt:lpstr>
      <vt:lpstr>Benguiat Frisky</vt:lpstr>
      <vt:lpstr>Book Antiqua</vt:lpstr>
      <vt:lpstr>Bookman Old Style</vt:lpstr>
      <vt:lpstr>Calibri</vt:lpstr>
      <vt:lpstr>Cambria</vt:lpstr>
      <vt:lpstr>President</vt:lpstr>
      <vt:lpstr>Times New Roman</vt:lpstr>
      <vt:lpstr>UniversCond</vt:lpstr>
      <vt:lpstr>Wingdings</vt:lpstr>
      <vt:lpstr>ZapfChancery</vt:lpstr>
      <vt:lpstr>Default Design</vt:lpstr>
      <vt:lpstr>1_Default Design</vt:lpstr>
      <vt:lpstr>2_Default Design</vt:lpstr>
      <vt:lpstr>3_Default Design</vt:lpstr>
      <vt:lpstr>PowerPoint Presentation</vt:lpstr>
      <vt:lpstr>Sonnet 116</vt:lpstr>
      <vt:lpstr>PowerPoint Presentation</vt:lpstr>
      <vt:lpstr>Stem List #10</vt:lpstr>
      <vt:lpstr>cor</vt:lpstr>
      <vt:lpstr>heart</vt:lpstr>
      <vt:lpstr>ethno</vt:lpstr>
      <vt:lpstr>race or culture</vt:lpstr>
      <vt:lpstr>fug</vt:lpstr>
      <vt:lpstr>flee</vt:lpstr>
      <vt:lpstr>alt</vt:lpstr>
      <vt:lpstr>high</vt:lpstr>
      <vt:lpstr>iso</vt:lpstr>
      <vt:lpstr>equal</vt:lpstr>
      <vt:lpstr>mort</vt:lpstr>
      <vt:lpstr>death</vt:lpstr>
      <vt:lpstr>carn</vt:lpstr>
      <vt:lpstr>flesh</vt:lpstr>
      <vt:lpstr>paleo</vt:lpstr>
      <vt:lpstr>old</vt:lpstr>
      <vt:lpstr>nat</vt:lpstr>
      <vt:lpstr>born</vt:lpstr>
      <vt:lpstr>uni</vt:lpstr>
      <vt:lpstr>one</vt:lpstr>
      <vt:lpstr>ics</vt:lpstr>
      <vt:lpstr>art</vt:lpstr>
      <vt:lpstr>gen</vt:lpstr>
      <vt:lpstr>origin</vt:lpstr>
      <vt:lpstr>ped</vt:lpstr>
      <vt:lpstr>foot or child</vt:lpstr>
      <vt:lpstr>psych</vt:lpstr>
      <vt:lpstr>soul</vt:lpstr>
      <vt:lpstr>capit</vt:lpstr>
      <vt:lpstr>head</vt:lpstr>
      <vt:lpstr>ness</vt:lpstr>
      <vt:lpstr>quality</vt:lpstr>
      <vt:lpstr>muta</vt:lpstr>
      <vt:lpstr>change</vt:lpstr>
      <vt:lpstr>cad</vt:lpstr>
      <vt:lpstr>fall</vt:lpstr>
      <vt:lpstr>curs</vt:lpstr>
      <vt:lpstr>run</vt:lpstr>
      <vt:lpstr>loqu</vt:lpstr>
      <vt:lpstr>talk</vt:lpstr>
      <vt:lpstr>ate</vt:lpstr>
      <vt:lpstr>cause</vt:lpstr>
      <vt:lpstr>vert</vt:lpstr>
      <vt:lpstr>turn</vt:lpstr>
      <vt:lpstr>ess</vt:lpstr>
      <vt:lpstr>female</vt:lpstr>
      <vt:lpstr>sacro</vt:lpstr>
      <vt:lpstr>holy</vt:lpstr>
      <vt:lpstr>crypt</vt:lpstr>
      <vt:lpstr>hidden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Test Grading Scale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Buiter, Becca</cp:lastModifiedBy>
  <cp:revision>482</cp:revision>
  <cp:lastPrinted>2012-02-20T03:51:51Z</cp:lastPrinted>
  <dcterms:created xsi:type="dcterms:W3CDTF">2010-09-14T20:10:09Z</dcterms:created>
  <dcterms:modified xsi:type="dcterms:W3CDTF">2017-02-09T02:23:40Z</dcterms:modified>
</cp:coreProperties>
</file>