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3" r:id="rId1"/>
  </p:sldMasterIdLst>
  <p:notesMasterIdLst>
    <p:notesMasterId r:id="rId38"/>
  </p:notesMasterIdLst>
  <p:sldIdLst>
    <p:sldId id="256" r:id="rId2"/>
    <p:sldId id="257" r:id="rId3"/>
    <p:sldId id="274" r:id="rId4"/>
    <p:sldId id="275" r:id="rId5"/>
    <p:sldId id="273" r:id="rId6"/>
    <p:sldId id="258" r:id="rId7"/>
    <p:sldId id="287" r:id="rId8"/>
    <p:sldId id="259" r:id="rId9"/>
    <p:sldId id="288" r:id="rId10"/>
    <p:sldId id="260" r:id="rId11"/>
    <p:sldId id="289" r:id="rId12"/>
    <p:sldId id="261" r:id="rId13"/>
    <p:sldId id="290" r:id="rId14"/>
    <p:sldId id="276" r:id="rId15"/>
    <p:sldId id="291" r:id="rId16"/>
    <p:sldId id="277" r:id="rId17"/>
    <p:sldId id="292" r:id="rId18"/>
    <p:sldId id="278" r:id="rId19"/>
    <p:sldId id="293" r:id="rId20"/>
    <p:sldId id="279" r:id="rId21"/>
    <p:sldId id="294" r:id="rId22"/>
    <p:sldId id="280" r:id="rId23"/>
    <p:sldId id="295" r:id="rId24"/>
    <p:sldId id="281" r:id="rId25"/>
    <p:sldId id="296" r:id="rId26"/>
    <p:sldId id="282" r:id="rId27"/>
    <p:sldId id="297" r:id="rId28"/>
    <p:sldId id="283" r:id="rId29"/>
    <p:sldId id="298" r:id="rId30"/>
    <p:sldId id="284" r:id="rId31"/>
    <p:sldId id="299" r:id="rId32"/>
    <p:sldId id="285" r:id="rId33"/>
    <p:sldId id="300" r:id="rId34"/>
    <p:sldId id="286" r:id="rId35"/>
    <p:sldId id="301" r:id="rId36"/>
    <p:sldId id="302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3" autoAdjust="0"/>
    <p:restoredTop sz="94660"/>
  </p:normalViewPr>
  <p:slideViewPr>
    <p:cSldViewPr snapToGrid="0">
      <p:cViewPr varScale="1">
        <p:scale>
          <a:sx n="71" d="100"/>
          <a:sy n="71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68C3D-C30E-423E-A204-5A2099DE8D0A}" type="datetimeFigureOut">
              <a:rPr lang="en-US"/>
              <a:t>4/10/2016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288B6-D20D-4334-BCB8-95C86E81B22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99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88B6-D20D-4334-BCB8-95C86E81B22E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348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88B6-D20D-4334-BCB8-95C86E81B22E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3829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88B6-D20D-4334-BCB8-95C86E81B22E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0786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88B6-D20D-4334-BCB8-95C86E81B22E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224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88B6-D20D-4334-BCB8-95C86E81B22E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916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88B6-D20D-4334-BCB8-95C86E81B22E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921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88B6-D20D-4334-BCB8-95C86E81B22E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1641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88B6-D20D-4334-BCB8-95C86E81B22E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821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88B6-D20D-4334-BCB8-95C86E81B22E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768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88B6-D20D-4334-BCB8-95C86E81B22E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987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88B6-D20D-4334-BCB8-95C86E81B22E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68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88B6-D20D-4334-BCB8-95C86E81B22E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305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88B6-D20D-4334-BCB8-95C86E81B22E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482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88B6-D20D-4334-BCB8-95C86E81B22E}" type="slidenum">
              <a:rPr lang="en-US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160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88B6-D20D-4334-BCB8-95C86E81B22E}" type="slidenum">
              <a:rPr lang="en-US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970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88B6-D20D-4334-BCB8-95C86E81B22E}" type="slidenum">
              <a:rPr lang="en-US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465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88B6-D20D-4334-BCB8-95C86E81B22E}" type="slidenum">
              <a:rPr lang="en-US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440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88B6-D20D-4334-BCB8-95C86E81B22E}" type="slidenum">
              <a:rPr lang="en-US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12289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88B6-D20D-4334-BCB8-95C86E81B22E}" type="slidenum">
              <a:rPr lang="en-US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124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88B6-D20D-4334-BCB8-95C86E81B22E}" type="slidenum">
              <a:rPr lang="en-US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552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88B6-D20D-4334-BCB8-95C86E81B22E}" type="slidenum">
              <a:rPr lang="en-US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211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88B6-D20D-4334-BCB8-95C86E81B22E}" type="slidenum">
              <a:rPr lang="en-US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13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88B6-D20D-4334-BCB8-95C86E81B22E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7675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88B6-D20D-4334-BCB8-95C86E81B22E}" type="slidenum">
              <a:rPr lang="en-US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6866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88B6-D20D-4334-BCB8-95C86E81B22E}" type="slidenum">
              <a:rPr lang="en-US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5987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88B6-D20D-4334-BCB8-95C86E81B22E}" type="slidenum">
              <a:rPr lang="en-US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69160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88B6-D20D-4334-BCB8-95C86E81B22E}" type="slidenum">
              <a:rPr lang="en-US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4264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88B6-D20D-4334-BCB8-95C86E81B22E}" type="slidenum">
              <a:rPr lang="en-US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7107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88B6-D20D-4334-BCB8-95C86E81B22E}" type="slidenum">
              <a:rPr lang="en-US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01576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88B6-D20D-4334-BCB8-95C86E81B22E}" type="slidenum">
              <a:rPr lang="en-US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74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88B6-D20D-4334-BCB8-95C86E81B22E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585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88B6-D20D-4334-BCB8-95C86E81B22E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60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88B6-D20D-4334-BCB8-95C86E81B22E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11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88B6-D20D-4334-BCB8-95C86E81B22E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2083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88B6-D20D-4334-BCB8-95C86E81B22E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796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88B6-D20D-4334-BCB8-95C86E81B22E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30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F1FA7AC5-6045-4418-8E60-F48788734473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174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72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37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1FA7AC5-6045-4418-8E60-F48788734473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2681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82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2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5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81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8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F1FA7AC5-6045-4418-8E60-F48788734473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2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1FA7AC5-6045-4418-8E60-F48788734473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4616391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avi2obrunsden.blogspot.com/2014_04_01_archive.html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biblio.org/hyperwar/OnlineLibrary/photos/events/wwii-pac/japansur/js-8.htm" TargetMode="External"/><Relationship Id="rId4" Type="http://schemas.openxmlformats.org/officeDocument/2006/relationships/hyperlink" Target="http://cinema-fanatic.com/2012/02/25/from-the-warner-archive-rhapsody-in-blue-1945-dir-irving-rappe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Italics</a:t>
            </a:r>
          </a:p>
        </p:txBody>
      </p:sp>
    </p:spTree>
    <p:extLst>
      <p:ext uri="{BB962C8B-B14F-4D97-AF65-F5344CB8AC3E}">
        <p14:creationId xmlns:p14="http://schemas.microsoft.com/office/powerpoint/2010/main" val="415708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/>
              <a:t>A</a:t>
            </a:r>
          </a:p>
          <a:p>
            <a:pPr marL="0" indent="0" algn="ctr">
              <a:buNone/>
            </a:pPr>
            <a:r>
              <a:rPr lang="en-US" sz="3200"/>
              <a:t>We listened to </a:t>
            </a:r>
            <a:r>
              <a:rPr lang="en-US" sz="3200" i="1"/>
              <a:t>The Four Seasons </a:t>
            </a:r>
            <a:r>
              <a:rPr lang="en-US" sz="3200"/>
              <a:t>last year.</a:t>
            </a:r>
            <a:endParaRPr lang="en-US" sz="3200" i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/>
              <a:t>B</a:t>
            </a:r>
          </a:p>
          <a:p>
            <a:pPr marL="0" indent="0" algn="ctr">
              <a:buNone/>
            </a:pPr>
            <a:r>
              <a:rPr lang="en-US" sz="3200" dirty="0">
                <a:latin typeface="Century Gothic" charset="0"/>
              </a:rPr>
              <a:t>We listened to</a:t>
            </a:r>
            <a:r>
              <a:rPr lang="en-US" sz="3200" i="1" dirty="0">
                <a:latin typeface="Century Gothic" charset="0"/>
              </a:rPr>
              <a:t> </a:t>
            </a:r>
            <a:r>
              <a:rPr lang="en-US" sz="3200" dirty="0">
                <a:latin typeface="Century Gothic" charset="0"/>
              </a:rPr>
              <a:t>The Four</a:t>
            </a:r>
            <a:r>
              <a:rPr lang="en-US" sz="3200" i="1" dirty="0">
                <a:latin typeface="Century Gothic" charset="0"/>
              </a:rPr>
              <a:t> </a:t>
            </a:r>
            <a:r>
              <a:rPr lang="en-US" sz="3200" dirty="0">
                <a:latin typeface="Century Gothic" charset="0"/>
              </a:rPr>
              <a:t>Seasons</a:t>
            </a:r>
            <a:r>
              <a:rPr lang="en-US" sz="3200" i="1" dirty="0">
                <a:latin typeface="Century Gothic" charset="0"/>
              </a:rPr>
              <a:t> </a:t>
            </a:r>
            <a:r>
              <a:rPr lang="en-US" sz="3200" dirty="0">
                <a:latin typeface="Century Gothic" charset="0"/>
              </a:rPr>
              <a:t>last year.</a:t>
            </a:r>
          </a:p>
        </p:txBody>
      </p:sp>
    </p:spTree>
    <p:extLst>
      <p:ext uri="{BB962C8B-B14F-4D97-AF65-F5344CB8AC3E}">
        <p14:creationId xmlns:p14="http://schemas.microsoft.com/office/powerpoint/2010/main" val="225804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>
                <a:solidFill>
                  <a:srgbClr val="00B0F0"/>
                </a:solidFill>
              </a:rPr>
              <a:t>A</a:t>
            </a:r>
          </a:p>
          <a:p>
            <a:pPr marL="0" indent="0" algn="ctr">
              <a:buNone/>
            </a:pPr>
            <a:r>
              <a:rPr lang="en-US" sz="3200">
                <a:solidFill>
                  <a:srgbClr val="00B0F0"/>
                </a:solidFill>
              </a:rPr>
              <a:t>We listened to </a:t>
            </a:r>
            <a:r>
              <a:rPr lang="en-US" sz="3200" i="1">
                <a:solidFill>
                  <a:srgbClr val="00B0F0"/>
                </a:solidFill>
              </a:rPr>
              <a:t>The Four Seasons </a:t>
            </a:r>
            <a:r>
              <a:rPr lang="en-US" sz="3200">
                <a:solidFill>
                  <a:srgbClr val="00B0F0"/>
                </a:solidFill>
              </a:rPr>
              <a:t>last year.</a:t>
            </a:r>
            <a:endParaRPr lang="en-US" sz="3200" i="1">
              <a:solidFill>
                <a:srgbClr val="00B0F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/>
              <a:t>B</a:t>
            </a:r>
          </a:p>
          <a:p>
            <a:pPr marL="0" indent="0" algn="ctr">
              <a:buNone/>
            </a:pPr>
            <a:r>
              <a:rPr lang="en-US" sz="3200" dirty="0">
                <a:latin typeface="Century Gothic" charset="0"/>
              </a:rPr>
              <a:t>We listened</a:t>
            </a:r>
            <a:r>
              <a:rPr lang="en-US" sz="3200" i="1" dirty="0">
                <a:latin typeface="Century Gothic" charset="0"/>
              </a:rPr>
              <a:t> </a:t>
            </a:r>
            <a:r>
              <a:rPr lang="en-US" sz="3200" dirty="0">
                <a:latin typeface="Century Gothic" charset="0"/>
              </a:rPr>
              <a:t>to</a:t>
            </a:r>
            <a:r>
              <a:rPr lang="en-US" sz="3200" i="1" dirty="0">
                <a:latin typeface="Century Gothic" charset="0"/>
              </a:rPr>
              <a:t> </a:t>
            </a:r>
            <a:r>
              <a:rPr lang="en-US" sz="3200" dirty="0">
                <a:latin typeface="Century Gothic" charset="0"/>
              </a:rPr>
              <a:t>The Four</a:t>
            </a:r>
            <a:r>
              <a:rPr lang="en-US" sz="3200" i="1" dirty="0">
                <a:latin typeface="Century Gothic" charset="0"/>
              </a:rPr>
              <a:t> </a:t>
            </a:r>
            <a:r>
              <a:rPr lang="en-US" sz="3200" dirty="0">
                <a:latin typeface="Century Gothic" charset="0"/>
              </a:rPr>
              <a:t>Seasons</a:t>
            </a:r>
            <a:r>
              <a:rPr lang="en-US" sz="3200" i="1" dirty="0">
                <a:latin typeface="Century Gothic" charset="0"/>
              </a:rPr>
              <a:t> </a:t>
            </a:r>
            <a:r>
              <a:rPr lang="en-US" sz="3200" dirty="0">
                <a:latin typeface="Century Gothic" charset="0"/>
              </a:rPr>
              <a:t>last year.</a:t>
            </a:r>
          </a:p>
        </p:txBody>
      </p:sp>
    </p:spTree>
    <p:extLst>
      <p:ext uri="{BB962C8B-B14F-4D97-AF65-F5344CB8AC3E}">
        <p14:creationId xmlns:p14="http://schemas.microsoft.com/office/powerpoint/2010/main" val="408862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/>
              <a:t>A</a:t>
            </a:r>
          </a:p>
          <a:p>
            <a:pPr marL="0" indent="0" algn="ctr">
              <a:buNone/>
            </a:pPr>
            <a:r>
              <a:rPr lang="en-US" sz="3200"/>
              <a:t>Last semester we did a project on "The Hound of the Baskervilles".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/>
              <a:t>B</a:t>
            </a:r>
          </a:p>
          <a:p>
            <a:pPr marL="0" indent="0" algn="ctr">
              <a:buNone/>
            </a:pPr>
            <a:r>
              <a:rPr lang="en-US" sz="3200" dirty="0">
                <a:latin typeface="Century Gothic" charset="0"/>
              </a:rPr>
              <a:t>Last semester we did a project on</a:t>
            </a:r>
            <a:r>
              <a:rPr lang="en-US" sz="3200" i="1" dirty="0">
                <a:latin typeface="Century Gothic" charset="0"/>
              </a:rPr>
              <a:t> The Hound of the Baskervilles</a:t>
            </a:r>
            <a:r>
              <a:rPr lang="en-US" sz="3200" dirty="0">
                <a:latin typeface="Century Gothic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91361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/>
              <a:t>A</a:t>
            </a:r>
          </a:p>
          <a:p>
            <a:pPr marL="0" indent="0" algn="ctr">
              <a:buNone/>
            </a:pPr>
            <a:r>
              <a:rPr lang="en-US" sz="3200"/>
              <a:t>Last semester we did a project on "The Hound of the Baskervilles".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>
                <a:solidFill>
                  <a:srgbClr val="00B0F0"/>
                </a:solidFill>
              </a:rPr>
              <a:t>B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00B0F0"/>
                </a:solidFill>
                <a:latin typeface="Century Gothic" charset="0"/>
              </a:rPr>
              <a:t>Last semester we did a project on</a:t>
            </a:r>
            <a:r>
              <a:rPr lang="en-US" sz="3200" i="1" dirty="0">
                <a:solidFill>
                  <a:srgbClr val="00B0F0"/>
                </a:solidFill>
                <a:latin typeface="Century Gothic" charset="0"/>
              </a:rPr>
              <a:t> The Hound of the Baskervilles</a:t>
            </a:r>
            <a:r>
              <a:rPr lang="en-US" sz="3200" dirty="0">
                <a:solidFill>
                  <a:srgbClr val="00B0F0"/>
                </a:solidFill>
                <a:latin typeface="Century Gothic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22694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/>
              <a:t>A</a:t>
            </a:r>
          </a:p>
          <a:p>
            <a:pPr marL="0" indent="0" algn="ctr">
              <a:buNone/>
            </a:pPr>
            <a:r>
              <a:rPr lang="en-US" sz="3200"/>
              <a:t>Hope's favorite TV show is </a:t>
            </a:r>
            <a:r>
              <a:rPr lang="en-US" sz="3200" i="1"/>
              <a:t>Say Yes to the Dress.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/>
              <a:t>B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FFFFFF"/>
                </a:solidFill>
                <a:latin typeface="Century Gothic" charset="0"/>
              </a:rPr>
              <a:t>Hope's favorite TV show is Say Yes to the Dress.</a:t>
            </a:r>
          </a:p>
        </p:txBody>
      </p:sp>
    </p:spTree>
    <p:extLst>
      <p:ext uri="{BB962C8B-B14F-4D97-AF65-F5344CB8AC3E}">
        <p14:creationId xmlns:p14="http://schemas.microsoft.com/office/powerpoint/2010/main" val="133421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>
                <a:solidFill>
                  <a:srgbClr val="00B0F0"/>
                </a:solidFill>
              </a:rPr>
              <a:t>A</a:t>
            </a:r>
          </a:p>
          <a:p>
            <a:pPr marL="0" indent="0" algn="ctr">
              <a:buNone/>
            </a:pPr>
            <a:r>
              <a:rPr lang="en-US" sz="3200">
                <a:solidFill>
                  <a:srgbClr val="00B0F0"/>
                </a:solidFill>
              </a:rPr>
              <a:t>Hope's favorite TV show is </a:t>
            </a:r>
            <a:r>
              <a:rPr lang="en-US" sz="3200" i="1">
                <a:solidFill>
                  <a:srgbClr val="00B0F0"/>
                </a:solidFill>
              </a:rPr>
              <a:t>Say Yes to the Dress.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/>
              <a:t>B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FFFFFF"/>
                </a:solidFill>
                <a:latin typeface="Century Gothic" charset="0"/>
              </a:rPr>
              <a:t>Hope's favorite TV show is Say Yes to the Dress.</a:t>
            </a:r>
          </a:p>
        </p:txBody>
      </p:sp>
    </p:spTree>
    <p:extLst>
      <p:ext uri="{BB962C8B-B14F-4D97-AF65-F5344CB8AC3E}">
        <p14:creationId xmlns:p14="http://schemas.microsoft.com/office/powerpoint/2010/main" val="170524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/>
              <a:t>A</a:t>
            </a:r>
          </a:p>
          <a:p>
            <a:pPr marL="0" indent="0" algn="ctr">
              <a:buNone/>
            </a:pPr>
            <a:r>
              <a:rPr lang="en-US" sz="3200"/>
              <a:t>The Boston Pops have performed the beloved composition </a:t>
            </a:r>
            <a:r>
              <a:rPr lang="en-US" sz="3200" i="1"/>
              <a:t>Rhapsody in Blue.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/>
              <a:t>B</a:t>
            </a:r>
          </a:p>
          <a:p>
            <a:pPr marL="0" indent="0" algn="ctr">
              <a:buNone/>
            </a:pPr>
            <a:r>
              <a:rPr lang="en-US" sz="3200" dirty="0">
                <a:latin typeface="Century Gothic" charset="0"/>
              </a:rPr>
              <a:t>The Boston Pops have performed the beloved composition "Rhapsody in Blue". </a:t>
            </a:r>
          </a:p>
        </p:txBody>
      </p:sp>
    </p:spTree>
    <p:extLst>
      <p:ext uri="{BB962C8B-B14F-4D97-AF65-F5344CB8AC3E}">
        <p14:creationId xmlns:p14="http://schemas.microsoft.com/office/powerpoint/2010/main" val="234214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>
                <a:solidFill>
                  <a:srgbClr val="00B0F0"/>
                </a:solidFill>
              </a:rPr>
              <a:t>A</a:t>
            </a:r>
          </a:p>
          <a:p>
            <a:pPr marL="0" indent="0" algn="ctr">
              <a:buNone/>
            </a:pPr>
            <a:r>
              <a:rPr lang="en-US" sz="3200">
                <a:solidFill>
                  <a:srgbClr val="00B0F0"/>
                </a:solidFill>
              </a:rPr>
              <a:t>The Boston Pops have performed the beloved composition </a:t>
            </a:r>
            <a:r>
              <a:rPr lang="en-US" sz="3200" i="1">
                <a:solidFill>
                  <a:srgbClr val="00B0F0"/>
                </a:solidFill>
              </a:rPr>
              <a:t>Rhapsody in Blue.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/>
              <a:t>B</a:t>
            </a:r>
          </a:p>
          <a:p>
            <a:pPr marL="0" indent="0" algn="ctr">
              <a:buNone/>
            </a:pPr>
            <a:r>
              <a:rPr lang="en-US" sz="3200" dirty="0">
                <a:latin typeface="Century Gothic" charset="0"/>
              </a:rPr>
              <a:t>The Boston Pops have performed the beloved composition "Rhapsody in Blue". </a:t>
            </a:r>
          </a:p>
        </p:txBody>
      </p:sp>
    </p:spTree>
    <p:extLst>
      <p:ext uri="{BB962C8B-B14F-4D97-AF65-F5344CB8AC3E}">
        <p14:creationId xmlns:p14="http://schemas.microsoft.com/office/powerpoint/2010/main" val="207026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/>
              <a:t>A</a:t>
            </a:r>
          </a:p>
          <a:p>
            <a:pPr marL="0" indent="0" algn="ctr">
              <a:buNone/>
            </a:pPr>
            <a:r>
              <a:rPr lang="en-US" sz="3200"/>
              <a:t>Where did you see The Ponderer statue?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/>
              <a:t>B</a:t>
            </a:r>
          </a:p>
          <a:p>
            <a:pPr marL="0" indent="0" algn="ctr">
              <a:buNone/>
            </a:pPr>
            <a:r>
              <a:rPr lang="en-US" sz="3200" dirty="0">
                <a:latin typeface="Century Gothic" charset="0"/>
              </a:rPr>
              <a:t>Where did you see</a:t>
            </a:r>
            <a:r>
              <a:rPr lang="en-US" sz="3200" i="1" dirty="0">
                <a:latin typeface="Century Gothic" charset="0"/>
              </a:rPr>
              <a:t> The Ponderer </a:t>
            </a:r>
            <a:r>
              <a:rPr lang="en-US" sz="3200" dirty="0">
                <a:latin typeface="Century Gothic" charset="0"/>
              </a:rPr>
              <a:t>statue?</a:t>
            </a:r>
          </a:p>
        </p:txBody>
      </p:sp>
    </p:spTree>
    <p:extLst>
      <p:ext uri="{BB962C8B-B14F-4D97-AF65-F5344CB8AC3E}">
        <p14:creationId xmlns:p14="http://schemas.microsoft.com/office/powerpoint/2010/main" val="4277873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/>
              <a:t>A</a:t>
            </a:r>
          </a:p>
          <a:p>
            <a:pPr marL="0" indent="0" algn="ctr">
              <a:buNone/>
            </a:pPr>
            <a:r>
              <a:rPr lang="en-US" sz="3200"/>
              <a:t>Where did you see The Ponderer statue?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>
                <a:solidFill>
                  <a:srgbClr val="00B0F0"/>
                </a:solidFill>
              </a:rPr>
              <a:t>B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00B0F0"/>
                </a:solidFill>
                <a:latin typeface="Century Gothic" charset="0"/>
              </a:rPr>
              <a:t>Where did you see</a:t>
            </a:r>
            <a:r>
              <a:rPr lang="en-US" sz="3200" i="1" dirty="0">
                <a:solidFill>
                  <a:srgbClr val="00B0F0"/>
                </a:solidFill>
                <a:latin typeface="Century Gothic" charset="0"/>
              </a:rPr>
              <a:t> The Ponderer </a:t>
            </a:r>
            <a:r>
              <a:rPr lang="en-US" sz="3200" dirty="0">
                <a:solidFill>
                  <a:srgbClr val="00B0F0"/>
                </a:solidFill>
                <a:latin typeface="Century Gothic" charset="0"/>
              </a:rPr>
              <a:t>statue?</a:t>
            </a:r>
          </a:p>
        </p:txBody>
      </p:sp>
    </p:spTree>
    <p:extLst>
      <p:ext uri="{BB962C8B-B14F-4D97-AF65-F5344CB8AC3E}">
        <p14:creationId xmlns:p14="http://schemas.microsoft.com/office/powerpoint/2010/main" val="382073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 </a:t>
            </a:r>
            <a:r>
              <a:rPr lang="en-US" dirty="0" smtClean="0"/>
              <a:t>italics?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5414682" cy="39319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Only use them when typing</a:t>
            </a:r>
          </a:p>
          <a:p>
            <a:pPr lvl="1"/>
            <a:r>
              <a:rPr lang="en-US" sz="2400" dirty="0"/>
              <a:t>Ex: Do you like the long story </a:t>
            </a:r>
            <a:r>
              <a:rPr lang="en-US" sz="2400" i="1" dirty="0"/>
              <a:t>A Tale of Two </a:t>
            </a:r>
            <a:r>
              <a:rPr lang="en-US" sz="2400" i="1" dirty="0" smtClean="0"/>
              <a:t>Cities?</a:t>
            </a:r>
          </a:p>
          <a:p>
            <a:pPr lvl="1"/>
            <a:r>
              <a:rPr lang="en-US" sz="2800" dirty="0" smtClean="0"/>
              <a:t>Underline </a:t>
            </a:r>
            <a:r>
              <a:rPr lang="en-US" sz="2800" dirty="0"/>
              <a:t>when expressing italics in handwritten form</a:t>
            </a:r>
          </a:p>
          <a:p>
            <a:endParaRPr lang="en-US" sz="2800" dirty="0"/>
          </a:p>
        </p:txBody>
      </p:sp>
      <p:pic>
        <p:nvPicPr>
          <p:cNvPr id="4" name="Picture 3" descr="Italic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8445" y="3203575"/>
            <a:ext cx="5044975" cy="3281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/>
              <a:t>A</a:t>
            </a:r>
          </a:p>
          <a:p>
            <a:pPr marL="0" indent="0" algn="ctr">
              <a:buNone/>
            </a:pPr>
            <a:r>
              <a:rPr lang="en-US" sz="3200"/>
              <a:t>The "New York Times" is a popular newspaper.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/>
              <a:t>B</a:t>
            </a:r>
          </a:p>
          <a:p>
            <a:pPr marL="0" indent="0" algn="ctr">
              <a:buNone/>
            </a:pPr>
            <a:r>
              <a:rPr lang="en-US" sz="3200" i="1" dirty="0">
                <a:latin typeface="Century Gothic" charset="0"/>
              </a:rPr>
              <a:t>The New York Times</a:t>
            </a:r>
            <a:r>
              <a:rPr lang="en-US" sz="3200" dirty="0">
                <a:latin typeface="Century Gothic" charset="0"/>
              </a:rPr>
              <a:t> is a popular newspaper.</a:t>
            </a:r>
          </a:p>
        </p:txBody>
      </p:sp>
    </p:spTree>
    <p:extLst>
      <p:ext uri="{BB962C8B-B14F-4D97-AF65-F5344CB8AC3E}">
        <p14:creationId xmlns:p14="http://schemas.microsoft.com/office/powerpoint/2010/main" val="340336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/>
              <a:t>A</a:t>
            </a:r>
          </a:p>
          <a:p>
            <a:pPr marL="0" indent="0" algn="ctr">
              <a:buNone/>
            </a:pPr>
            <a:r>
              <a:rPr lang="en-US" sz="3200"/>
              <a:t>The "New York Times" is a popular newspaper.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>
                <a:solidFill>
                  <a:srgbClr val="00B0F0"/>
                </a:solidFill>
              </a:rPr>
              <a:t>B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rgbClr val="00B0F0"/>
                </a:solidFill>
                <a:latin typeface="Century Gothic" charset="0"/>
              </a:rPr>
              <a:t>The New York Times</a:t>
            </a:r>
            <a:r>
              <a:rPr lang="en-US" sz="3200" dirty="0">
                <a:solidFill>
                  <a:srgbClr val="00B0F0"/>
                </a:solidFill>
                <a:latin typeface="Century Gothic" charset="0"/>
              </a:rPr>
              <a:t> is a popular newspaper.</a:t>
            </a:r>
          </a:p>
        </p:txBody>
      </p:sp>
    </p:spTree>
    <p:extLst>
      <p:ext uri="{BB962C8B-B14F-4D97-AF65-F5344CB8AC3E}">
        <p14:creationId xmlns:p14="http://schemas.microsoft.com/office/powerpoint/2010/main" val="107217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/>
              <a:t>A</a:t>
            </a:r>
          </a:p>
          <a:p>
            <a:pPr marL="0" indent="0" algn="ctr">
              <a:buNone/>
            </a:pPr>
            <a:r>
              <a:rPr lang="en-US" sz="3200"/>
              <a:t>The </a:t>
            </a:r>
            <a:r>
              <a:rPr lang="en-US" sz="3200" i="1"/>
              <a:t>Titanic</a:t>
            </a:r>
            <a:r>
              <a:rPr lang="en-US" sz="3200"/>
              <a:t> seemed indestructible.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/>
              <a:t>B</a:t>
            </a:r>
          </a:p>
          <a:p>
            <a:pPr marL="0" indent="0" algn="ctr">
              <a:buNone/>
            </a:pPr>
            <a:r>
              <a:rPr lang="en-US" sz="3200" dirty="0">
                <a:latin typeface="Century Gothic" charset="0"/>
              </a:rPr>
              <a:t>The Titanic seemed indestructible.</a:t>
            </a:r>
          </a:p>
        </p:txBody>
      </p:sp>
    </p:spTree>
    <p:extLst>
      <p:ext uri="{BB962C8B-B14F-4D97-AF65-F5344CB8AC3E}">
        <p14:creationId xmlns:p14="http://schemas.microsoft.com/office/powerpoint/2010/main" val="12903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>
                <a:solidFill>
                  <a:srgbClr val="00B0F0"/>
                </a:solidFill>
              </a:rPr>
              <a:t>A</a:t>
            </a:r>
          </a:p>
          <a:p>
            <a:pPr marL="0" indent="0" algn="ctr">
              <a:buNone/>
            </a:pPr>
            <a:r>
              <a:rPr lang="en-US" sz="3200">
                <a:solidFill>
                  <a:srgbClr val="00B0F0"/>
                </a:solidFill>
              </a:rPr>
              <a:t>The </a:t>
            </a:r>
            <a:r>
              <a:rPr lang="en-US" sz="3200" i="1">
                <a:solidFill>
                  <a:srgbClr val="00B0F0"/>
                </a:solidFill>
              </a:rPr>
              <a:t>Titanic</a:t>
            </a:r>
            <a:r>
              <a:rPr lang="en-US" sz="3200">
                <a:solidFill>
                  <a:srgbClr val="00B0F0"/>
                </a:solidFill>
              </a:rPr>
              <a:t> seemed indestructible.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/>
              <a:t>B</a:t>
            </a:r>
          </a:p>
          <a:p>
            <a:pPr marL="0" indent="0" algn="ctr">
              <a:buNone/>
            </a:pPr>
            <a:r>
              <a:rPr lang="en-US" sz="3200" dirty="0">
                <a:latin typeface="Century Gothic" charset="0"/>
              </a:rPr>
              <a:t>The Titanic seemed indestructible.</a:t>
            </a:r>
          </a:p>
        </p:txBody>
      </p:sp>
    </p:spTree>
    <p:extLst>
      <p:ext uri="{BB962C8B-B14F-4D97-AF65-F5344CB8AC3E}">
        <p14:creationId xmlns:p14="http://schemas.microsoft.com/office/powerpoint/2010/main" val="394079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/>
              <a:t>A</a:t>
            </a:r>
          </a:p>
          <a:p>
            <a:pPr marL="0" indent="0" algn="ctr">
              <a:buNone/>
            </a:pPr>
            <a:r>
              <a:rPr lang="en-US" sz="3200"/>
              <a:t>There are seven</a:t>
            </a:r>
            <a:r>
              <a:rPr lang="en-US" sz="3200" i="1"/>
              <a:t> </a:t>
            </a:r>
            <a:r>
              <a:rPr lang="en-US" sz="3200"/>
              <a:t>were's</a:t>
            </a:r>
            <a:r>
              <a:rPr lang="en-US" sz="3200" i="1"/>
              <a:t> </a:t>
            </a:r>
            <a:r>
              <a:rPr lang="en-US" sz="3200"/>
              <a:t>in that paragraph.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/>
              <a:t>B</a:t>
            </a:r>
          </a:p>
          <a:p>
            <a:pPr marL="0" indent="0" algn="ctr">
              <a:buNone/>
            </a:pPr>
            <a:r>
              <a:rPr lang="en-US" sz="3200" dirty="0">
                <a:latin typeface="Century Gothic" charset="0"/>
              </a:rPr>
              <a:t>There are seven</a:t>
            </a:r>
            <a:r>
              <a:rPr lang="en-US" sz="3200" i="1" dirty="0">
                <a:latin typeface="Century Gothic" charset="0"/>
              </a:rPr>
              <a:t> were'</a:t>
            </a:r>
            <a:r>
              <a:rPr lang="en-US" sz="3200" dirty="0">
                <a:latin typeface="Century Gothic" charset="0"/>
              </a:rPr>
              <a:t>s</a:t>
            </a:r>
            <a:r>
              <a:rPr lang="en-US" sz="3200" i="1" dirty="0">
                <a:latin typeface="Century Gothic" charset="0"/>
              </a:rPr>
              <a:t> </a:t>
            </a:r>
            <a:r>
              <a:rPr lang="en-US" sz="3200" dirty="0">
                <a:latin typeface="Century Gothic" charset="0"/>
              </a:rPr>
              <a:t>in that paragraph.</a:t>
            </a:r>
          </a:p>
        </p:txBody>
      </p:sp>
    </p:spTree>
    <p:extLst>
      <p:ext uri="{BB962C8B-B14F-4D97-AF65-F5344CB8AC3E}">
        <p14:creationId xmlns:p14="http://schemas.microsoft.com/office/powerpoint/2010/main" val="131598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/>
              <a:t>A</a:t>
            </a:r>
          </a:p>
          <a:p>
            <a:pPr marL="0" indent="0" algn="ctr">
              <a:buNone/>
            </a:pPr>
            <a:r>
              <a:rPr lang="en-US" sz="3200"/>
              <a:t>There are seven</a:t>
            </a:r>
            <a:r>
              <a:rPr lang="en-US" sz="3200" i="1"/>
              <a:t> </a:t>
            </a:r>
            <a:r>
              <a:rPr lang="en-US" sz="3200"/>
              <a:t>were</a:t>
            </a:r>
            <a:r>
              <a:rPr lang="en-US" sz="3200" i="1"/>
              <a:t>'s </a:t>
            </a:r>
            <a:r>
              <a:rPr lang="en-US" sz="3200"/>
              <a:t>in that paragraph.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>
                <a:solidFill>
                  <a:srgbClr val="00B0F0"/>
                </a:solidFill>
              </a:rPr>
              <a:t>B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00B0F0"/>
                </a:solidFill>
                <a:latin typeface="Century Gothic" charset="0"/>
              </a:rPr>
              <a:t>There are seven</a:t>
            </a:r>
            <a:r>
              <a:rPr lang="en-US" sz="3200" i="1" dirty="0">
                <a:solidFill>
                  <a:srgbClr val="00B0F0"/>
                </a:solidFill>
                <a:latin typeface="Century Gothic" charset="0"/>
              </a:rPr>
              <a:t> were'</a:t>
            </a:r>
            <a:r>
              <a:rPr lang="en-US" sz="3200" dirty="0">
                <a:solidFill>
                  <a:srgbClr val="00B0F0"/>
                </a:solidFill>
                <a:latin typeface="Century Gothic" charset="0"/>
              </a:rPr>
              <a:t>s</a:t>
            </a:r>
            <a:r>
              <a:rPr lang="en-US" sz="3200" i="1" dirty="0">
                <a:solidFill>
                  <a:srgbClr val="00B0F0"/>
                </a:solidFill>
                <a:latin typeface="Century Gothic" charset="0"/>
              </a:rPr>
              <a:t> </a:t>
            </a:r>
            <a:r>
              <a:rPr lang="en-US" sz="3200" dirty="0">
                <a:solidFill>
                  <a:srgbClr val="00B0F0"/>
                </a:solidFill>
                <a:latin typeface="Century Gothic" charset="0"/>
              </a:rPr>
              <a:t>in that paragraph.</a:t>
            </a:r>
          </a:p>
        </p:txBody>
      </p:sp>
    </p:spTree>
    <p:extLst>
      <p:ext uri="{BB962C8B-B14F-4D97-AF65-F5344CB8AC3E}">
        <p14:creationId xmlns:p14="http://schemas.microsoft.com/office/powerpoint/2010/main" val="163969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 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/>
              <a:t>A</a:t>
            </a:r>
          </a:p>
          <a:p>
            <a:pPr marL="0" indent="0" algn="ctr">
              <a:buNone/>
            </a:pPr>
            <a:r>
              <a:rPr lang="en-US" sz="3200"/>
              <a:t>Have you ever seen the </a:t>
            </a:r>
            <a:r>
              <a:rPr lang="en-US" sz="3200" i="1"/>
              <a:t>Gemini spaceship </a:t>
            </a:r>
            <a:r>
              <a:rPr lang="en-US" sz="3200"/>
              <a:t>before?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/>
              <a:t>B</a:t>
            </a:r>
          </a:p>
          <a:p>
            <a:pPr marL="0" indent="0" algn="ctr">
              <a:buNone/>
            </a:pPr>
            <a:r>
              <a:rPr lang="en-US" sz="3200" dirty="0">
                <a:latin typeface="Century Gothic" charset="0"/>
              </a:rPr>
              <a:t>Have you ever seen the Gemini spaceship before?</a:t>
            </a:r>
          </a:p>
        </p:txBody>
      </p:sp>
    </p:spTree>
    <p:extLst>
      <p:ext uri="{BB962C8B-B14F-4D97-AF65-F5344CB8AC3E}">
        <p14:creationId xmlns:p14="http://schemas.microsoft.com/office/powerpoint/2010/main" val="185445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>
                <a:solidFill>
                  <a:srgbClr val="00B0F0"/>
                </a:solidFill>
              </a:rPr>
              <a:t>A</a:t>
            </a:r>
          </a:p>
          <a:p>
            <a:pPr marL="0" indent="0" algn="ctr">
              <a:buNone/>
            </a:pPr>
            <a:r>
              <a:rPr lang="en-US" sz="3200">
                <a:solidFill>
                  <a:srgbClr val="00B0F0"/>
                </a:solidFill>
              </a:rPr>
              <a:t>Have you ever seen the </a:t>
            </a:r>
            <a:r>
              <a:rPr lang="en-US" sz="3200" i="1">
                <a:solidFill>
                  <a:srgbClr val="00B0F0"/>
                </a:solidFill>
              </a:rPr>
              <a:t>Gemini spaceship </a:t>
            </a:r>
            <a:r>
              <a:rPr lang="en-US" sz="3200">
                <a:solidFill>
                  <a:srgbClr val="00B0F0"/>
                </a:solidFill>
              </a:rPr>
              <a:t>before?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/>
              <a:t>B</a:t>
            </a:r>
          </a:p>
          <a:p>
            <a:pPr marL="0" indent="0" algn="ctr">
              <a:buNone/>
            </a:pPr>
            <a:r>
              <a:rPr lang="en-US" sz="3200" dirty="0">
                <a:latin typeface="Century Gothic" charset="0"/>
              </a:rPr>
              <a:t>Have you ever seen the Gemini spaceship before?</a:t>
            </a:r>
          </a:p>
        </p:txBody>
      </p:sp>
    </p:spTree>
    <p:extLst>
      <p:ext uri="{BB962C8B-B14F-4D97-AF65-F5344CB8AC3E}">
        <p14:creationId xmlns:p14="http://schemas.microsoft.com/office/powerpoint/2010/main" val="3573705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 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/>
              <a:t>A</a:t>
            </a:r>
          </a:p>
          <a:p>
            <a:pPr marL="0" indent="0" algn="ctr">
              <a:buNone/>
            </a:pPr>
            <a:r>
              <a:rPr lang="en-US" sz="3200" i="1"/>
              <a:t>The Printing </a:t>
            </a:r>
            <a:r>
              <a:rPr lang="en-US" sz="3200"/>
              <a:t>is a movie put on by Bob Jones University.</a:t>
            </a:r>
            <a:endParaRPr lang="en-US" sz="3200" i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/>
              <a:t>B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FFFFFF"/>
                </a:solidFill>
                <a:latin typeface="Century Gothic" charset="0"/>
              </a:rPr>
              <a:t>"The Printing"</a:t>
            </a:r>
            <a:r>
              <a:rPr lang="en-US" sz="3200" i="1" dirty="0">
                <a:solidFill>
                  <a:srgbClr val="FFFFFF"/>
                </a:solidFill>
                <a:latin typeface="Century Gothic" charset="0"/>
              </a:rPr>
              <a:t> </a:t>
            </a:r>
            <a:r>
              <a:rPr lang="en-US" sz="3200" dirty="0">
                <a:solidFill>
                  <a:srgbClr val="FFFFFF"/>
                </a:solidFill>
                <a:latin typeface="Century Gothic" charset="0"/>
              </a:rPr>
              <a:t>is a movie put on by Bob Jones University.</a:t>
            </a:r>
          </a:p>
        </p:txBody>
      </p:sp>
    </p:spTree>
    <p:extLst>
      <p:ext uri="{BB962C8B-B14F-4D97-AF65-F5344CB8AC3E}">
        <p14:creationId xmlns:p14="http://schemas.microsoft.com/office/powerpoint/2010/main" val="1721463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>
                <a:solidFill>
                  <a:srgbClr val="00B0F0"/>
                </a:solidFill>
              </a:rPr>
              <a:t>A</a:t>
            </a:r>
          </a:p>
          <a:p>
            <a:pPr marL="0" indent="0" algn="ctr">
              <a:buNone/>
            </a:pPr>
            <a:r>
              <a:rPr lang="en-US" sz="3200" i="1">
                <a:solidFill>
                  <a:srgbClr val="00B0F0"/>
                </a:solidFill>
              </a:rPr>
              <a:t>The Printing </a:t>
            </a:r>
            <a:r>
              <a:rPr lang="en-US" sz="3200">
                <a:solidFill>
                  <a:srgbClr val="00B0F0"/>
                </a:solidFill>
              </a:rPr>
              <a:t>is a movie put on by Bob Jones University.</a:t>
            </a:r>
            <a:endParaRPr lang="en-US" sz="3200" i="1">
              <a:solidFill>
                <a:srgbClr val="00B0F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/>
              <a:t>B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FFFFFF"/>
                </a:solidFill>
                <a:latin typeface="Century Gothic" charset="0"/>
              </a:rPr>
              <a:t>"The Printing"</a:t>
            </a:r>
            <a:r>
              <a:rPr lang="en-US" sz="3200" i="1" dirty="0">
                <a:solidFill>
                  <a:srgbClr val="FFFFFF"/>
                </a:solidFill>
                <a:latin typeface="Century Gothic" charset="0"/>
              </a:rPr>
              <a:t> </a:t>
            </a:r>
            <a:r>
              <a:rPr lang="en-US" sz="3200" dirty="0">
                <a:solidFill>
                  <a:srgbClr val="FFFFFF"/>
                </a:solidFill>
                <a:latin typeface="Century Gothic" charset="0"/>
              </a:rPr>
              <a:t>is a movie put on by Bob Jones University.</a:t>
            </a:r>
          </a:p>
        </p:txBody>
      </p:sp>
    </p:spTree>
    <p:extLst>
      <p:ext uri="{BB962C8B-B14F-4D97-AF65-F5344CB8AC3E}">
        <p14:creationId xmlns:p14="http://schemas.microsoft.com/office/powerpoint/2010/main" val="194146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Uses for italics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77975"/>
            <a:ext cx="10058400" cy="483505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/>
              <a:t>Books</a:t>
            </a:r>
          </a:p>
          <a:p>
            <a:pPr lvl="1"/>
            <a:r>
              <a:rPr lang="en-US" sz="1800" dirty="0"/>
              <a:t>Ex: </a:t>
            </a:r>
            <a:r>
              <a:rPr lang="en-US" sz="1800" i="1" dirty="0"/>
              <a:t>The Magician's Nephew</a:t>
            </a:r>
          </a:p>
          <a:p>
            <a:pPr lvl="1"/>
            <a:r>
              <a:rPr lang="en-US" sz="1800" dirty="0"/>
              <a:t>Exception: the Bible</a:t>
            </a:r>
          </a:p>
          <a:p>
            <a:r>
              <a:rPr lang="en-US" sz="2000" dirty="0"/>
              <a:t>Periodicals</a:t>
            </a:r>
          </a:p>
          <a:p>
            <a:pPr lvl="1"/>
            <a:r>
              <a:rPr lang="en-US" sz="1800" dirty="0"/>
              <a:t>Ex: </a:t>
            </a:r>
            <a:r>
              <a:rPr lang="en-US" sz="1800" i="1" dirty="0"/>
              <a:t>Science News</a:t>
            </a:r>
          </a:p>
          <a:p>
            <a:r>
              <a:rPr lang="en-US" sz="2000" dirty="0"/>
              <a:t>Newspapers</a:t>
            </a:r>
          </a:p>
          <a:p>
            <a:pPr lvl="1"/>
            <a:r>
              <a:rPr lang="en-US" sz="1800" dirty="0"/>
              <a:t>Ex: </a:t>
            </a:r>
            <a:r>
              <a:rPr lang="en-US" sz="1800" i="1" dirty="0"/>
              <a:t>The Greenville News</a:t>
            </a:r>
          </a:p>
          <a:p>
            <a:r>
              <a:rPr lang="en-US" sz="2000" dirty="0"/>
              <a:t>Epic poems</a:t>
            </a:r>
          </a:p>
          <a:p>
            <a:pPr lvl="1"/>
            <a:r>
              <a:rPr lang="en-US" sz="1800" dirty="0"/>
              <a:t>Ex: Homer's </a:t>
            </a:r>
            <a:r>
              <a:rPr lang="en-US" sz="1800" i="1" dirty="0" err="1"/>
              <a:t>Illiad</a:t>
            </a:r>
            <a:endParaRPr lang="en-US" sz="1800" i="1" dirty="0"/>
          </a:p>
          <a:p>
            <a:r>
              <a:rPr lang="en-US" sz="2000" dirty="0"/>
              <a:t>Musical compositions</a:t>
            </a:r>
          </a:p>
          <a:p>
            <a:pPr lvl="1"/>
            <a:r>
              <a:rPr lang="en-US" sz="1800" dirty="0"/>
              <a:t>Ex: </a:t>
            </a:r>
            <a:r>
              <a:rPr lang="en-US" sz="1800" i="1" dirty="0"/>
              <a:t>Rhapsody In Blue</a:t>
            </a:r>
          </a:p>
          <a:p>
            <a:r>
              <a:rPr lang="en-US" sz="2000" dirty="0"/>
              <a:t>Plays</a:t>
            </a:r>
          </a:p>
          <a:p>
            <a:pPr lvl="1"/>
            <a:r>
              <a:rPr lang="en-US" sz="1800" i="1" dirty="0" smtClean="0"/>
              <a:t>My Fair Lady</a:t>
            </a:r>
            <a:endParaRPr lang="en-US" sz="1800" i="1" dirty="0"/>
          </a:p>
        </p:txBody>
      </p:sp>
      <p:pic>
        <p:nvPicPr>
          <p:cNvPr id="4" name="Picture 3" descr="rhapsody_in_blue_titl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8476" y="1279525"/>
            <a:ext cx="5369749" cy="4044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288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 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/>
              <a:t>A</a:t>
            </a:r>
          </a:p>
          <a:p>
            <a:pPr marL="0" indent="0" algn="ctr">
              <a:buNone/>
            </a:pPr>
            <a:r>
              <a:rPr lang="en-US" sz="3200"/>
              <a:t>Rachel reads the Bible every morning.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/>
              <a:t>B</a:t>
            </a:r>
          </a:p>
          <a:p>
            <a:pPr marL="0" indent="0" algn="ctr">
              <a:buNone/>
            </a:pPr>
            <a:r>
              <a:rPr lang="en-US" sz="3200" dirty="0">
                <a:latin typeface="Century Gothic" charset="0"/>
              </a:rPr>
              <a:t>Rachel reads the</a:t>
            </a:r>
            <a:r>
              <a:rPr lang="en-US" sz="3200" i="1" dirty="0">
                <a:latin typeface="Century Gothic" charset="0"/>
              </a:rPr>
              <a:t> Bible</a:t>
            </a:r>
            <a:r>
              <a:rPr lang="en-US" sz="3200" dirty="0">
                <a:latin typeface="Century Gothic" charset="0"/>
              </a:rPr>
              <a:t> every morning.</a:t>
            </a:r>
          </a:p>
        </p:txBody>
      </p:sp>
    </p:spTree>
    <p:extLst>
      <p:ext uri="{BB962C8B-B14F-4D97-AF65-F5344CB8AC3E}">
        <p14:creationId xmlns:p14="http://schemas.microsoft.com/office/powerpoint/2010/main" val="3613566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>
                <a:solidFill>
                  <a:srgbClr val="00B0F0"/>
                </a:solidFill>
              </a:rPr>
              <a:t>A</a:t>
            </a:r>
          </a:p>
          <a:p>
            <a:pPr marL="0" indent="0" algn="ctr">
              <a:buNone/>
            </a:pPr>
            <a:r>
              <a:rPr lang="en-US" sz="3200">
                <a:solidFill>
                  <a:srgbClr val="00B0F0"/>
                </a:solidFill>
              </a:rPr>
              <a:t>Rachel reads the Bible every morning.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/>
              <a:t>B</a:t>
            </a:r>
          </a:p>
          <a:p>
            <a:pPr marL="0" indent="0" algn="ctr">
              <a:buNone/>
            </a:pPr>
            <a:r>
              <a:rPr lang="en-US" sz="3200" dirty="0">
                <a:latin typeface="Century Gothic" charset="0"/>
              </a:rPr>
              <a:t>Rachel reads the</a:t>
            </a:r>
            <a:r>
              <a:rPr lang="en-US" sz="3200" i="1" dirty="0">
                <a:latin typeface="Century Gothic" charset="0"/>
              </a:rPr>
              <a:t> Bible</a:t>
            </a:r>
            <a:r>
              <a:rPr lang="en-US" sz="3200" dirty="0">
                <a:latin typeface="Century Gothic" charset="0"/>
              </a:rPr>
              <a:t> every morning.</a:t>
            </a:r>
          </a:p>
        </p:txBody>
      </p:sp>
    </p:spTree>
    <p:extLst>
      <p:ext uri="{BB962C8B-B14F-4D97-AF65-F5344CB8AC3E}">
        <p14:creationId xmlns:p14="http://schemas.microsoft.com/office/powerpoint/2010/main" val="2812760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 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/>
              <a:t>A</a:t>
            </a:r>
          </a:p>
          <a:p>
            <a:pPr marL="0" indent="0" algn="ctr">
              <a:buNone/>
            </a:pPr>
            <a:r>
              <a:rPr lang="en-US" sz="3200"/>
              <a:t>One of my mom's favorite movies is "The Princess Bride".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/>
              <a:t>B</a:t>
            </a:r>
          </a:p>
          <a:p>
            <a:pPr marL="0" indent="0" algn="ctr">
              <a:buNone/>
            </a:pPr>
            <a:r>
              <a:rPr lang="en-US" sz="3200" dirty="0">
                <a:latin typeface="Century Gothic" charset="0"/>
              </a:rPr>
              <a:t>One of my mom's favorite movies is </a:t>
            </a:r>
            <a:r>
              <a:rPr lang="en-US" sz="3200" i="1" dirty="0">
                <a:latin typeface="Century Gothic" charset="0"/>
              </a:rPr>
              <a:t>The Princess Bride.</a:t>
            </a:r>
          </a:p>
        </p:txBody>
      </p:sp>
    </p:spTree>
    <p:extLst>
      <p:ext uri="{BB962C8B-B14F-4D97-AF65-F5344CB8AC3E}">
        <p14:creationId xmlns:p14="http://schemas.microsoft.com/office/powerpoint/2010/main" val="292799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/>
              <a:t>A</a:t>
            </a:r>
          </a:p>
          <a:p>
            <a:pPr marL="0" indent="0" algn="ctr">
              <a:buNone/>
            </a:pPr>
            <a:r>
              <a:rPr lang="en-US" sz="3200"/>
              <a:t>One of my mom's favorite movies is "The Princess Bride".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>
                <a:solidFill>
                  <a:srgbClr val="00B0F0"/>
                </a:solidFill>
              </a:rPr>
              <a:t>B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00B0F0"/>
                </a:solidFill>
                <a:latin typeface="Century Gothic" charset="0"/>
              </a:rPr>
              <a:t>One of my mom's favorite movies is </a:t>
            </a:r>
            <a:r>
              <a:rPr lang="en-US" sz="3200" i="1" dirty="0">
                <a:solidFill>
                  <a:srgbClr val="00B0F0"/>
                </a:solidFill>
                <a:latin typeface="Century Gothic" charset="0"/>
              </a:rPr>
              <a:t>The Princess Bride.</a:t>
            </a:r>
          </a:p>
        </p:txBody>
      </p:sp>
    </p:spTree>
    <p:extLst>
      <p:ext uri="{BB962C8B-B14F-4D97-AF65-F5344CB8AC3E}">
        <p14:creationId xmlns:p14="http://schemas.microsoft.com/office/powerpoint/2010/main" val="2409801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 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/>
              <a:t>A</a:t>
            </a:r>
          </a:p>
          <a:p>
            <a:pPr marL="0" indent="0" algn="ctr">
              <a:buNone/>
            </a:pPr>
            <a:r>
              <a:rPr lang="en-US" sz="3200"/>
              <a:t>He performed the hymn "I Am Resolved".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/>
              <a:t>B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FFFFFF"/>
                </a:solidFill>
                <a:latin typeface="Century Gothic" charset="0"/>
              </a:rPr>
              <a:t>He performed the hymn</a:t>
            </a:r>
            <a:r>
              <a:rPr lang="en-US" sz="3200" i="1" dirty="0">
                <a:solidFill>
                  <a:srgbClr val="FFFFFF"/>
                </a:solidFill>
                <a:latin typeface="Century Gothic" charset="0"/>
              </a:rPr>
              <a:t> I Am Resolved</a:t>
            </a:r>
            <a:r>
              <a:rPr lang="en-US" sz="3200" dirty="0">
                <a:solidFill>
                  <a:srgbClr val="FFFFFF"/>
                </a:solidFill>
                <a:latin typeface="Century Gothic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2067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>
                <a:solidFill>
                  <a:srgbClr val="00B0F0"/>
                </a:solidFill>
              </a:rPr>
              <a:t>A</a:t>
            </a:r>
          </a:p>
          <a:p>
            <a:pPr marL="0" indent="0" algn="ctr">
              <a:buNone/>
            </a:pPr>
            <a:r>
              <a:rPr lang="en-US" sz="3200">
                <a:solidFill>
                  <a:srgbClr val="00B0F0"/>
                </a:solidFill>
              </a:rPr>
              <a:t>He performed the hymn "I Am Resolved".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/>
              <a:t>B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FFFFFF"/>
                </a:solidFill>
                <a:latin typeface="Century Gothic" charset="0"/>
              </a:rPr>
              <a:t>He performed the hymn</a:t>
            </a:r>
            <a:r>
              <a:rPr lang="en-US" sz="3200" i="1" dirty="0">
                <a:solidFill>
                  <a:srgbClr val="FFFFFF"/>
                </a:solidFill>
                <a:latin typeface="Century Gothic" charset="0"/>
              </a:rPr>
              <a:t> I Am Resolved</a:t>
            </a:r>
            <a:r>
              <a:rPr lang="en-US" sz="3200" dirty="0">
                <a:solidFill>
                  <a:srgbClr val="FFFFFF"/>
                </a:solidFill>
                <a:latin typeface="Century Gothic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355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0105" y="1314633"/>
            <a:ext cx="10058400" cy="39319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/>
              <a:t>Picture Links:</a:t>
            </a:r>
          </a:p>
          <a:p>
            <a:r>
              <a:rPr lang="en-US" dirty="0">
                <a:latin typeface="Century Gothic" charset="0"/>
                <a:hlinkClick r:id="rId3"/>
              </a:rPr>
              <a:t>http://avi2obrunsden.blogspot.com/2014_04_01_archive.html</a:t>
            </a:r>
          </a:p>
          <a:p>
            <a:r>
              <a:rPr lang="en-US" dirty="0">
                <a:latin typeface="Century Gothic" charset="0"/>
                <a:hlinkClick r:id="rId4"/>
              </a:rPr>
              <a:t>http://cinema-fanatic.com/2012/02/25/from-the-warner-archive-rhapsody-in-blue-1945-dir-irving-rapper/</a:t>
            </a:r>
          </a:p>
          <a:p>
            <a:r>
              <a:rPr lang="en-US" dirty="0">
                <a:latin typeface="Century Gothic" charset="0"/>
                <a:hlinkClick r:id="rId5"/>
              </a:rPr>
              <a:t>http://www.ibiblio.org/hyperwar/OnlineLibrary/photos/events/wwii-pac/japansur/js-8.htm</a:t>
            </a:r>
          </a:p>
          <a:p>
            <a:pPr marL="0" indent="0">
              <a:buNone/>
            </a:pPr>
            <a:endParaRPr lang="en-US" dirty="0">
              <a:latin typeface="Century Gothic" charset="0"/>
              <a:hlinkClick r:id="rId5"/>
            </a:endParaRPr>
          </a:p>
        </p:txBody>
      </p:sp>
    </p:spTree>
    <p:extLst>
      <p:ext uri="{BB962C8B-B14F-4D97-AF65-F5344CB8AC3E}">
        <p14:creationId xmlns:p14="http://schemas.microsoft.com/office/powerpoint/2010/main" val="192417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Uses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27188"/>
            <a:ext cx="10058400" cy="481865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/>
              <a:t>Movies and TV shows</a:t>
            </a:r>
          </a:p>
          <a:p>
            <a:pPr lvl="1"/>
            <a:r>
              <a:rPr lang="en-US"/>
              <a:t>Ex: </a:t>
            </a:r>
            <a:r>
              <a:rPr lang="en-US" i="1"/>
              <a:t>Courageous</a:t>
            </a:r>
          </a:p>
          <a:p>
            <a:r>
              <a:rPr lang="en-US"/>
              <a:t>Works of visual art</a:t>
            </a:r>
          </a:p>
          <a:p>
            <a:pPr lvl="1"/>
            <a:r>
              <a:rPr lang="en-US"/>
              <a:t>Ex: </a:t>
            </a:r>
            <a:r>
              <a:rPr lang="en-US" i="1"/>
              <a:t>Mona Lisa</a:t>
            </a:r>
          </a:p>
          <a:p>
            <a:r>
              <a:rPr lang="en-US"/>
              <a:t>Ships</a:t>
            </a:r>
          </a:p>
          <a:p>
            <a:pPr lvl="1"/>
            <a:r>
              <a:rPr lang="en-US"/>
              <a:t>Ex: </a:t>
            </a:r>
            <a:r>
              <a:rPr lang="en-US" i="1"/>
              <a:t>USS Missouri</a:t>
            </a:r>
          </a:p>
          <a:p>
            <a:r>
              <a:rPr lang="en-US"/>
              <a:t>Aircraft</a:t>
            </a:r>
          </a:p>
          <a:p>
            <a:pPr lvl="1"/>
            <a:r>
              <a:rPr lang="en-US"/>
              <a:t>Ex: </a:t>
            </a:r>
            <a:r>
              <a:rPr lang="en-US" i="1"/>
              <a:t>Spirit of St. Louis</a:t>
            </a:r>
          </a:p>
          <a:p>
            <a:r>
              <a:rPr lang="en-US"/>
              <a:t>Trains</a:t>
            </a:r>
          </a:p>
          <a:p>
            <a:pPr lvl="1"/>
            <a:r>
              <a:rPr lang="en-US"/>
              <a:t>Ex: </a:t>
            </a:r>
            <a:r>
              <a:rPr lang="en-US" i="1"/>
              <a:t>Tom Thumb</a:t>
            </a:r>
          </a:p>
          <a:p>
            <a:r>
              <a:rPr lang="en-US"/>
              <a:t>Spacecraft</a:t>
            </a:r>
          </a:p>
          <a:p>
            <a:pPr lvl="1"/>
            <a:r>
              <a:rPr lang="en-US"/>
              <a:t>Ex: </a:t>
            </a:r>
            <a:r>
              <a:rPr lang="en-US" i="1"/>
              <a:t>Apollo 13</a:t>
            </a:r>
          </a:p>
          <a:p>
            <a:r>
              <a:rPr lang="en-US"/>
              <a:t>Emphasis</a:t>
            </a:r>
          </a:p>
          <a:p>
            <a:pPr lvl="1"/>
            <a:r>
              <a:rPr lang="en-US"/>
              <a:t>For letters, words, and numerals that are referred to as words</a:t>
            </a:r>
          </a:p>
          <a:p>
            <a:pPr lvl="1"/>
            <a:r>
              <a:rPr lang="en-US"/>
              <a:t>Ex: There are three </a:t>
            </a:r>
            <a:r>
              <a:rPr lang="en-US" i="1"/>
              <a:t>cow'</a:t>
            </a:r>
            <a:r>
              <a:rPr lang="en-US"/>
              <a:t>s in that sentense.</a:t>
            </a:r>
          </a:p>
        </p:txBody>
      </p:sp>
      <p:pic>
        <p:nvPicPr>
          <p:cNvPr id="4" name="Picture 3" descr="USS Missour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0" y="1181100"/>
            <a:ext cx="5556871" cy="4573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33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127" y="2586305"/>
            <a:ext cx="10058400" cy="1371600"/>
          </a:xfrm>
        </p:spPr>
        <p:txBody>
          <a:bodyPr/>
          <a:lstStyle/>
          <a:p>
            <a:pPr algn="ctr"/>
            <a:r>
              <a:rPr lang="en-US"/>
              <a:t>Review Game!</a:t>
            </a:r>
          </a:p>
        </p:txBody>
      </p:sp>
    </p:spTree>
    <p:extLst>
      <p:ext uri="{BB962C8B-B14F-4D97-AF65-F5344CB8AC3E}">
        <p14:creationId xmlns:p14="http://schemas.microsoft.com/office/powerpoint/2010/main" val="354044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/>
              <a:t>A</a:t>
            </a:r>
          </a:p>
          <a:p>
            <a:pPr marL="0" indent="0" algn="ctr">
              <a:buNone/>
            </a:pPr>
            <a:r>
              <a:rPr lang="en-US" sz="3200"/>
              <a:t>A favorite poem in this English class is </a:t>
            </a:r>
            <a:r>
              <a:rPr lang="en-US" sz="3200" i="1"/>
              <a:t>If.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/>
              <a:t>B</a:t>
            </a:r>
          </a:p>
          <a:p>
            <a:pPr marL="0" indent="0" algn="ctr">
              <a:buNone/>
            </a:pPr>
            <a:r>
              <a:rPr lang="en-US" sz="3200" dirty="0">
                <a:latin typeface="Century Gothic" charset="0"/>
              </a:rPr>
              <a:t>A favorite poem in this English class is "If".</a:t>
            </a:r>
          </a:p>
        </p:txBody>
      </p:sp>
    </p:spTree>
    <p:extLst>
      <p:ext uri="{BB962C8B-B14F-4D97-AF65-F5344CB8AC3E}">
        <p14:creationId xmlns:p14="http://schemas.microsoft.com/office/powerpoint/2010/main" val="180997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/>
              <a:t>A</a:t>
            </a:r>
          </a:p>
          <a:p>
            <a:pPr marL="0" indent="0" algn="ctr">
              <a:buNone/>
            </a:pPr>
            <a:r>
              <a:rPr lang="en-US" sz="3200"/>
              <a:t>A favorite poem in this English class is </a:t>
            </a:r>
            <a:r>
              <a:rPr lang="en-US" sz="3200" i="1"/>
              <a:t>If.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>
                <a:solidFill>
                  <a:srgbClr val="00B0F0"/>
                </a:solidFill>
              </a:rPr>
              <a:t>B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00B0F0"/>
                </a:solidFill>
                <a:latin typeface="Century Gothic" charset="0"/>
              </a:rPr>
              <a:t>A favorite poem in this English class is "If".</a:t>
            </a:r>
          </a:p>
        </p:txBody>
      </p:sp>
    </p:spTree>
    <p:extLst>
      <p:ext uri="{BB962C8B-B14F-4D97-AF65-F5344CB8AC3E}">
        <p14:creationId xmlns:p14="http://schemas.microsoft.com/office/powerpoint/2010/main" val="3866354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/>
              <a:t>A</a:t>
            </a:r>
          </a:p>
          <a:p>
            <a:pPr marL="0" indent="0" algn="ctr">
              <a:buNone/>
            </a:pPr>
            <a:r>
              <a:rPr lang="en-US" sz="3200"/>
              <a:t>His favorite TV show is Andy Griffith.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latin typeface="Century Gothic" charset="0"/>
              </a:rPr>
              <a:t>B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FFFFFF"/>
                </a:solidFill>
                <a:latin typeface="Century Gothic" charset="0"/>
              </a:rPr>
              <a:t>His favorite TV show is </a:t>
            </a:r>
            <a:r>
              <a:rPr lang="en-US" sz="3200" i="1" dirty="0">
                <a:solidFill>
                  <a:srgbClr val="FFFFFF"/>
                </a:solidFill>
                <a:latin typeface="Century Gothic" charset="0"/>
              </a:rPr>
              <a:t>Andy Griffith.</a:t>
            </a:r>
          </a:p>
        </p:txBody>
      </p:sp>
    </p:spTree>
    <p:extLst>
      <p:ext uri="{BB962C8B-B14F-4D97-AF65-F5344CB8AC3E}">
        <p14:creationId xmlns:p14="http://schemas.microsoft.com/office/powerpoint/2010/main" val="149063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/>
              <a:t>A</a:t>
            </a:r>
          </a:p>
          <a:p>
            <a:pPr marL="0" indent="0" algn="ctr">
              <a:buNone/>
            </a:pPr>
            <a:r>
              <a:rPr lang="en-US" sz="3200"/>
              <a:t>His favorite TV show is Andy Griffith.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rgbClr val="00B0F0"/>
                </a:solidFill>
                <a:latin typeface="Century Gothic" charset="0"/>
              </a:rPr>
              <a:t>B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00B0F0"/>
                </a:solidFill>
                <a:latin typeface="Century Gothic" charset="0"/>
              </a:rPr>
              <a:t>His favorite TV show is </a:t>
            </a:r>
            <a:r>
              <a:rPr lang="en-US" sz="3200" i="1" dirty="0">
                <a:solidFill>
                  <a:srgbClr val="00B0F0"/>
                </a:solidFill>
                <a:latin typeface="Century Gothic" charset="0"/>
              </a:rPr>
              <a:t>Andy Griffith.</a:t>
            </a:r>
          </a:p>
        </p:txBody>
      </p:sp>
    </p:spTree>
    <p:extLst>
      <p:ext uri="{BB962C8B-B14F-4D97-AF65-F5344CB8AC3E}">
        <p14:creationId xmlns:p14="http://schemas.microsoft.com/office/powerpoint/2010/main" val="408713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3</TotalTime>
  <Words>872</Words>
  <Application>Microsoft Office PowerPoint</Application>
  <PresentationFormat>Widescreen</PresentationFormat>
  <Paragraphs>226</Paragraphs>
  <Slides>36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Calibri</vt:lpstr>
      <vt:lpstr>Century Gothic</vt:lpstr>
      <vt:lpstr>Savon</vt:lpstr>
      <vt:lpstr>Italics</vt:lpstr>
      <vt:lpstr>When to use italics?</vt:lpstr>
      <vt:lpstr>Uses for italics</vt:lpstr>
      <vt:lpstr>More Uses </vt:lpstr>
      <vt:lpstr>Review Game!</vt:lpstr>
      <vt:lpstr>Question 1</vt:lpstr>
      <vt:lpstr>Answer</vt:lpstr>
      <vt:lpstr>Question 2</vt:lpstr>
      <vt:lpstr>Answer</vt:lpstr>
      <vt:lpstr>Question 3</vt:lpstr>
      <vt:lpstr>Answer</vt:lpstr>
      <vt:lpstr>Question 4</vt:lpstr>
      <vt:lpstr>Answer</vt:lpstr>
      <vt:lpstr>Question 5</vt:lpstr>
      <vt:lpstr>Answer</vt:lpstr>
      <vt:lpstr>Question 6</vt:lpstr>
      <vt:lpstr>Answer</vt:lpstr>
      <vt:lpstr>Question 7</vt:lpstr>
      <vt:lpstr>Answer</vt:lpstr>
      <vt:lpstr>Question 8</vt:lpstr>
      <vt:lpstr>Answer</vt:lpstr>
      <vt:lpstr>Question 9</vt:lpstr>
      <vt:lpstr>Answer</vt:lpstr>
      <vt:lpstr>Question 10</vt:lpstr>
      <vt:lpstr>Answer</vt:lpstr>
      <vt:lpstr>Question 11</vt:lpstr>
      <vt:lpstr>Answer</vt:lpstr>
      <vt:lpstr>Question 12</vt:lpstr>
      <vt:lpstr>Answer</vt:lpstr>
      <vt:lpstr>Question 13</vt:lpstr>
      <vt:lpstr>Answer</vt:lpstr>
      <vt:lpstr>Question 14</vt:lpstr>
      <vt:lpstr>Answer</vt:lpstr>
      <vt:lpstr>Question 15</vt:lpstr>
      <vt:lpstr>Answer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Italics</dc:title>
  <dc:creator>Buiter, Becca</dc:creator>
  <cp:lastModifiedBy>Buiter, Becca</cp:lastModifiedBy>
  <cp:revision>16</cp:revision>
  <dcterms:created xsi:type="dcterms:W3CDTF">2012-07-27T01:16:44Z</dcterms:created>
  <dcterms:modified xsi:type="dcterms:W3CDTF">2016-04-10T19:27:22Z</dcterms:modified>
</cp:coreProperties>
</file>