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613" r:id="rId3"/>
    <p:sldId id="706" r:id="rId4"/>
    <p:sldId id="510" r:id="rId5"/>
    <p:sldId id="540" r:id="rId6"/>
    <p:sldId id="614" r:id="rId7"/>
    <p:sldId id="615" r:id="rId8"/>
    <p:sldId id="513" r:id="rId9"/>
    <p:sldId id="537" r:id="rId10"/>
    <p:sldId id="689" r:id="rId11"/>
    <p:sldId id="690" r:id="rId12"/>
    <p:sldId id="691" r:id="rId13"/>
    <p:sldId id="693" r:id="rId14"/>
    <p:sldId id="694" r:id="rId15"/>
    <p:sldId id="618" r:id="rId16"/>
    <p:sldId id="620" r:id="rId17"/>
    <p:sldId id="6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EADFCE"/>
    <a:srgbClr val="DFCFB6"/>
    <a:srgbClr val="BF9D6B"/>
    <a:srgbClr val="DADADA"/>
    <a:srgbClr val="B6C6DE"/>
    <a:srgbClr val="EAD4CE"/>
    <a:srgbClr val="CFB58F"/>
    <a:srgbClr val="D1D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63170" autoAdjust="0"/>
  </p:normalViewPr>
  <p:slideViewPr>
    <p:cSldViewPr>
      <p:cViewPr varScale="1">
        <p:scale>
          <a:sx n="43" d="100"/>
          <a:sy n="43" d="100"/>
        </p:scale>
        <p:origin x="1836" y="54"/>
      </p:cViewPr>
      <p:guideLst>
        <p:guide orient="horz" pos="2112"/>
        <p:guide orient="horz" pos="3744"/>
        <p:guide orient="horz" pos="576"/>
        <p:guide pos="2880"/>
        <p:guide pos="5184"/>
        <p:guide pos="57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3B770D6-0213-45E0-8DE7-690626A29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Tuesday: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Share </a:t>
            </a:r>
            <a:r>
              <a:rPr lang="en-US" dirty="0" err="1" smtClean="0"/>
              <a:t>synechdoche</a:t>
            </a:r>
            <a:r>
              <a:rPr lang="en-US" dirty="0" smtClean="0"/>
              <a:t> poems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Shape Poems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Poetry Test Details/cards to “sit on”—may  look at for one minute at end of test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Review Game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Meter Poem Challenge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83718923-020A-4F85-82ED-DD99B15F5278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3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77D7635-0C94-4D64-9615-CD949F28A812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FE7BB43A-CB7F-4BE8-8778-2A2AEA48DAE4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poems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70D6-0213-45E0-8DE7-690626A29D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F8A8682E-38D8-4EE3-9450-A7BB52EA3BCA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Rope: Clipart.com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Water: © </a:t>
            </a:r>
            <a:r>
              <a:rPr lang="en-US" b="1" smtClean="0">
                <a:latin typeface="Arial" pitchFamily="34" charset="0"/>
              </a:rPr>
              <a:t>iStockphoto.com/LordRunar (all slides</a:t>
            </a:r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Background: Digital Juice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“400-Meter Freestyle” = ______</a:t>
            </a:r>
          </a:p>
        </p:txBody>
      </p:sp>
    </p:spTree>
    <p:extLst>
      <p:ext uri="{BB962C8B-B14F-4D97-AF65-F5344CB8AC3E}">
        <p14:creationId xmlns:p14="http://schemas.microsoft.com/office/powerpoint/2010/main" val="370461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C80E11B-F0C8-4E2B-A58F-9794A7FEF899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Features:</a:t>
            </a: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List with subpoints</a:t>
            </a:r>
          </a:p>
          <a:p>
            <a:pPr marL="228600" indent="-228600" eaLnBrk="1" hangingPunct="1"/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Rope: Clipart.com</a:t>
            </a: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Water: © </a:t>
            </a:r>
            <a:r>
              <a:rPr lang="en-US" b="1" smtClean="0">
                <a:latin typeface="Arial" pitchFamily="34" charset="0"/>
              </a:rPr>
              <a:t>iStockphoto.com/LordRunar (all slides</a:t>
            </a:r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Background: Digital Juice</a:t>
            </a:r>
          </a:p>
          <a:p>
            <a:pPr marL="228600" indent="-228600" eaLnBrk="1" hangingPunct="1"/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Features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Loss of grammatical clues and some punctuation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 _______ clarity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But more emphasis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visual _______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simultaneous ___________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pace of _________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 </a:t>
            </a:r>
            <a:r>
              <a:rPr lang="en-US" smtClean="0">
                <a:solidFill>
                  <a:srgbClr val="DDD9BB"/>
                </a:solidFill>
                <a:latin typeface="Arial" pitchFamily="34" charset="0"/>
              </a:rPr>
              <a:t>Abundance of ______ devices </a:t>
            </a:r>
            <a:r>
              <a:rPr lang="en-US" smtClean="0">
                <a:solidFill>
                  <a:srgbClr val="DDD9BB"/>
                </a:solidFill>
                <a:latin typeface="Arial" pitchFamily="34" charset="0"/>
                <a:sym typeface="Wingdings" pitchFamily="2" charset="2"/>
              </a:rPr>
              <a:t> create and reinforce ____________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solidFill>
                  <a:srgbClr val="DDD9BB"/>
                </a:solidFill>
                <a:latin typeface="Arial" pitchFamily="34" charset="0"/>
                <a:sym typeface="Wingdings" pitchFamily="2" charset="2"/>
              </a:rPr>
              <a:t> Meaning  __________ of the poem &amp; _______ for the disciplined athlete</a:t>
            </a:r>
          </a:p>
        </p:txBody>
      </p:sp>
    </p:spTree>
    <p:extLst>
      <p:ext uri="{BB962C8B-B14F-4D97-AF65-F5344CB8AC3E}">
        <p14:creationId xmlns:p14="http://schemas.microsoft.com/office/powerpoint/2010/main" val="264793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34B8FBCC-9EB6-4EFF-98B9-CD993285672F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“Broken Altar”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Literal level: Herbert’s __________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Figurative level:</a:t>
            </a:r>
          </a:p>
          <a:p>
            <a:pPr eaLnBrk="1" hangingPunct="1"/>
            <a:r>
              <a:rPr lang="en-US" smtClean="0">
                <a:latin typeface="Arial" pitchFamily="34" charset="0"/>
                <a:sym typeface="Wingdings" pitchFamily="2" charset="2"/>
              </a:rPr>
              <a:t> __________ &amp; __________</a:t>
            </a: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2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D0C7178-84E2-444D-B9A6-773F75D61FF5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Herbert’s Theme: Believing responses to God’s ________ and  ________ through God’s enabling bring God __________.</a:t>
            </a:r>
          </a:p>
        </p:txBody>
      </p:sp>
    </p:spTree>
    <p:extLst>
      <p:ext uri="{BB962C8B-B14F-4D97-AF65-F5344CB8AC3E}">
        <p14:creationId xmlns:p14="http://schemas.microsoft.com/office/powerpoint/2010/main" val="22264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47AC42E2-E9C8-42D3-B656-7C64F68A146A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Verse about the stones crying out:</a:t>
            </a:r>
          </a:p>
        </p:txBody>
      </p:sp>
    </p:spTree>
    <p:extLst>
      <p:ext uri="{BB962C8B-B14F-4D97-AF65-F5344CB8AC3E}">
        <p14:creationId xmlns:p14="http://schemas.microsoft.com/office/powerpoint/2010/main" val="361469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896C13BE-2029-4E44-8B24-CAED67C493F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en-US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“Broken Altar”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</a:rPr>
              <a:t> Couplet: Man’s ____________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2</a:t>
            </a:r>
            <a:r>
              <a:rPr lang="en-US" baseline="30000" dirty="0" smtClean="0">
                <a:latin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</a:rPr>
              <a:t> Couplet: God’s __________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Octave: Man’s Complete ____________ on _______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3</a:t>
            </a:r>
            <a:r>
              <a:rPr lang="en-US" baseline="30000" dirty="0" smtClean="0">
                <a:latin typeface="Arial" pitchFamily="34" charset="0"/>
              </a:rPr>
              <a:t>rd</a:t>
            </a:r>
            <a:r>
              <a:rPr lang="en-US" dirty="0" smtClean="0">
                <a:latin typeface="Arial" pitchFamily="34" charset="0"/>
              </a:rPr>
              <a:t> Couplet: Praise from _________ _________</a:t>
            </a:r>
          </a:p>
        </p:txBody>
      </p:sp>
    </p:spTree>
    <p:extLst>
      <p:ext uri="{BB962C8B-B14F-4D97-AF65-F5344CB8AC3E}">
        <p14:creationId xmlns:p14="http://schemas.microsoft.com/office/powerpoint/2010/main" val="268456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D6FF766E-358E-41AF-8C90-BBEF27BCF815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F380-C537-4320-8D20-57C0584E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986E-4B70-4BF7-8884-1F7771756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4DC7-2CBB-44D0-B5CE-4EA50246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B8CB-8FB9-4A14-BED7-0A3F10DF0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6838-1504-4E9F-BEC5-65512461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A5A3-42BB-421B-A3E7-07F48AEE2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ECCC-C181-4775-8106-927001FD8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C1F13-56E9-4969-9CD3-81DC1BFAF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4A9C-6B33-44F6-8593-7C2803DD7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332C-ED0B-4CB5-B190-D7C266CA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651C-2B66-41CD-8368-6DA141EE5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81E4-5507-4343-AFF8-0A75496A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5E31-06D1-4FE6-811C-58B134274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F38C-5437-4CFD-86AF-DB676FE25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FAD7-8DA2-4AE3-A36D-ECCAE94B2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E063-E8A2-4995-9A0C-B5FE0838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C50D-C9C4-418E-BF74-E37A0BC8B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49CA-6AFA-4B60-BCF9-D14B8CA6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953E-AC3B-40CB-9B91-08C9B2EC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DF01-BFF6-4EA6-BB36-3FF8E5691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FC78-3F35-4DE9-97F9-5B85D831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C1D9-6C2A-4520-A758-FD30118E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DA99684-2F7F-4342-AE16-C4295BE37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0A0D62B-751E-4FAE-853A-082FF538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914400" y="2971800"/>
            <a:ext cx="7391400" cy="3124200"/>
          </a:xfrm>
          <a:prstGeom prst="rect">
            <a:avLst/>
          </a:prstGeom>
          <a:solidFill>
            <a:srgbClr val="003366">
              <a:alpha val="8313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auto">
          <a:xfrm>
            <a:off x="952500" y="3429000"/>
            <a:ext cx="7315200" cy="193899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Have </a:t>
            </a:r>
            <a:r>
              <a:rPr lang="en-US" sz="4000" b="1" dirty="0">
                <a:solidFill>
                  <a:schemeClr val="bg1"/>
                </a:solidFill>
                <a:latin typeface="Bookman Old Style" pitchFamily="18" charset="0"/>
              </a:rPr>
              <a:t>out your </a:t>
            </a: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acrostic </a:t>
            </a:r>
            <a:r>
              <a:rPr lang="en-US" sz="4000" b="1" smtClean="0">
                <a:solidFill>
                  <a:schemeClr val="bg1"/>
                </a:solidFill>
                <a:latin typeface="Bookman Old Style" pitchFamily="18" charset="0"/>
              </a:rPr>
              <a:t>poem and </a:t>
            </a: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bring </a:t>
            </a:r>
            <a:r>
              <a:rPr lang="en-US" sz="4000" b="1" dirty="0">
                <a:solidFill>
                  <a:schemeClr val="bg1"/>
                </a:solidFill>
                <a:latin typeface="Bookman Old Style" pitchFamily="18" charset="0"/>
              </a:rPr>
              <a:t>your literature book.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295400"/>
            <a:ext cx="5715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Happy </a:t>
            </a:r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Tuesday</a:t>
            </a:r>
            <a:r>
              <a:rPr lang="en-US" sz="5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895600"/>
            <a:ext cx="91694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/>
          <a:stretch>
            <a:fillRect/>
          </a:stretch>
        </p:blipFill>
        <p:spPr bwMode="auto">
          <a:xfrm>
            <a:off x="609600" y="0"/>
            <a:ext cx="3238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-61913" y="3175"/>
            <a:ext cx="9207501" cy="6859588"/>
            <a:chOff x="-39" y="2"/>
            <a:chExt cx="5800" cy="4321"/>
          </a:xfrm>
        </p:grpSpPr>
        <p:pic>
          <p:nvPicPr>
            <p:cNvPr id="87065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" b="2492"/>
            <a:stretch>
              <a:fillRect/>
            </a:stretch>
          </p:blipFill>
          <p:spPr bwMode="auto">
            <a:xfrm>
              <a:off x="1032" y="2"/>
              <a:ext cx="752" cy="4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/>
            <a:stretch>
              <a:fillRect/>
            </a:stretch>
          </p:blipFill>
          <p:spPr bwMode="auto">
            <a:xfrm>
              <a:off x="-39" y="2744"/>
              <a:ext cx="5791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8" name="Picture 2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C5196"/>
                </a:clrFrom>
                <a:clrTo>
                  <a:srgbClr val="0C5196">
                    <a:alpha val="0"/>
                  </a:srgbClr>
                </a:clrTo>
              </a:clrChange>
              <a:lum bright="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4992" cy="3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1676400" y="914400"/>
            <a:ext cx="5803900" cy="5086350"/>
            <a:chOff x="1048" y="588"/>
            <a:chExt cx="3656" cy="3204"/>
          </a:xfrm>
        </p:grpSpPr>
        <p:sp>
          <p:nvSpPr>
            <p:cNvPr id="8704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056" y="588"/>
              <a:ext cx="3648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 broken altar, Lord, thy servant rears,</a:t>
              </a:r>
            </a:p>
          </p:txBody>
        </p:sp>
        <p:sp>
          <p:nvSpPr>
            <p:cNvPr id="8705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048" y="812"/>
              <a:ext cx="365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Made of a heart and cemented with tears;</a:t>
              </a:r>
            </a:p>
          </p:txBody>
        </p:sp>
        <p:sp>
          <p:nvSpPr>
            <p:cNvPr id="8705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200" y="1036"/>
              <a:ext cx="3312" cy="2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Whose parts are as thy hand did frame;</a:t>
              </a:r>
            </a:p>
          </p:txBody>
        </p:sp>
        <p:sp>
          <p:nvSpPr>
            <p:cNvPr id="8705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260"/>
              <a:ext cx="3327" cy="18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No workman's tool hath touched the same.</a:t>
              </a:r>
            </a:p>
          </p:txBody>
        </p:sp>
        <p:sp>
          <p:nvSpPr>
            <p:cNvPr id="87053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016" y="1518"/>
              <a:ext cx="1632" cy="1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 heart alone</a:t>
              </a:r>
            </a:p>
          </p:txBody>
        </p:sp>
        <p:sp>
          <p:nvSpPr>
            <p:cNvPr id="8705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024" y="1680"/>
              <a:ext cx="1632" cy="1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Is such a stone</a:t>
              </a:r>
            </a:p>
          </p:txBody>
        </p:sp>
        <p:sp>
          <p:nvSpPr>
            <p:cNvPr id="87055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024" y="1856"/>
              <a:ext cx="1632" cy="1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As nothing but</a:t>
              </a:r>
            </a:p>
          </p:txBody>
        </p:sp>
        <p:sp>
          <p:nvSpPr>
            <p:cNvPr id="87056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024" y="2014"/>
              <a:ext cx="1632" cy="1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Thy power doth cut.</a:t>
              </a:r>
            </a:p>
          </p:txBody>
        </p:sp>
        <p:sp>
          <p:nvSpPr>
            <p:cNvPr id="8705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024" y="2192"/>
              <a:ext cx="1632" cy="1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Wherefore each part</a:t>
              </a:r>
            </a:p>
          </p:txBody>
        </p:sp>
        <p:sp>
          <p:nvSpPr>
            <p:cNvPr id="87058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032" y="2366"/>
              <a:ext cx="1632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Of my hard heart</a:t>
              </a:r>
            </a:p>
          </p:txBody>
        </p:sp>
        <p:sp>
          <p:nvSpPr>
            <p:cNvPr id="87059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032" y="2548"/>
              <a:ext cx="1632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Meets in this frame</a:t>
              </a:r>
            </a:p>
          </p:txBody>
        </p:sp>
        <p:sp>
          <p:nvSpPr>
            <p:cNvPr id="87060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032" y="2712"/>
              <a:ext cx="1632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To praise thy name;</a:t>
              </a:r>
            </a:p>
          </p:txBody>
        </p:sp>
        <p:sp>
          <p:nvSpPr>
            <p:cNvPr id="87061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152" y="2856"/>
              <a:ext cx="3312" cy="2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That if I chance to hold my peace,</a:t>
              </a:r>
            </a:p>
          </p:txBody>
        </p:sp>
        <p:sp>
          <p:nvSpPr>
            <p:cNvPr id="87062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152" y="3104"/>
              <a:ext cx="3327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These stones to praise thee may not cease.</a:t>
              </a:r>
            </a:p>
          </p:txBody>
        </p:sp>
        <p:sp>
          <p:nvSpPr>
            <p:cNvPr id="87063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056" y="3328"/>
              <a:ext cx="3648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Oh, let thy blessed sacrifice be mine,</a:t>
              </a:r>
            </a:p>
          </p:txBody>
        </p:sp>
        <p:sp>
          <p:nvSpPr>
            <p:cNvPr id="87064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048" y="3552"/>
              <a:ext cx="365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And sanctify this altar to be thine.</a:t>
              </a:r>
            </a:p>
          </p:txBody>
        </p:sp>
      </p:grpSp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C5196"/>
              </a:clrFrom>
              <a:clrTo>
                <a:srgbClr val="0C5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400300"/>
            <a:ext cx="12731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C5196"/>
              </a:clrFrom>
              <a:clrTo>
                <a:srgbClr val="0C5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00300"/>
            <a:ext cx="12731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146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4676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6500" b="1">
                <a:solidFill>
                  <a:srgbClr val="D1DBE7"/>
                </a:solidFill>
                <a:latin typeface="President"/>
              </a:rPr>
              <a:t>Herbert’s Theme: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7086600" cy="218521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1" dirty="0">
                <a:solidFill>
                  <a:srgbClr val="CFB58F"/>
                </a:solidFill>
              </a:rPr>
              <a:t>Believing responses to God’s </a:t>
            </a:r>
            <a:r>
              <a:rPr lang="en-US" sz="4000" b="1" u="sng" dirty="0">
                <a:solidFill>
                  <a:srgbClr val="CFB58F"/>
                </a:solidFill>
              </a:rPr>
              <a:t>power</a:t>
            </a:r>
            <a:r>
              <a:rPr lang="en-US" sz="4000" b="1" dirty="0">
                <a:solidFill>
                  <a:srgbClr val="CFB58F"/>
                </a:solidFill>
              </a:rPr>
              <a:t> and </a:t>
            </a:r>
            <a:r>
              <a:rPr lang="en-US" sz="4000" b="1" u="sng" dirty="0">
                <a:solidFill>
                  <a:srgbClr val="CFB58F"/>
                </a:solidFill>
              </a:rPr>
              <a:t>love</a:t>
            </a:r>
            <a:r>
              <a:rPr lang="en-US" sz="4000" b="1" dirty="0">
                <a:solidFill>
                  <a:srgbClr val="CFB58F"/>
                </a:solidFill>
              </a:rPr>
              <a:t> through God’s </a:t>
            </a:r>
            <a:r>
              <a:rPr lang="en-US" sz="4000" b="1" u="sng" dirty="0">
                <a:solidFill>
                  <a:srgbClr val="CFB58F"/>
                </a:solidFill>
              </a:rPr>
              <a:t>enabling</a:t>
            </a:r>
            <a:r>
              <a:rPr lang="en-US" sz="4000" b="1" dirty="0">
                <a:solidFill>
                  <a:srgbClr val="CFB58F"/>
                </a:solidFill>
              </a:rPr>
              <a:t> bring God </a:t>
            </a:r>
            <a:r>
              <a:rPr lang="en-US" sz="4000" b="1" u="sng" dirty="0">
                <a:solidFill>
                  <a:srgbClr val="CFB58F"/>
                </a:solidFill>
              </a:rPr>
              <a:t>praise</a:t>
            </a:r>
            <a:r>
              <a:rPr lang="en-US" sz="4000" b="1" dirty="0">
                <a:solidFill>
                  <a:srgbClr val="CFB58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4135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0" y="5224463"/>
            <a:ext cx="9144000" cy="8620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000000"/>
                </a:solidFill>
                <a:latin typeface="ZapfChancery"/>
              </a:rPr>
              <a:t>Luke 19:40=biblical allusion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876300" y="1600200"/>
            <a:ext cx="7391400" cy="34671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300" dirty="0">
                <a:solidFill>
                  <a:srgbClr val="DADADA"/>
                </a:solidFill>
              </a:rPr>
              <a:t>And he answered and said unto them, I tell you that, if these should hold their peace, the </a:t>
            </a:r>
            <a:r>
              <a:rPr lang="en-US" sz="4300" u="sng" dirty="0">
                <a:solidFill>
                  <a:srgbClr val="FFFF00"/>
                </a:solidFill>
              </a:rPr>
              <a:t>stones</a:t>
            </a:r>
            <a:r>
              <a:rPr lang="en-US" sz="4300" dirty="0">
                <a:solidFill>
                  <a:srgbClr val="DADADA"/>
                </a:solidFill>
              </a:rPr>
              <a:t> would immediately </a:t>
            </a:r>
            <a:br>
              <a:rPr lang="en-US" sz="4300" dirty="0">
                <a:solidFill>
                  <a:srgbClr val="DADADA"/>
                </a:solidFill>
              </a:rPr>
            </a:br>
            <a:r>
              <a:rPr lang="en-US" sz="4300" u="sng" dirty="0">
                <a:solidFill>
                  <a:srgbClr val="FFFF00"/>
                </a:solidFill>
              </a:rPr>
              <a:t>cry</a:t>
            </a:r>
            <a:r>
              <a:rPr lang="en-US" sz="4300" dirty="0">
                <a:solidFill>
                  <a:srgbClr val="DADADA"/>
                </a:solidFill>
              </a:rPr>
              <a:t> out.</a:t>
            </a:r>
          </a:p>
        </p:txBody>
      </p:sp>
    </p:spTree>
    <p:extLst>
      <p:ext uri="{BB962C8B-B14F-4D97-AF65-F5344CB8AC3E}">
        <p14:creationId xmlns:p14="http://schemas.microsoft.com/office/powerpoint/2010/main" val="7536698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1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8" grpId="0"/>
      <p:bldP spid="646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7467600" cy="52625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D1DBE7"/>
                </a:solidFill>
              </a:rPr>
              <a:t>1</a:t>
            </a:r>
            <a:r>
              <a:rPr lang="en-US" sz="4000" b="1" baseline="30000" dirty="0">
                <a:solidFill>
                  <a:srgbClr val="D1DBE7"/>
                </a:solidFill>
              </a:rPr>
              <a:t>st</a:t>
            </a:r>
            <a:r>
              <a:rPr lang="en-US" sz="4000" b="1" dirty="0">
                <a:solidFill>
                  <a:srgbClr val="D1DBE7"/>
                </a:solidFill>
              </a:rPr>
              <a:t> Couplet: </a:t>
            </a:r>
            <a:r>
              <a:rPr lang="en-US" sz="4000" b="1" dirty="0">
                <a:solidFill>
                  <a:srgbClr val="CFB58F"/>
                </a:solidFill>
              </a:rPr>
              <a:t>Man’s </a:t>
            </a:r>
            <a:r>
              <a:rPr lang="en-US" sz="4000" b="1" u="sng" dirty="0">
                <a:solidFill>
                  <a:srgbClr val="CFB58F"/>
                </a:solidFill>
              </a:rPr>
              <a:t>Response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D1DBE7"/>
                </a:solidFill>
              </a:rPr>
              <a:t>2</a:t>
            </a:r>
            <a:r>
              <a:rPr lang="en-US" sz="4000" b="1" baseline="30000" dirty="0">
                <a:solidFill>
                  <a:srgbClr val="D1DBE7"/>
                </a:solidFill>
              </a:rPr>
              <a:t>nd</a:t>
            </a:r>
            <a:r>
              <a:rPr lang="en-US" sz="4000" b="1" dirty="0">
                <a:solidFill>
                  <a:srgbClr val="D1DBE7"/>
                </a:solidFill>
              </a:rPr>
              <a:t> Couplet: </a:t>
            </a:r>
            <a:r>
              <a:rPr lang="en-US" sz="4000" b="1" dirty="0">
                <a:solidFill>
                  <a:srgbClr val="CFB58F"/>
                </a:solidFill>
              </a:rPr>
              <a:t>God’s </a:t>
            </a:r>
            <a:r>
              <a:rPr lang="en-US" sz="4000" b="1" u="sng" dirty="0">
                <a:solidFill>
                  <a:srgbClr val="CFB58F"/>
                </a:solidFill>
              </a:rPr>
              <a:t>Work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D1DBE7"/>
                </a:solidFill>
              </a:rPr>
              <a:t>Octave:</a:t>
            </a:r>
            <a:r>
              <a:rPr lang="en-US" sz="4000" b="1" dirty="0">
                <a:solidFill>
                  <a:srgbClr val="CFB58F"/>
                </a:solidFill>
              </a:rPr>
              <a:t> Man’s Complete </a:t>
            </a:r>
            <a:r>
              <a:rPr lang="en-US" sz="4000" b="1" u="sng" dirty="0">
                <a:solidFill>
                  <a:srgbClr val="CFB58F"/>
                </a:solidFill>
              </a:rPr>
              <a:t>Dependence</a:t>
            </a:r>
            <a:r>
              <a:rPr lang="en-US" sz="4000" b="1" dirty="0">
                <a:solidFill>
                  <a:srgbClr val="CFB58F"/>
                </a:solidFill>
              </a:rPr>
              <a:t> on God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D1DBE7"/>
                </a:solidFill>
              </a:rPr>
              <a:t>3</a:t>
            </a:r>
            <a:r>
              <a:rPr lang="en-US" sz="4000" b="1" baseline="30000" dirty="0">
                <a:solidFill>
                  <a:srgbClr val="D1DBE7"/>
                </a:solidFill>
              </a:rPr>
              <a:t>rd</a:t>
            </a:r>
            <a:r>
              <a:rPr lang="en-US" sz="4000" b="1" dirty="0">
                <a:solidFill>
                  <a:srgbClr val="D1DBE7"/>
                </a:solidFill>
              </a:rPr>
              <a:t> Couplet:</a:t>
            </a:r>
            <a:r>
              <a:rPr lang="en-US" sz="4000" b="1" dirty="0">
                <a:solidFill>
                  <a:srgbClr val="CFB58F"/>
                </a:solidFill>
              </a:rPr>
              <a:t> Creation will </a:t>
            </a:r>
            <a:r>
              <a:rPr lang="en-US" sz="4000" b="1" u="sng" dirty="0">
                <a:solidFill>
                  <a:srgbClr val="CFB58F"/>
                </a:solidFill>
              </a:rPr>
              <a:t>praise</a:t>
            </a:r>
            <a:r>
              <a:rPr lang="en-US" sz="4000" b="1" dirty="0">
                <a:solidFill>
                  <a:srgbClr val="CFB58F"/>
                </a:solidFill>
              </a:rPr>
              <a:t> God if </a:t>
            </a:r>
            <a:r>
              <a:rPr lang="en-US" sz="4000" b="1" u="sng" dirty="0">
                <a:solidFill>
                  <a:srgbClr val="CFB58F"/>
                </a:solidFill>
              </a:rPr>
              <a:t>man </a:t>
            </a:r>
            <a:r>
              <a:rPr lang="en-US" sz="4000" b="1" dirty="0">
                <a:solidFill>
                  <a:srgbClr val="CFB58F"/>
                </a:solidFill>
              </a:rPr>
              <a:t>doesn’t.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4</a:t>
            </a:r>
            <a:r>
              <a:rPr lang="en-US" sz="4000" b="1" baseline="30000" dirty="0">
                <a:solidFill>
                  <a:srgbClr val="FFFFFF"/>
                </a:solidFill>
              </a:rPr>
              <a:t>th</a:t>
            </a:r>
            <a:r>
              <a:rPr lang="en-US" sz="4000" b="1" dirty="0">
                <a:solidFill>
                  <a:srgbClr val="FFFFFF"/>
                </a:solidFill>
              </a:rPr>
              <a:t> Couplet:  Man’s heart was made to </a:t>
            </a:r>
            <a:r>
              <a:rPr lang="en-US" sz="4000" b="1" u="sng" dirty="0">
                <a:solidFill>
                  <a:srgbClr val="FFFFFF"/>
                </a:solidFill>
              </a:rPr>
              <a:t>worship</a:t>
            </a:r>
            <a:r>
              <a:rPr lang="en-US" sz="4000" b="1" dirty="0">
                <a:solidFill>
                  <a:srgbClr val="FFFFFF"/>
                </a:solidFill>
              </a:rPr>
              <a:t> God.</a:t>
            </a:r>
            <a:endParaRPr lang="en-US" sz="4000" b="1" dirty="0">
              <a:solidFill>
                <a:srgbClr val="CFB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93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6043613" cy="283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7000" b="1" i="1">
                <a:solidFill>
                  <a:srgbClr val="E0DBC8"/>
                </a:solidFill>
                <a:latin typeface="President"/>
              </a:rPr>
              <a:t>Poetry Test  </a:t>
            </a:r>
            <a:r>
              <a:rPr lang="en-US" sz="5400" b="1" i="1">
                <a:solidFill>
                  <a:srgbClr val="E0DBC8"/>
                </a:solidFill>
                <a:latin typeface="President"/>
              </a:rPr>
              <a:t>(50 points)</a:t>
            </a:r>
          </a:p>
          <a:p>
            <a:pPr algn="ctr" eaLnBrk="1" hangingPunct="1"/>
            <a:r>
              <a:rPr lang="en-US" sz="3200" b="1" i="1">
                <a:solidFill>
                  <a:srgbClr val="E0DBC8"/>
                </a:solidFill>
                <a:latin typeface="President"/>
              </a:rPr>
              <a:t>All scantron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6604000" cy="45858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Study: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Rhyme—”Allen-a-Dale”, “Futility”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Meter—”Charge of the Light Brigade”, “The Destruction of Sennacherib”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Verse Forms—rhymed, blank, free                    (3 examples)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Limericks/Haiku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Stanza Forms—ballad/sonnets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Shape poem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696200" cy="56022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Tips: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Make a study card for each section (rhyme, meter, etc.)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A few ?’s over meter—straight from notes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*SPECIAL PRIVILEGE:                                             You may bring a 3x5 card                                with any notes on it to                                        the test tomorrow.                                                (1 minute help)</a:t>
            </a:r>
            <a:endParaRPr lang="en-US" sz="2400" b="1" i="1" dirty="0" smtClean="0">
              <a:solidFill>
                <a:srgbClr val="E0DBC8"/>
              </a:solidFill>
              <a:latin typeface="Presiden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i="1" dirty="0" smtClean="0">
              <a:solidFill>
                <a:srgbClr val="E0DBC8"/>
              </a:solidFill>
              <a:latin typeface="Presiden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Poetry Worksheet #2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879" name="Group 7"/>
          <p:cNvGrpSpPr>
            <a:grpSpLocks/>
          </p:cNvGrpSpPr>
          <p:nvPr/>
        </p:nvGrpSpPr>
        <p:grpSpPr bwMode="auto">
          <a:xfrm>
            <a:off x="-61913" y="-185738"/>
            <a:ext cx="9220201" cy="6915151"/>
            <a:chOff x="-39" y="-117"/>
            <a:chExt cx="5808" cy="4356"/>
          </a:xfrm>
        </p:grpSpPr>
        <p:pic>
          <p:nvPicPr>
            <p:cNvPr id="79875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" y="-11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6" name="Text Box 5"/>
            <p:cNvSpPr txBox="1">
              <a:spLocks noChangeArrowheads="1"/>
            </p:cNvSpPr>
            <p:nvPr/>
          </p:nvSpPr>
          <p:spPr bwMode="auto">
            <a:xfrm>
              <a:off x="72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6500" b="1">
                  <a:solidFill>
                    <a:srgbClr val="E9E3DF"/>
                  </a:solidFill>
                  <a:latin typeface="President"/>
                </a:rPr>
                <a:t>Shaped Poem</a:t>
              </a:r>
            </a:p>
          </p:txBody>
        </p:sp>
        <p:sp>
          <p:nvSpPr>
            <p:cNvPr id="79877" name="Text Box 6"/>
            <p:cNvSpPr txBox="1">
              <a:spLocks noChangeArrowheads="1"/>
            </p:cNvSpPr>
            <p:nvPr/>
          </p:nvSpPr>
          <p:spPr bwMode="auto">
            <a:xfrm>
              <a:off x="489" y="1248"/>
              <a:ext cx="4752" cy="1755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3500" b="1" dirty="0">
                  <a:solidFill>
                    <a:srgbClr val="304A49"/>
                  </a:solidFill>
                </a:rPr>
                <a:t>a poem that rarely follows any specific stanza or verse form but is </a:t>
              </a:r>
              <a:r>
                <a:rPr lang="en-US" sz="3500" b="1" u="sng" dirty="0">
                  <a:solidFill>
                    <a:srgbClr val="304A49"/>
                  </a:solidFill>
                </a:rPr>
                <a:t>shaped</a:t>
              </a:r>
              <a:r>
                <a:rPr lang="en-US" sz="3500" b="1" dirty="0">
                  <a:solidFill>
                    <a:srgbClr val="304A49"/>
                  </a:solidFill>
                </a:rPr>
                <a:t> in an </a:t>
              </a:r>
              <a:r>
                <a:rPr lang="en-US" sz="3500" b="1" u="sng" dirty="0">
                  <a:solidFill>
                    <a:srgbClr val="304A49"/>
                  </a:solidFill>
                </a:rPr>
                <a:t>image</a:t>
              </a:r>
              <a:r>
                <a:rPr lang="en-US" sz="3500" b="1" dirty="0">
                  <a:solidFill>
                    <a:srgbClr val="304A49"/>
                  </a:solidFill>
                </a:rPr>
                <a:t> that supports the </a:t>
              </a:r>
              <a:r>
                <a:rPr lang="en-US" sz="3500" b="1" u="sng" dirty="0">
                  <a:solidFill>
                    <a:srgbClr val="304A49"/>
                  </a:solidFill>
                </a:rPr>
                <a:t>subject</a:t>
              </a:r>
              <a:r>
                <a:rPr lang="en-US" sz="3500" b="1" dirty="0">
                  <a:solidFill>
                    <a:srgbClr val="304A49"/>
                  </a:solidFill>
                </a:rPr>
                <a:t> </a:t>
              </a:r>
              <a:br>
                <a:rPr lang="en-US" sz="3500" b="1" dirty="0">
                  <a:solidFill>
                    <a:srgbClr val="304A49"/>
                  </a:solidFill>
                </a:rPr>
              </a:br>
              <a:r>
                <a:rPr lang="en-US" sz="3500" b="1" dirty="0">
                  <a:solidFill>
                    <a:srgbClr val="304A49"/>
                  </a:solidFill>
                </a:rPr>
                <a:t>of the poem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876300" y="1524000"/>
            <a:ext cx="7505700" cy="1784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500" b="1">
                <a:solidFill>
                  <a:srgbClr val="D3C4D4"/>
                </a:solidFill>
                <a:latin typeface="President"/>
              </a:rPr>
              <a:t> “400-Meter Freestyle”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3314700" y="3308350"/>
            <a:ext cx="2628900" cy="854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 dirty="0">
                <a:solidFill>
                  <a:srgbClr val="BBCEDD"/>
                </a:solidFill>
              </a:rPr>
              <a:t>= </a:t>
            </a:r>
            <a:r>
              <a:rPr lang="en-US" sz="5000" b="1" u="sng" dirty="0">
                <a:solidFill>
                  <a:srgbClr val="BBCEDD"/>
                </a:solidFill>
              </a:rPr>
              <a:t>Pun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"/>
            <a:chExt cx="5760" cy="4320"/>
          </a:xfrm>
        </p:grpSpPr>
        <p:pic>
          <p:nvPicPr>
            <p:cNvPr id="819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60" cy="43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4" name="Text Box 3"/>
            <p:cNvSpPr txBox="1">
              <a:spLocks noChangeArrowheads="1"/>
            </p:cNvSpPr>
            <p:nvPr/>
          </p:nvSpPr>
          <p:spPr bwMode="auto">
            <a:xfrm>
              <a:off x="624" y="624"/>
              <a:ext cx="4320" cy="26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>
                <a:lnSpc>
                  <a:spcPct val="90000"/>
                </a:lnSpc>
                <a:buFont typeface="CommonBullets" pitchFamily="34" charset="2"/>
                <a:buNone/>
              </a:pPr>
              <a:r>
                <a:rPr lang="en-US" sz="6000">
                  <a:solidFill>
                    <a:srgbClr val="003399"/>
                  </a:solidFill>
                  <a:latin typeface="Benguiat Frisky"/>
                </a:rPr>
                <a:t>“Thrift is his wonderful secret; he has schooled out all extravagance.”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4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1"/>
            <a:chExt cx="5760" cy="4320"/>
          </a:xfrm>
        </p:grpSpPr>
        <p:pic>
          <p:nvPicPr>
            <p:cNvPr id="829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60" cy="43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48" name="Text Box 3"/>
            <p:cNvSpPr txBox="1">
              <a:spLocks noChangeArrowheads="1"/>
            </p:cNvSpPr>
            <p:nvPr/>
          </p:nvSpPr>
          <p:spPr bwMode="auto">
            <a:xfrm>
              <a:off x="624" y="480"/>
              <a:ext cx="4320" cy="192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>
                <a:lnSpc>
                  <a:spcPct val="90000"/>
                </a:lnSpc>
                <a:buFont typeface="CommonBullets" pitchFamily="34" charset="2"/>
                <a:buNone/>
              </a:pPr>
              <a:r>
                <a:rPr lang="en-US" sz="5400">
                  <a:solidFill>
                    <a:srgbClr val="003399"/>
                  </a:solidFill>
                  <a:latin typeface="Benguiat Frisky"/>
                </a:rPr>
                <a:t>“that plum red heart pumps hard cries hurt how soon its near one more and makes its final surge”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219200" y="1066800"/>
            <a:ext cx="25908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r>
              <a:rPr lang="en-US" sz="4500" b="1">
                <a:solidFill>
                  <a:srgbClr val="D3C4D4"/>
                </a:solidFill>
              </a:rPr>
              <a:t>Features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1143000" y="1782763"/>
            <a:ext cx="8001000" cy="50752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9144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3716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Loss of grammatical clues and some punctuation</a:t>
            </a: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 less </a:t>
            </a:r>
            <a:r>
              <a:rPr lang="en-US" sz="3500" b="1" u="sng" dirty="0" smtClean="0">
                <a:solidFill>
                  <a:srgbClr val="FFFF00"/>
                </a:solidFill>
                <a:sym typeface="Wingdings" pitchFamily="2" charset="2"/>
              </a:rPr>
              <a:t>clarity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More emphasis on </a:t>
            </a:r>
            <a:r>
              <a:rPr lang="en-US" sz="3500" b="1" u="sng" dirty="0" smtClean="0">
                <a:solidFill>
                  <a:srgbClr val="FFFF00"/>
                </a:solidFill>
              </a:rPr>
              <a:t>visual</a:t>
            </a:r>
            <a:r>
              <a:rPr lang="en-US" sz="3500" b="1" dirty="0" smtClean="0">
                <a:solidFill>
                  <a:schemeClr val="bg1"/>
                </a:solidFill>
              </a:rPr>
              <a:t> effect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Abundance of </a:t>
            </a:r>
            <a:r>
              <a:rPr lang="en-US" sz="3500" b="1" u="sng" dirty="0" smtClean="0">
                <a:solidFill>
                  <a:srgbClr val="FFFF00"/>
                </a:solidFill>
              </a:rPr>
              <a:t>sound</a:t>
            </a:r>
            <a:r>
              <a:rPr lang="en-US" sz="3500" b="1" dirty="0" smtClean="0">
                <a:solidFill>
                  <a:schemeClr val="bg1"/>
                </a:solidFill>
              </a:rPr>
              <a:t> devices </a:t>
            </a: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 create and reinforce </a:t>
            </a:r>
            <a:r>
              <a:rPr lang="en-US" sz="3500" b="1" u="sng" dirty="0" smtClean="0">
                <a:solidFill>
                  <a:srgbClr val="FFFF00"/>
                </a:solidFill>
                <a:sym typeface="Wingdings" pitchFamily="2" charset="2"/>
              </a:rPr>
              <a:t>atmosphere</a:t>
            </a:r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    Example: </a:t>
            </a:r>
            <a:r>
              <a:rPr lang="en-US" sz="3500" b="1" u="sng" dirty="0" smtClean="0">
                <a:solidFill>
                  <a:srgbClr val="FFFF00"/>
                </a:solidFill>
                <a:sym typeface="Wingdings" pitchFamily="2" charset="2"/>
              </a:rPr>
              <a:t>“catapults and cracks”</a:t>
            </a:r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4. Goal=</a:t>
            </a:r>
            <a:r>
              <a:rPr lang="en-US" sz="3500" b="1" u="sng" dirty="0" smtClean="0">
                <a:solidFill>
                  <a:srgbClr val="FFFF00"/>
                </a:solidFill>
                <a:sym typeface="Wingdings" pitchFamily="2" charset="2"/>
              </a:rPr>
              <a:t>respect/admiration</a:t>
            </a: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 for the 	swimmer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endParaRPr lang="en-US" sz="3500" b="1" dirty="0" smtClean="0">
              <a:solidFill>
                <a:srgbClr val="D3C4D4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766" name="Group 6"/>
          <p:cNvGrpSpPr>
            <a:grpSpLocks/>
          </p:cNvGrpSpPr>
          <p:nvPr/>
        </p:nvGrpSpPr>
        <p:grpSpPr bwMode="auto">
          <a:xfrm>
            <a:off x="-61913" y="-185738"/>
            <a:ext cx="9220201" cy="6915151"/>
            <a:chOff x="-39" y="-117"/>
            <a:chExt cx="5808" cy="4356"/>
          </a:xfrm>
        </p:grpSpPr>
        <p:pic>
          <p:nvPicPr>
            <p:cNvPr id="84995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" y="-11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72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6500" b="1" u="sng" dirty="0">
                  <a:solidFill>
                    <a:srgbClr val="FFFF00"/>
                  </a:solidFill>
                  <a:latin typeface="President"/>
                </a:rPr>
                <a:t>Eye</a:t>
              </a:r>
              <a:r>
                <a:rPr lang="en-US" sz="6500" b="1" dirty="0">
                  <a:solidFill>
                    <a:srgbClr val="E9E3DF"/>
                  </a:solidFill>
                  <a:latin typeface="President"/>
                </a:rPr>
                <a:t> Rhyme</a:t>
              </a:r>
            </a:p>
          </p:txBody>
        </p: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510" y="1718"/>
              <a:ext cx="4752" cy="1318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3500" b="1" dirty="0">
                  <a:solidFill>
                    <a:srgbClr val="304A49"/>
                  </a:solidFill>
                </a:rPr>
                <a:t>word pairs that are spelled alike but pronounced differently</a:t>
              </a:r>
            </a:p>
            <a:p>
              <a:pPr algn="ctr" eaLnBrk="1" hangingPunct="1"/>
              <a:r>
                <a:rPr lang="en-US" sz="4000" b="1" dirty="0">
                  <a:solidFill>
                    <a:srgbClr val="304A49"/>
                  </a:solidFill>
                </a:rPr>
                <a:t>“</a:t>
              </a:r>
              <a:r>
                <a:rPr lang="en-US" sz="4000" b="1" dirty="0">
                  <a:solidFill>
                    <a:srgbClr val="002060"/>
                  </a:solidFill>
                </a:rPr>
                <a:t>gone</a:t>
              </a:r>
              <a:r>
                <a:rPr lang="en-US" sz="4000" b="1" dirty="0">
                  <a:solidFill>
                    <a:srgbClr val="304A49"/>
                  </a:solidFill>
                </a:rPr>
                <a:t> all in </a:t>
              </a:r>
              <a:r>
                <a:rPr lang="en-US" sz="4000" b="1" dirty="0">
                  <a:solidFill>
                    <a:srgbClr val="002060"/>
                  </a:solidFill>
                </a:rPr>
                <a:t>one</a:t>
              </a:r>
              <a:r>
                <a:rPr lang="en-US" sz="4000" b="1" dirty="0">
                  <a:solidFill>
                    <a:srgbClr val="304A49"/>
                  </a:solidFill>
                </a:rPr>
                <a:t>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4676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6500" b="1">
                <a:solidFill>
                  <a:srgbClr val="D1DBE7"/>
                </a:solidFill>
                <a:latin typeface="President"/>
              </a:rPr>
              <a:t>“Broken Altar”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7086600" cy="50917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sz="4000" b="1" dirty="0">
                <a:solidFill>
                  <a:srgbClr val="B6C6DE"/>
                </a:solidFill>
              </a:rPr>
              <a:t>literal level:</a:t>
            </a:r>
            <a:r>
              <a:rPr lang="en-US" sz="4000" b="1" dirty="0">
                <a:solidFill>
                  <a:srgbClr val="CFB58F"/>
                </a:solidFill>
              </a:rPr>
              <a:t> Herbert’s </a:t>
            </a:r>
            <a:r>
              <a:rPr lang="en-US" sz="4000" b="1" u="sng" dirty="0">
                <a:solidFill>
                  <a:srgbClr val="CFB58F"/>
                </a:solidFill>
              </a:rPr>
              <a:t>poem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57400" y="3875088"/>
            <a:ext cx="1447800" cy="4683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b="1">
                <a:solidFill>
                  <a:srgbClr val="CFB58F"/>
                </a:solidFill>
              </a:rPr>
              <a:t>fallen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143000" y="3168650"/>
            <a:ext cx="8229600" cy="50917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sz="4000" b="1" dirty="0">
                <a:solidFill>
                  <a:srgbClr val="B6C6DE"/>
                </a:solidFill>
              </a:rPr>
              <a:t>figurative level:</a:t>
            </a:r>
            <a:r>
              <a:rPr lang="en-US" sz="4000" b="1" dirty="0">
                <a:solidFill>
                  <a:srgbClr val="CFB58F"/>
                </a:solidFill>
              </a:rPr>
              <a:t> Herbert’s </a:t>
            </a:r>
            <a:r>
              <a:rPr lang="en-US" sz="4000" b="1" u="sng" dirty="0">
                <a:solidFill>
                  <a:srgbClr val="CFB58F"/>
                </a:solidFill>
              </a:rPr>
              <a:t>heart</a:t>
            </a:r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3276600" y="3875088"/>
            <a:ext cx="4038600" cy="4683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b="1">
                <a:solidFill>
                  <a:srgbClr val="CFB58F"/>
                </a:solidFill>
              </a:rPr>
              <a:t> &amp; repentant</a:t>
            </a:r>
          </a:p>
        </p:txBody>
      </p:sp>
      <p:sp>
        <p:nvSpPr>
          <p:cNvPr id="86023" name="AutoShape 9"/>
          <p:cNvSpPr>
            <a:spLocks noChangeArrowheads="1"/>
          </p:cNvSpPr>
          <p:nvPr/>
        </p:nvSpPr>
        <p:spPr bwMode="auto">
          <a:xfrm>
            <a:off x="1371600" y="38100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FB58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58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DFCD">
            <a:alpha val="58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DFCD">
            <a:alpha val="58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</TotalTime>
  <Words>631</Words>
  <Application>Microsoft Office PowerPoint</Application>
  <PresentationFormat>On-screen Show (4:3)</PresentationFormat>
  <Paragraphs>110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Benguiat Frisky</vt:lpstr>
      <vt:lpstr>Bookman Old Style</vt:lpstr>
      <vt:lpstr>CommonBullets</vt:lpstr>
      <vt:lpstr>President</vt:lpstr>
      <vt:lpstr>UniversCond</vt:lpstr>
      <vt:lpstr>Wingdings</vt:lpstr>
      <vt:lpstr>ZapfChancery</vt:lpstr>
      <vt:lpstr>Default Design</vt:lpstr>
      <vt:lpstr>1_Default Design</vt:lpstr>
      <vt:lpstr>PowerPoint Presentation</vt:lpstr>
      <vt:lpstr>Poetry Worksheet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Buiter, Becca</cp:lastModifiedBy>
  <cp:revision>837</cp:revision>
  <dcterms:created xsi:type="dcterms:W3CDTF">2010-09-14T20:10:09Z</dcterms:created>
  <dcterms:modified xsi:type="dcterms:W3CDTF">2016-02-23T14:35:00Z</dcterms:modified>
</cp:coreProperties>
</file>