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585" r:id="rId2"/>
    <p:sldId id="586" r:id="rId3"/>
    <p:sldId id="587" r:id="rId4"/>
    <p:sldId id="588" r:id="rId5"/>
    <p:sldId id="589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</p:sldIdLst>
  <p:sldSz cx="9144000" cy="6858000" type="screen4x3"/>
  <p:notesSz cx="70104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pos="2880">
          <p15:clr>
            <a:srgbClr val="A4A3A4"/>
          </p15:clr>
        </p15:guide>
        <p15:guide id="5" pos="576">
          <p15:clr>
            <a:srgbClr val="A4A3A4"/>
          </p15:clr>
        </p15:guide>
        <p15:guide id="6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3FF"/>
    <a:srgbClr val="0037A4"/>
    <a:srgbClr val="003EBA"/>
    <a:srgbClr val="CC9900"/>
    <a:srgbClr val="BBFFFF"/>
    <a:srgbClr val="006666"/>
    <a:srgbClr val="005654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9" autoAdjust="0"/>
    <p:restoredTop sz="94660"/>
  </p:normalViewPr>
  <p:slideViewPr>
    <p:cSldViewPr>
      <p:cViewPr varScale="1">
        <p:scale>
          <a:sx n="67" d="100"/>
          <a:sy n="67" d="100"/>
        </p:scale>
        <p:origin x="1464" y="60"/>
      </p:cViewPr>
      <p:guideLst>
        <p:guide orient="horz" pos="2160"/>
        <p:guide orient="horz" pos="576"/>
        <p:guide orient="horz" pos="3744"/>
        <p:guide pos="2880"/>
        <p:guide pos="576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64050"/>
            <a:ext cx="514032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384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926513"/>
            <a:ext cx="30384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81D7ADAB-9891-4BB0-AF16-EABE9C8C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43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B355-3D17-4C15-B251-74A7C8CFC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8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3611-3410-4D57-AD17-EDB9DF001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9200-68AD-453F-98AA-C2CD7ED2C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DF981-4270-4C7E-B8E7-02E7A62C8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9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491F4-7CB6-4193-89A6-A33CA5CDA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AD3E0-0069-4153-B958-5797D2E84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42315-DE2C-4CDE-AB6E-D9A2E0FE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C957-F7D4-48DF-A2F6-496C79E9D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6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64AC3-008D-479E-B2D6-331E4EE08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9F92-21FA-43B3-BBB3-9D967441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65B1E-7D1F-4F00-A2B5-2DB9B5936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391C93-3287-4A43-833D-B1CE35C4A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50000">
                <a:srgbClr val="0099FF"/>
              </a:gs>
              <a:gs pos="100000">
                <a:srgbClr val="339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57200" y="609600"/>
            <a:ext cx="8077200" cy="56388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0772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bg1"/>
                </a:solidFill>
              </a:rPr>
              <a:t>Unit 3 Test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Focus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686800" cy="525066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4000" dirty="0">
                <a:solidFill>
                  <a:schemeClr val="bg1"/>
                </a:solidFill>
              </a:rPr>
              <a:t>Pronouns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Antecedents  (</a:t>
            </a:r>
            <a:r>
              <a:rPr lang="en-US" altLang="en-US" sz="3200" b="1" i="1" dirty="0" smtClean="0">
                <a:solidFill>
                  <a:schemeClr val="bg1"/>
                </a:solidFill>
              </a:rPr>
              <a:t>ante, </a:t>
            </a:r>
            <a:r>
              <a:rPr lang="en-US" altLang="en-US" sz="3200" b="1" i="1" dirty="0" err="1" smtClean="0">
                <a:solidFill>
                  <a:schemeClr val="bg1"/>
                </a:solidFill>
              </a:rPr>
              <a:t>cedere</a:t>
            </a:r>
            <a:r>
              <a:rPr lang="en-US" altLang="en-US" sz="3200" b="1" i="1" dirty="0" smtClean="0">
                <a:solidFill>
                  <a:schemeClr val="bg1"/>
                </a:solidFill>
              </a:rPr>
              <a:t>, pro</a:t>
            </a:r>
            <a:r>
              <a:rPr lang="en-US" altLang="en-US" sz="3200" b="1" dirty="0" smtClean="0">
                <a:solidFill>
                  <a:schemeClr val="bg1"/>
                </a:solidFill>
              </a:rPr>
              <a:t>)</a:t>
            </a:r>
            <a:endParaRPr lang="en-US" altLang="en-US" sz="3200" b="1" dirty="0">
              <a:solidFill>
                <a:schemeClr val="bg1"/>
              </a:solidFill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person, number, gender, case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Interrogative (list them/use them correctly)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Demonstrative  (list them/use them)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intensive/reflexive (nickname?/difference?)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Indefinite (singular, plural, both=SAMMAN)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Relative  (list them/combine sentences)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bg1"/>
                </a:solidFill>
              </a:rPr>
              <a:t>pronoun agreement (tomorrow’s focus)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00400" y="1835150"/>
            <a:ext cx="4876800" cy="1616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who  whom  whose 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which  what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209800" y="762000"/>
            <a:ext cx="63246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rgbClr val="FFFF66"/>
                </a:solidFill>
                <a:latin typeface="VAGRounded BT" pitchFamily="34" charset="0"/>
              </a:rPr>
              <a:t>9. ____ was to blame?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819400" y="815975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Who</a:t>
            </a:r>
          </a:p>
        </p:txBody>
      </p:sp>
      <p:sp>
        <p:nvSpPr>
          <p:cNvPr id="48135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interrogative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3657600"/>
            <a:ext cx="4876800" cy="946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who  whom  whose </a:t>
            </a:r>
          </a:p>
          <a:p>
            <a:pPr algn="ctr">
              <a:lnSpc>
                <a:spcPct val="70000"/>
              </a:lnSpc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which  that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09800" y="762000"/>
            <a:ext cx="6324600" cy="30162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10. Many people contrib-uted to the accident, but the person most at fault was the captain, ____ was impaired because of alcohol.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867400" y="213360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who</a:t>
            </a: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relative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FFFF66"/>
                </a:solidFill>
                <a:latin typeface="VAGRounded BT" pitchFamily="34" charset="0"/>
              </a:rPr>
              <a:t>11. Because of the impairment, __ had left his duty.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953000" y="1384300"/>
            <a:ext cx="11620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he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819400" y="2667000"/>
            <a:ext cx="5791200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I  you  he  she  it  me  him  her  my  our  your  his  her  its</a:t>
            </a:r>
          </a:p>
        </p:txBody>
      </p:sp>
      <p:sp>
        <p:nvSpPr>
          <p:cNvPr id="50183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personal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477000" cy="2289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12. Also, the captain allowed an inexperienced officer to run the ship by _______.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43350" y="2362200"/>
            <a:ext cx="29146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himself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352800" y="3094038"/>
            <a:ext cx="4876800" cy="15541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myself  yourself itself  herself  himself  themselves</a:t>
            </a:r>
          </a:p>
        </p:txBody>
      </p:sp>
      <p:sp>
        <p:nvSpPr>
          <p:cNvPr id="51207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reflexive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13. Finally, many sources say that the company _____ could have provided better training and a better crew.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43075" y="1828800"/>
            <a:ext cx="29146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itself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00400" y="3565525"/>
            <a:ext cx="487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itself  herself  himself  themselves</a:t>
            </a:r>
          </a:p>
        </p:txBody>
      </p:sp>
      <p:sp>
        <p:nvSpPr>
          <p:cNvPr id="52231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intensive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FFFF66"/>
                </a:solidFill>
                <a:latin typeface="VAGRounded BT" pitchFamily="34" charset="0"/>
              </a:rPr>
              <a:t>14. Many years later, the coastline was checked, and __ still contained many evidences of oil damage.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62350" y="1828800"/>
            <a:ext cx="11620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it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19400" y="3505200"/>
            <a:ext cx="57912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I  he  she  it  me  him  her  my  his  her  its</a:t>
            </a:r>
          </a:p>
        </p:txBody>
      </p:sp>
      <p:sp>
        <p:nvSpPr>
          <p:cNvPr id="53255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personal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4770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FFFF66"/>
                </a:solidFill>
                <a:latin typeface="VAGRounded BT" pitchFamily="34" charset="0"/>
              </a:rPr>
              <a:t>15. The far-reaching damages exemplify that we need to learn to watch _________ and our decisions carefully.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971800" y="2362200"/>
            <a:ext cx="29146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ourselves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743200" y="3444875"/>
            <a:ext cx="5562600" cy="11906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myself  yourself ourselves themselves</a:t>
            </a:r>
          </a:p>
        </p:txBody>
      </p:sp>
      <p:sp>
        <p:nvSpPr>
          <p:cNvPr id="54279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reflexive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00400" y="3200400"/>
            <a:ext cx="4876800" cy="1371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who  whom  whose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which  what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209800" y="762000"/>
            <a:ext cx="6324600" cy="2505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400">
                <a:solidFill>
                  <a:srgbClr val="FFFF66"/>
                </a:solidFill>
                <a:latin typeface="VAGRounded BT" pitchFamily="34" charset="0"/>
              </a:rPr>
              <a:t>1. ______ was one of the worst environmental disasters in history?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00400" y="76200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What</a:t>
            </a:r>
          </a:p>
        </p:txBody>
      </p:sp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interrogative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0400" y="3565525"/>
            <a:ext cx="4876800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who  whom  whose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which  that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09800" y="762000"/>
            <a:ext cx="6324600" cy="2771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rgbClr val="FFFF66"/>
                </a:solidFill>
                <a:latin typeface="VAGRounded BT" pitchFamily="34" charset="0"/>
              </a:rPr>
              <a:t>2. One of the worst was the Exxon Valdez oil spill, _____ happened on March 24, 1989.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733800" y="219075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which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relative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95600" y="4191000"/>
            <a:ext cx="56388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5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this  that  these  those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09800" y="762000"/>
            <a:ext cx="6324600" cy="30162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3. A ship carried a cargo of 1,264,155 barrels of oil; about one-fifth of ____ spilled into Prince William Sound along the coast of Alaska.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77000" y="167640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that</a:t>
            </a:r>
          </a:p>
        </p:txBody>
      </p:sp>
      <p:sp>
        <p:nvSpPr>
          <p:cNvPr id="41991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demonstrative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4. Much oil turned into a substance called mousse, _____ will not burn and can be difficult to clean up.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43150" y="182880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which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00400" y="3565525"/>
            <a:ext cx="4876800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who  whom  whose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which  that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relative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 dirty="0">
                <a:solidFill>
                  <a:srgbClr val="FFFF66"/>
                </a:solidFill>
                <a:latin typeface="VAGRounded BT" pitchFamily="34" charset="0"/>
              </a:rPr>
              <a:t>5. _____ of the other results of the spill were that wildlife was lost and that the economy of the area was devastated.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68580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Some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00400" y="3565525"/>
            <a:ext cx="487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any  some  most  one  fewer  none</a:t>
            </a:r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indefinite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6. Several hundred thousand air and sea creatures died, but birds __________ totaled more than 250,000 deaths.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66950" y="2387600"/>
            <a:ext cx="29146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themselves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00400" y="3565525"/>
            <a:ext cx="487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itself  herself  himself  themselves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intensive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00400" y="3657600"/>
            <a:ext cx="4876800" cy="946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who  whom  whose </a:t>
            </a:r>
          </a:p>
          <a:p>
            <a:pPr algn="ctr">
              <a:lnSpc>
                <a:spcPct val="70000"/>
              </a:lnSpc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which  that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09800" y="823913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7. An alarming result of the spill is more than one thousand miles of coastline ____ was damaged by oil.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33600" y="2371725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CCCCFF"/>
                </a:solidFill>
                <a:latin typeface="VAGRounded BT" pitchFamily="34" charset="0"/>
              </a:rPr>
              <a:t>that</a:t>
            </a: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relative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3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209800" y="762000"/>
            <a:ext cx="6324600" cy="2838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8. ____ of the most disturbing facts about the disaster was the fact that it was caused by </a:t>
            </a:r>
          </a:p>
          <a:p>
            <a:pPr algn="ctr">
              <a:lnSpc>
                <a:spcPct val="90000"/>
              </a:lnSpc>
            </a:pPr>
            <a:r>
              <a:rPr lang="en-US" altLang="en-US" sz="4000">
                <a:solidFill>
                  <a:srgbClr val="FFFF66"/>
                </a:solidFill>
                <a:latin typeface="VAGRounded BT" pitchFamily="34" charset="0"/>
              </a:rPr>
              <a:t>human error.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76600" y="736600"/>
            <a:ext cx="18288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One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00400" y="3565525"/>
            <a:ext cx="487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4000">
                <a:solidFill>
                  <a:srgbClr val="CCCCFF"/>
                </a:solidFill>
                <a:latin typeface="VAGRounded BT" pitchFamily="34" charset="0"/>
              </a:rPr>
              <a:t>any  some  most  one  fewer  none</a:t>
            </a:r>
          </a:p>
        </p:txBody>
      </p:sp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>
            <a:off x="914400" y="48768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050"/>
                    </a:gs>
                    <a:gs pos="50000">
                      <a:srgbClr val="FFFF66"/>
                    </a:gs>
                    <a:gs pos="100000">
                      <a:srgbClr val="FF5050"/>
                    </a:gs>
                  </a:gsLst>
                  <a:lin ang="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Arial Black"/>
              </a:rPr>
              <a:t>indefinite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9068</TotalTime>
  <Words>475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Black</vt:lpstr>
      <vt:lpstr>Times New Roman</vt:lpstr>
      <vt:lpstr>VAGRounded BT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Information Technologies</dc:creator>
  <cp:lastModifiedBy>Buiter, Becca</cp:lastModifiedBy>
  <cp:revision>122</cp:revision>
  <dcterms:created xsi:type="dcterms:W3CDTF">2001-05-09T13:30:59Z</dcterms:created>
  <dcterms:modified xsi:type="dcterms:W3CDTF">2016-10-20T01:40:00Z</dcterms:modified>
</cp:coreProperties>
</file>