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613" r:id="rId3"/>
    <p:sldId id="510" r:id="rId4"/>
    <p:sldId id="540" r:id="rId5"/>
    <p:sldId id="614" r:id="rId6"/>
    <p:sldId id="615" r:id="rId7"/>
    <p:sldId id="513" r:id="rId8"/>
    <p:sldId id="537" r:id="rId9"/>
    <p:sldId id="539" r:id="rId10"/>
    <p:sldId id="542" r:id="rId11"/>
    <p:sldId id="616" r:id="rId12"/>
    <p:sldId id="505" r:id="rId13"/>
    <p:sldId id="559" r:id="rId14"/>
    <p:sldId id="547" r:id="rId15"/>
    <p:sldId id="549" r:id="rId16"/>
    <p:sldId id="617" r:id="rId17"/>
    <p:sldId id="581" r:id="rId18"/>
    <p:sldId id="564" r:id="rId19"/>
    <p:sldId id="577" r:id="rId20"/>
    <p:sldId id="569" r:id="rId21"/>
    <p:sldId id="585" r:id="rId22"/>
    <p:sldId id="565" r:id="rId23"/>
    <p:sldId id="572" r:id="rId24"/>
    <p:sldId id="618" r:id="rId25"/>
    <p:sldId id="620" r:id="rId26"/>
    <p:sldId id="62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800" kern="1200">
        <a:solidFill>
          <a:srgbClr val="F9DFCB"/>
        </a:solidFill>
        <a:latin typeface="UniversCond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rgbClr val="F9DFCB"/>
        </a:solidFill>
        <a:latin typeface="UniversCond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rgbClr val="F9DFCB"/>
        </a:solidFill>
        <a:latin typeface="UniversCond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rgbClr val="F9DFCB"/>
        </a:solidFill>
        <a:latin typeface="UniversCond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rgbClr val="F9DFCB"/>
        </a:solidFill>
        <a:latin typeface="UniversCon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pos="2880">
          <p15:clr>
            <a:srgbClr val="A4A3A4"/>
          </p15:clr>
        </p15:guide>
        <p15:guide id="5" pos="5184">
          <p15:clr>
            <a:srgbClr val="A4A3A4"/>
          </p15:clr>
        </p15:guide>
        <p15:guide id="6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00"/>
    <a:srgbClr val="EADFCE"/>
    <a:srgbClr val="DFCFB6"/>
    <a:srgbClr val="BF9D6B"/>
    <a:srgbClr val="DADADA"/>
    <a:srgbClr val="B6C6DE"/>
    <a:srgbClr val="EAD4CE"/>
    <a:srgbClr val="CFB58F"/>
    <a:srgbClr val="D1D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63170" autoAdjust="0"/>
  </p:normalViewPr>
  <p:slideViewPr>
    <p:cSldViewPr>
      <p:cViewPr varScale="1">
        <p:scale>
          <a:sx n="43" d="100"/>
          <a:sy n="43" d="100"/>
        </p:scale>
        <p:origin x="2052" y="54"/>
      </p:cViewPr>
      <p:guideLst>
        <p:guide orient="horz" pos="2112"/>
        <p:guide orient="horz" pos="3744"/>
        <p:guide orient="horz" pos="576"/>
        <p:guide pos="2880"/>
        <p:guide pos="5184"/>
        <p:guide pos="576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3B770D6-0213-45E0-8DE7-690626A29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32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Tuesday: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Share </a:t>
            </a:r>
            <a:r>
              <a:rPr lang="en-US" dirty="0" err="1" smtClean="0"/>
              <a:t>synechdoche</a:t>
            </a:r>
            <a:r>
              <a:rPr lang="en-US" dirty="0" smtClean="0"/>
              <a:t> poems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Shape Poems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Poetry Test Details/cards to “sit on”—may  look at for one minute at end of test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Review Game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Meter Poem Challenge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83718923-020A-4F85-82ED-DD99B15F5278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30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0FF29B59-F5BB-4DDB-B867-75FDD3F5ACC6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Clipart.com</a:t>
            </a:r>
          </a:p>
        </p:txBody>
      </p:sp>
    </p:spTree>
    <p:extLst>
      <p:ext uri="{BB962C8B-B14F-4D97-AF65-F5344CB8AC3E}">
        <p14:creationId xmlns:p14="http://schemas.microsoft.com/office/powerpoint/2010/main" val="2175303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7BD4CC4C-9181-4CB0-BDE3-D99C2EB87ED8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Woman: clipart.com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“freedom to breathe” = freedom to ________ </a:t>
            </a:r>
            <a:r>
              <a:rPr lang="en-US" smtClean="0">
                <a:latin typeface="Arial" pitchFamily="34" charset="0"/>
                <a:sym typeface="Wingdings" pitchFamily="2" charset="2"/>
              </a:rPr>
              <a:t> freedom = ________</a:t>
            </a:r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9AAE4A32-A387-43D3-A7AC-4372DE3F36FF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Flowers: PhotoDisc/GettyImages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Poetic Features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1.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2.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3.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4.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F58C9B87-38F0-4DEC-AED7-46681DA3396D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 Verse about Christ setting people free: </a:t>
            </a:r>
          </a:p>
        </p:txBody>
      </p:sp>
    </p:spTree>
    <p:extLst>
      <p:ext uri="{BB962C8B-B14F-4D97-AF65-F5344CB8AC3E}">
        <p14:creationId xmlns:p14="http://schemas.microsoft.com/office/powerpoint/2010/main" val="2004412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3F5E8E52-5E92-4A9A-897D-457EC304A634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Flowers: PhotoDisc/GettyImages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Theme: Freedom allows people to ________________ real _________.</a:t>
            </a:r>
          </a:p>
        </p:txBody>
      </p:sp>
    </p:spTree>
    <p:extLst>
      <p:ext uri="{BB962C8B-B14F-4D97-AF65-F5344CB8AC3E}">
        <p14:creationId xmlns:p14="http://schemas.microsoft.com/office/powerpoint/2010/main" val="2445139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3A274225-785C-4D05-94A3-2EE7ECA0296B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Clipart.com</a:t>
            </a:r>
          </a:p>
        </p:txBody>
      </p:sp>
    </p:spTree>
    <p:extLst>
      <p:ext uri="{BB962C8B-B14F-4D97-AF65-F5344CB8AC3E}">
        <p14:creationId xmlns:p14="http://schemas.microsoft.com/office/powerpoint/2010/main" val="40879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D6FF766E-358E-41AF-8C90-BBEF27BCF815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675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177D7635-0C94-4D64-9615-CD949F28A812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9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FE7BB43A-CB7F-4BE8-8778-2A2AEA48DAE4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F8A8682E-38D8-4EE3-9450-A7BB52EA3BCA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Rope: Clipart.com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Water: © </a:t>
            </a:r>
            <a:r>
              <a:rPr lang="en-US" b="1" smtClean="0">
                <a:latin typeface="Arial" pitchFamily="34" charset="0"/>
              </a:rPr>
              <a:t>iStockphoto.com/LordRunar (all slides</a:t>
            </a:r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Background: Digital Juice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“400-Meter Freestyle” = ______</a:t>
            </a:r>
          </a:p>
        </p:txBody>
      </p:sp>
    </p:spTree>
    <p:extLst>
      <p:ext uri="{BB962C8B-B14F-4D97-AF65-F5344CB8AC3E}">
        <p14:creationId xmlns:p14="http://schemas.microsoft.com/office/powerpoint/2010/main" val="370461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1C80E11B-F0C8-4E2B-A58F-9794A7FEF899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Features:</a:t>
            </a: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List with subpoints</a:t>
            </a:r>
          </a:p>
          <a:p>
            <a:pPr marL="228600" indent="-228600" eaLnBrk="1" hangingPunct="1"/>
            <a:endParaRPr lang="en-US" smtClean="0">
              <a:latin typeface="Arial" pitchFamily="34" charset="0"/>
            </a:endParaRP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Rope: Clipart.com</a:t>
            </a: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Water: © </a:t>
            </a:r>
            <a:r>
              <a:rPr lang="en-US" b="1" smtClean="0">
                <a:latin typeface="Arial" pitchFamily="34" charset="0"/>
              </a:rPr>
              <a:t>iStockphoto.com/LordRunar (all slides</a:t>
            </a:r>
            <a:endParaRPr lang="en-US" smtClean="0">
              <a:latin typeface="Arial" pitchFamily="34" charset="0"/>
            </a:endParaRP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Background: Digital Juice</a:t>
            </a:r>
          </a:p>
          <a:p>
            <a:pPr marL="228600" indent="-228600" eaLnBrk="1" hangingPunct="1"/>
            <a:endParaRPr lang="en-US" smtClean="0">
              <a:latin typeface="Arial" pitchFamily="34" charset="0"/>
            </a:endParaRPr>
          </a:p>
          <a:p>
            <a:pPr marL="228600" indent="-228600" eaLnBrk="1" hangingPunct="1"/>
            <a:r>
              <a:rPr lang="en-US" smtClean="0">
                <a:latin typeface="Arial" pitchFamily="34" charset="0"/>
              </a:rPr>
              <a:t>Features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Arial" pitchFamily="34" charset="0"/>
              </a:rPr>
              <a:t>Loss of grammatical clues and some punctuation </a:t>
            </a:r>
            <a:r>
              <a:rPr lang="en-US" smtClean="0">
                <a:latin typeface="Arial" pitchFamily="34" charset="0"/>
                <a:sym typeface="Wingdings" pitchFamily="2" charset="2"/>
              </a:rPr>
              <a:t> _______ clarity</a:t>
            </a:r>
          </a:p>
          <a:p>
            <a:pPr marL="685800" lvl="1" indent="-228600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But more emphasis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visual _______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simultaneous ___________</a:t>
            </a:r>
          </a:p>
          <a:p>
            <a:pPr marL="1143000" lvl="2" indent="-228600" eaLnBrk="1" hangingPunct="1">
              <a:buFontTx/>
              <a:buChar char="•"/>
            </a:pPr>
            <a:r>
              <a:rPr lang="en-US" smtClean="0">
                <a:latin typeface="Arial" pitchFamily="34" charset="0"/>
              </a:rPr>
              <a:t>pace of _________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latin typeface="Arial" pitchFamily="34" charset="0"/>
              </a:rPr>
              <a:t> </a:t>
            </a:r>
            <a:r>
              <a:rPr lang="en-US" smtClean="0">
                <a:solidFill>
                  <a:srgbClr val="DDD9BB"/>
                </a:solidFill>
                <a:latin typeface="Arial" pitchFamily="34" charset="0"/>
              </a:rPr>
              <a:t>Abundance of ______ devices </a:t>
            </a:r>
            <a:r>
              <a:rPr lang="en-US" smtClean="0">
                <a:solidFill>
                  <a:srgbClr val="DDD9BB"/>
                </a:solidFill>
                <a:latin typeface="Arial" pitchFamily="34" charset="0"/>
                <a:sym typeface="Wingdings" pitchFamily="2" charset="2"/>
              </a:rPr>
              <a:t> create and reinforce ____________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smtClean="0">
                <a:solidFill>
                  <a:srgbClr val="DDD9BB"/>
                </a:solidFill>
                <a:latin typeface="Arial" pitchFamily="34" charset="0"/>
                <a:sym typeface="Wingdings" pitchFamily="2" charset="2"/>
              </a:rPr>
              <a:t> Meaning  __________ of the poem &amp; _______ for the disciplined athlete</a:t>
            </a:r>
          </a:p>
        </p:txBody>
      </p:sp>
    </p:spTree>
    <p:extLst>
      <p:ext uri="{BB962C8B-B14F-4D97-AF65-F5344CB8AC3E}">
        <p14:creationId xmlns:p14="http://schemas.microsoft.com/office/powerpoint/2010/main" val="264793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34B8FBCC-9EB6-4EFF-98B9-CD993285672F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“Broken Altar”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Literal level: Herbert’s __________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Figurative level:</a:t>
            </a:r>
          </a:p>
          <a:p>
            <a:pPr eaLnBrk="1" hangingPunct="1"/>
            <a:r>
              <a:rPr lang="en-US" smtClean="0">
                <a:latin typeface="Arial" pitchFamily="34" charset="0"/>
                <a:sym typeface="Wingdings" pitchFamily="2" charset="2"/>
              </a:rPr>
              <a:t> __________ &amp; __________</a:t>
            </a: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0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1D0C7178-84E2-444D-B9A6-773F75D61FF5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Herbert’s Theme: Believing responses to God’s ________ and  ________ through God’s enabling bring God __________.</a:t>
            </a:r>
          </a:p>
        </p:txBody>
      </p:sp>
    </p:spTree>
    <p:extLst>
      <p:ext uri="{BB962C8B-B14F-4D97-AF65-F5344CB8AC3E}">
        <p14:creationId xmlns:p14="http://schemas.microsoft.com/office/powerpoint/2010/main" val="3041642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54B5A0AF-FC27-44EE-8F45-C059F1E1818B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3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47AC42E2-E9C8-42D3-B656-7C64F68A146A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Verse about the stones crying out:</a:t>
            </a:r>
          </a:p>
        </p:txBody>
      </p:sp>
    </p:spTree>
    <p:extLst>
      <p:ext uri="{BB962C8B-B14F-4D97-AF65-F5344CB8AC3E}">
        <p14:creationId xmlns:p14="http://schemas.microsoft.com/office/powerpoint/2010/main" val="106911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896C13BE-2029-4E44-8B24-CAED67C493F6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“Broken Altar”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1</a:t>
            </a:r>
            <a:r>
              <a:rPr lang="en-US" baseline="30000" smtClean="0">
                <a:latin typeface="Arial" pitchFamily="34" charset="0"/>
              </a:rPr>
              <a:t>st</a:t>
            </a:r>
            <a:r>
              <a:rPr lang="en-US" smtClean="0">
                <a:latin typeface="Arial" pitchFamily="34" charset="0"/>
              </a:rPr>
              <a:t> Couplet: Man’s ____________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2</a:t>
            </a:r>
            <a:r>
              <a:rPr lang="en-US" baseline="30000" smtClean="0">
                <a:latin typeface="Arial" pitchFamily="34" charset="0"/>
              </a:rPr>
              <a:t>nd</a:t>
            </a:r>
            <a:r>
              <a:rPr lang="en-US" smtClean="0">
                <a:latin typeface="Arial" pitchFamily="34" charset="0"/>
              </a:rPr>
              <a:t> Couplet: God’s __________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Octave: Man’s Complete ____________ on _______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3</a:t>
            </a:r>
            <a:r>
              <a:rPr lang="en-US" baseline="30000" smtClean="0">
                <a:latin typeface="Arial" pitchFamily="34" charset="0"/>
              </a:rPr>
              <a:t>rd</a:t>
            </a:r>
            <a:r>
              <a:rPr lang="en-US" smtClean="0">
                <a:latin typeface="Arial" pitchFamily="34" charset="0"/>
              </a:rPr>
              <a:t> Couplet: Praise from _________ _________</a:t>
            </a:r>
          </a:p>
        </p:txBody>
      </p:sp>
    </p:spTree>
    <p:extLst>
      <p:ext uri="{BB962C8B-B14F-4D97-AF65-F5344CB8AC3E}">
        <p14:creationId xmlns:p14="http://schemas.microsoft.com/office/powerpoint/2010/main" val="809529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fld id="{49294ACE-4A98-4B81-B50C-A2965BCB17A3}" type="slidenum">
              <a:rPr lang="en-US" sz="12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Woman: clipart.com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</a:rPr>
              <a:t>“freedom to breathe” = freedom to ________ </a:t>
            </a:r>
            <a:r>
              <a:rPr lang="en-US" smtClean="0">
                <a:latin typeface="Arial" pitchFamily="34" charset="0"/>
                <a:sym typeface="Wingdings" pitchFamily="2" charset="2"/>
              </a:rPr>
              <a:t> freedom = ________</a:t>
            </a:r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5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F380-C537-4320-8D20-57C0584EA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986E-4B70-4BF7-8884-1F7771756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04DC7-2CBB-44D0-B5CE-4EA50246F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B8CB-8FB9-4A14-BED7-0A3F10DF0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6838-1504-4E9F-BEC5-655124619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8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A5A3-42BB-421B-A3E7-07F48AEE2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ECCC-C181-4775-8106-927001FD8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C1F13-56E9-4969-9CD3-81DC1BFAF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0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4A9C-6B33-44F6-8593-7C2803DD7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9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332C-ED0B-4CB5-B190-D7C266CA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0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651C-2B66-41CD-8368-6DA141EE5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81E4-5507-4343-AFF8-0A75496A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26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5E31-06D1-4FE6-811C-58B134274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87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CF38C-5437-4CFD-86AF-DB676FE25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55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FAD7-8DA2-4AE3-A36D-ECCAE94B2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9E063-E8A2-4995-9A0C-B5FE08383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7C50D-C9C4-418E-BF74-E37A0BC8B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549CA-6AFA-4B60-BCF9-D14B8CA6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953E-AC3B-40CB-9B91-08C9B2ECC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DF01-BFF6-4EA6-BB36-3FF8E5691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9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0FC78-3F35-4DE9-97F9-5B85D831C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0C1D9-6C2A-4520-A758-FD30118E8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DA99684-2F7F-4342-AE16-C4295BE37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0A0D62B-751E-4FAE-853A-082FF5388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14"/>
          <p:cNvSpPr>
            <a:spLocks noChangeArrowheads="1"/>
          </p:cNvSpPr>
          <p:nvPr/>
        </p:nvSpPr>
        <p:spPr bwMode="auto">
          <a:xfrm>
            <a:off x="914400" y="2971800"/>
            <a:ext cx="7391400" cy="3124200"/>
          </a:xfrm>
          <a:prstGeom prst="rect">
            <a:avLst/>
          </a:prstGeom>
          <a:solidFill>
            <a:srgbClr val="003366">
              <a:alpha val="83136"/>
            </a:srgbClr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15"/>
          <p:cNvSpPr txBox="1">
            <a:spLocks noChangeArrowheads="1"/>
          </p:cNvSpPr>
          <p:nvPr/>
        </p:nvSpPr>
        <p:spPr bwMode="auto">
          <a:xfrm>
            <a:off x="914400" y="2996609"/>
            <a:ext cx="7315200" cy="286232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Open Seating Today!</a:t>
            </a:r>
          </a:p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  <a:latin typeface="Bookman Old Style" pitchFamily="18" charset="0"/>
              </a:rPr>
              <a:t>Have </a:t>
            </a:r>
            <a:r>
              <a:rPr lang="en-US" sz="4000" b="1" dirty="0">
                <a:solidFill>
                  <a:schemeClr val="bg1"/>
                </a:solidFill>
                <a:latin typeface="Bookman Old Style" pitchFamily="18" charset="0"/>
              </a:rPr>
              <a:t>out your novel project and bring your literature book.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295400"/>
            <a:ext cx="5715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Happy </a:t>
            </a:r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Thursday</a:t>
            </a:r>
            <a:r>
              <a:rPr lang="en-US" sz="540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36699"/>
              </a:clrFrom>
              <a:clrTo>
                <a:srgbClr val="3366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895600"/>
            <a:ext cx="91694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36699"/>
              </a:clrFrom>
              <a:clrTo>
                <a:srgbClr val="3366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"/>
          <a:stretch>
            <a:fillRect/>
          </a:stretch>
        </p:blipFill>
        <p:spPr bwMode="auto">
          <a:xfrm>
            <a:off x="609600" y="0"/>
            <a:ext cx="3238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840" name="Group 48"/>
          <p:cNvGrpSpPr>
            <a:grpSpLocks/>
          </p:cNvGrpSpPr>
          <p:nvPr/>
        </p:nvGrpSpPr>
        <p:grpSpPr bwMode="auto">
          <a:xfrm>
            <a:off x="-61913" y="3175"/>
            <a:ext cx="9207501" cy="6859588"/>
            <a:chOff x="-39" y="2"/>
            <a:chExt cx="5800" cy="4321"/>
          </a:xfrm>
        </p:grpSpPr>
        <p:pic>
          <p:nvPicPr>
            <p:cNvPr id="87065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66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8" b="2492"/>
            <a:stretch>
              <a:fillRect/>
            </a:stretch>
          </p:blipFill>
          <p:spPr bwMode="auto">
            <a:xfrm>
              <a:off x="1032" y="2"/>
              <a:ext cx="752" cy="4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67" name="Picture 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"/>
            <a:stretch>
              <a:fillRect/>
            </a:stretch>
          </p:blipFill>
          <p:spPr bwMode="auto">
            <a:xfrm>
              <a:off x="-39" y="2744"/>
              <a:ext cx="5791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68" name="Picture 2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C5196"/>
                </a:clrFrom>
                <a:clrTo>
                  <a:srgbClr val="0C5196">
                    <a:alpha val="0"/>
                  </a:srgbClr>
                </a:clrTo>
              </a:clrChange>
              <a:lum bright="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528"/>
              <a:ext cx="4992" cy="3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1676400" y="914400"/>
            <a:ext cx="5803900" cy="5086350"/>
            <a:chOff x="1048" y="588"/>
            <a:chExt cx="3656" cy="3204"/>
          </a:xfrm>
        </p:grpSpPr>
        <p:sp>
          <p:nvSpPr>
            <p:cNvPr id="8704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056" y="588"/>
              <a:ext cx="3648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A broken altar, Lord, thy servant rears,</a:t>
              </a:r>
            </a:p>
          </p:txBody>
        </p:sp>
        <p:sp>
          <p:nvSpPr>
            <p:cNvPr id="8705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048" y="812"/>
              <a:ext cx="3656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Made of a heart and cemented with tears;</a:t>
              </a:r>
            </a:p>
          </p:txBody>
        </p:sp>
        <p:sp>
          <p:nvSpPr>
            <p:cNvPr id="8705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200" y="1036"/>
              <a:ext cx="3312" cy="24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Whose parts are as thy hand did frame;</a:t>
              </a:r>
            </a:p>
          </p:txBody>
        </p:sp>
        <p:sp>
          <p:nvSpPr>
            <p:cNvPr id="8705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200" y="1260"/>
              <a:ext cx="3327" cy="18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No workman's tool hath touched the same.</a:t>
              </a:r>
            </a:p>
          </p:txBody>
        </p:sp>
        <p:sp>
          <p:nvSpPr>
            <p:cNvPr id="87053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016" y="1518"/>
              <a:ext cx="1632" cy="1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A heart alone</a:t>
              </a:r>
            </a:p>
          </p:txBody>
        </p:sp>
        <p:sp>
          <p:nvSpPr>
            <p:cNvPr id="87054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024" y="1680"/>
              <a:ext cx="1632" cy="1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Is such a stone</a:t>
              </a:r>
            </a:p>
          </p:txBody>
        </p:sp>
        <p:sp>
          <p:nvSpPr>
            <p:cNvPr id="87055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024" y="1856"/>
              <a:ext cx="1632" cy="1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As nothing but</a:t>
              </a:r>
            </a:p>
          </p:txBody>
        </p:sp>
        <p:sp>
          <p:nvSpPr>
            <p:cNvPr id="87056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024" y="2014"/>
              <a:ext cx="1632" cy="1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Thy power doth cut.</a:t>
              </a:r>
            </a:p>
          </p:txBody>
        </p:sp>
        <p:sp>
          <p:nvSpPr>
            <p:cNvPr id="87057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024" y="2192"/>
              <a:ext cx="1632" cy="1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Wherefore each part</a:t>
              </a:r>
            </a:p>
          </p:txBody>
        </p:sp>
        <p:sp>
          <p:nvSpPr>
            <p:cNvPr id="87058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2032" y="2366"/>
              <a:ext cx="1632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Of my hard heart</a:t>
              </a:r>
            </a:p>
          </p:txBody>
        </p:sp>
        <p:sp>
          <p:nvSpPr>
            <p:cNvPr id="87059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032" y="2548"/>
              <a:ext cx="1632" cy="13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Meets in this frame</a:t>
              </a:r>
            </a:p>
          </p:txBody>
        </p:sp>
        <p:sp>
          <p:nvSpPr>
            <p:cNvPr id="87060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032" y="2712"/>
              <a:ext cx="1632" cy="1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To praise thy name;</a:t>
              </a:r>
            </a:p>
          </p:txBody>
        </p:sp>
        <p:sp>
          <p:nvSpPr>
            <p:cNvPr id="87061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152" y="2856"/>
              <a:ext cx="3312" cy="24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That if I chance to hold my peace,</a:t>
              </a:r>
            </a:p>
          </p:txBody>
        </p:sp>
        <p:sp>
          <p:nvSpPr>
            <p:cNvPr id="87062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1152" y="3104"/>
              <a:ext cx="3327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These stones to praise thee may not cease.</a:t>
              </a:r>
            </a:p>
          </p:txBody>
        </p:sp>
        <p:sp>
          <p:nvSpPr>
            <p:cNvPr id="87063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056" y="3328"/>
              <a:ext cx="3648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Oh, let thy blessed sacrifice be mine,</a:t>
              </a:r>
            </a:p>
          </p:txBody>
        </p:sp>
        <p:sp>
          <p:nvSpPr>
            <p:cNvPr id="87064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048" y="3552"/>
              <a:ext cx="3656" cy="2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CCFFFF"/>
                  </a:solidFill>
                  <a:effectLst>
                    <a:outerShdw dist="17961" dir="2700000" algn="ctr" rotWithShape="0">
                      <a:srgbClr val="000000"/>
                    </a:outerShdw>
                  </a:effectLst>
                  <a:latin typeface="Arial Black"/>
                </a:rPr>
                <a:t>And sanctify this altar to be thine.</a:t>
              </a:r>
            </a:p>
          </p:txBody>
        </p:sp>
      </p:grpSp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C5196"/>
              </a:clrFrom>
              <a:clrTo>
                <a:srgbClr val="0C5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2400300"/>
            <a:ext cx="12731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9" name="Picture 4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C5196"/>
              </a:clrFrom>
              <a:clrTo>
                <a:srgbClr val="0C51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00300"/>
            <a:ext cx="12731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467600" cy="1082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6500" b="1">
                <a:solidFill>
                  <a:srgbClr val="D1DBE7"/>
                </a:solidFill>
                <a:latin typeface="President"/>
              </a:rPr>
              <a:t>Herbert’s Theme: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1143000" y="2438400"/>
            <a:ext cx="7086600" cy="16446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000" b="1">
                <a:solidFill>
                  <a:srgbClr val="CFB58F"/>
                </a:solidFill>
              </a:rPr>
              <a:t>Believing responses to God’s power and love through God’s enabling bring God praise.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1465263" y="5224463"/>
            <a:ext cx="6197600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5000" b="1">
                <a:solidFill>
                  <a:srgbClr val="000000"/>
                </a:solidFill>
                <a:latin typeface="ZapfChancery"/>
              </a:rPr>
              <a:t>Psalm 51:17</a:t>
            </a:r>
          </a:p>
        </p:txBody>
      </p:sp>
      <p:sp>
        <p:nvSpPr>
          <p:cNvPr id="665605" name="Text Box 5"/>
          <p:cNvSpPr txBox="1">
            <a:spLocks noChangeArrowheads="1"/>
          </p:cNvSpPr>
          <p:nvPr/>
        </p:nvSpPr>
        <p:spPr bwMode="auto">
          <a:xfrm>
            <a:off x="876300" y="1489075"/>
            <a:ext cx="7391400" cy="2320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300">
                <a:solidFill>
                  <a:srgbClr val="DADADA"/>
                </a:solidFill>
              </a:rPr>
              <a:t>The sacrifices of God are a broken spirit: a broken and a contrite heart, O God, thou </a:t>
            </a:r>
            <a:br>
              <a:rPr lang="en-US" sz="4300">
                <a:solidFill>
                  <a:srgbClr val="DADADA"/>
                </a:solidFill>
              </a:rPr>
            </a:br>
            <a:r>
              <a:rPr lang="en-US" sz="4300">
                <a:solidFill>
                  <a:srgbClr val="DADADA"/>
                </a:solidFill>
              </a:rPr>
              <a:t>wilt not despise.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4" grpId="0"/>
      <p:bldP spid="6656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0" y="5224463"/>
            <a:ext cx="9144000" cy="8620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5000" b="1">
                <a:solidFill>
                  <a:srgbClr val="000000"/>
                </a:solidFill>
                <a:latin typeface="ZapfChancery"/>
              </a:rPr>
              <a:t>Luke 19:40=biblical allusion</a:t>
            </a:r>
          </a:p>
        </p:txBody>
      </p:sp>
      <p:sp>
        <p:nvSpPr>
          <p:cNvPr id="646149" name="Text Box 5"/>
          <p:cNvSpPr txBox="1">
            <a:spLocks noChangeArrowheads="1"/>
          </p:cNvSpPr>
          <p:nvPr/>
        </p:nvSpPr>
        <p:spPr bwMode="auto">
          <a:xfrm>
            <a:off x="876300" y="1600200"/>
            <a:ext cx="7391400" cy="2878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300">
                <a:solidFill>
                  <a:srgbClr val="DADADA"/>
                </a:solidFill>
              </a:rPr>
              <a:t>And he answered and said unto them, I tell you that, if these should hold their peace, the stones would immediately </a:t>
            </a:r>
            <a:br>
              <a:rPr lang="en-US" sz="4300">
                <a:solidFill>
                  <a:srgbClr val="DADADA"/>
                </a:solidFill>
              </a:rPr>
            </a:br>
            <a:r>
              <a:rPr lang="en-US" sz="4300">
                <a:solidFill>
                  <a:srgbClr val="DADADA"/>
                </a:solidFill>
              </a:rPr>
              <a:t>cry out.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1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8" grpId="0"/>
      <p:bldP spid="6461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1371600" y="1219200"/>
            <a:ext cx="7467600" cy="52625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4000" b="1">
                <a:solidFill>
                  <a:srgbClr val="D1DBE7"/>
                </a:solidFill>
              </a:rPr>
              <a:t>1</a:t>
            </a:r>
            <a:r>
              <a:rPr lang="en-US" sz="4000" b="1" baseline="30000">
                <a:solidFill>
                  <a:srgbClr val="D1DBE7"/>
                </a:solidFill>
              </a:rPr>
              <a:t>st</a:t>
            </a:r>
            <a:r>
              <a:rPr lang="en-US" sz="4000" b="1">
                <a:solidFill>
                  <a:srgbClr val="D1DBE7"/>
                </a:solidFill>
              </a:rPr>
              <a:t> Couplet: </a:t>
            </a:r>
            <a:r>
              <a:rPr lang="en-US" sz="4000" b="1">
                <a:solidFill>
                  <a:srgbClr val="CFB58F"/>
                </a:solidFill>
              </a:rPr>
              <a:t>Man’s Response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>
                <a:solidFill>
                  <a:srgbClr val="D1DBE7"/>
                </a:solidFill>
              </a:rPr>
              <a:t>2</a:t>
            </a:r>
            <a:r>
              <a:rPr lang="en-US" sz="4000" b="1" baseline="30000">
                <a:solidFill>
                  <a:srgbClr val="D1DBE7"/>
                </a:solidFill>
              </a:rPr>
              <a:t>nd</a:t>
            </a:r>
            <a:r>
              <a:rPr lang="en-US" sz="4000" b="1">
                <a:solidFill>
                  <a:srgbClr val="D1DBE7"/>
                </a:solidFill>
              </a:rPr>
              <a:t> Couplet: </a:t>
            </a:r>
            <a:r>
              <a:rPr lang="en-US" sz="4000" b="1">
                <a:solidFill>
                  <a:srgbClr val="CFB58F"/>
                </a:solidFill>
              </a:rPr>
              <a:t>God’s Work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>
                <a:solidFill>
                  <a:srgbClr val="D1DBE7"/>
                </a:solidFill>
              </a:rPr>
              <a:t>Octave:</a:t>
            </a:r>
            <a:r>
              <a:rPr lang="en-US" sz="4000" b="1">
                <a:solidFill>
                  <a:srgbClr val="CFB58F"/>
                </a:solidFill>
              </a:rPr>
              <a:t> Man’s Complete Dependence on God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>
                <a:solidFill>
                  <a:srgbClr val="D1DBE7"/>
                </a:solidFill>
              </a:rPr>
              <a:t>3</a:t>
            </a:r>
            <a:r>
              <a:rPr lang="en-US" sz="4000" b="1" baseline="30000">
                <a:solidFill>
                  <a:srgbClr val="D1DBE7"/>
                </a:solidFill>
              </a:rPr>
              <a:t>rd</a:t>
            </a:r>
            <a:r>
              <a:rPr lang="en-US" sz="4000" b="1">
                <a:solidFill>
                  <a:srgbClr val="D1DBE7"/>
                </a:solidFill>
              </a:rPr>
              <a:t> Couplet:</a:t>
            </a:r>
            <a:r>
              <a:rPr lang="en-US" sz="4000" b="1">
                <a:solidFill>
                  <a:srgbClr val="CFB58F"/>
                </a:solidFill>
              </a:rPr>
              <a:t> Creation will praise God if man doesn’t.</a:t>
            </a:r>
          </a:p>
          <a:p>
            <a:pPr eaLnBrk="1" hangingPunct="1">
              <a:lnSpc>
                <a:spcPct val="80000"/>
              </a:lnSpc>
            </a:pPr>
            <a:r>
              <a:rPr lang="en-US" sz="4000" b="1">
                <a:solidFill>
                  <a:schemeClr val="bg1"/>
                </a:solidFill>
              </a:rPr>
              <a:t>4</a:t>
            </a:r>
            <a:r>
              <a:rPr lang="en-US" sz="4000" b="1" baseline="30000">
                <a:solidFill>
                  <a:schemeClr val="bg1"/>
                </a:solidFill>
              </a:rPr>
              <a:t>th</a:t>
            </a:r>
            <a:r>
              <a:rPr lang="en-US" sz="4000" b="1">
                <a:solidFill>
                  <a:schemeClr val="bg1"/>
                </a:solidFill>
              </a:rPr>
              <a:t> Couplet:  Man’s heart was made to worship God.</a:t>
            </a:r>
            <a:endParaRPr lang="en-US" sz="4000" b="1">
              <a:solidFill>
                <a:srgbClr val="CFB58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0" y="1066800"/>
            <a:ext cx="8143875" cy="46164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6000" b="1" i="1">
                <a:solidFill>
                  <a:srgbClr val="D4CEB4"/>
                </a:solidFill>
                <a:latin typeface="President"/>
              </a:rPr>
              <a:t>      </a:t>
            </a:r>
            <a:r>
              <a:rPr lang="en-US" sz="4800" b="1" i="1">
                <a:solidFill>
                  <a:srgbClr val="D4CEB4"/>
                </a:solidFill>
                <a:latin typeface="President"/>
              </a:rPr>
              <a:t>“Freedom to Breathe”</a:t>
            </a:r>
          </a:p>
          <a:p>
            <a:pPr algn="ctr" eaLnBrk="1" hangingPunct="1"/>
            <a:r>
              <a:rPr lang="en-US" sz="4800" b="1" i="1">
                <a:solidFill>
                  <a:srgbClr val="D4CEB4"/>
                </a:solidFill>
                <a:latin typeface="President"/>
              </a:rPr>
              <a:t>    =</a:t>
            </a:r>
          </a:p>
          <a:p>
            <a:pPr eaLnBrk="1" hangingPunct="1"/>
            <a:r>
              <a:rPr lang="en-US" sz="4800" b="1" i="1">
                <a:solidFill>
                  <a:srgbClr val="D4CEB4"/>
                </a:solidFill>
                <a:latin typeface="President"/>
              </a:rPr>
              <a:t>              Prose Poetry</a:t>
            </a:r>
          </a:p>
          <a:p>
            <a:pPr algn="ctr" eaLnBrk="1" hangingPunct="1"/>
            <a:endParaRPr lang="en-US" sz="6000" b="1" i="1">
              <a:solidFill>
                <a:srgbClr val="D4CEB4"/>
              </a:solidFill>
              <a:latin typeface="Presiden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1066800" y="1219200"/>
            <a:ext cx="2209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r>
              <a:rPr lang="en-US"/>
              <a:t>*Most famous Russian author of the 20</a:t>
            </a:r>
            <a:r>
              <a:rPr lang="en-US" baseline="30000"/>
              <a:t>th</a:t>
            </a:r>
            <a:r>
              <a:rPr lang="en-US"/>
              <a:t> Century</a:t>
            </a:r>
          </a:p>
        </p:txBody>
      </p:sp>
      <p:sp>
        <p:nvSpPr>
          <p:cNvPr id="93187" name="TextBox 2"/>
          <p:cNvSpPr txBox="1">
            <a:spLocks noChangeArrowheads="1"/>
          </p:cNvSpPr>
          <p:nvPr/>
        </p:nvSpPr>
        <p:spPr bwMode="auto">
          <a:xfrm>
            <a:off x="6423025" y="1208088"/>
            <a:ext cx="22098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r>
              <a:rPr lang="en-US"/>
              <a:t>*Nobel Prize Winner in 1970</a:t>
            </a:r>
          </a:p>
        </p:txBody>
      </p:sp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1066800" y="144463"/>
            <a:ext cx="7315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4400" b="1"/>
              <a:t>Aleksandr Solzhenitsyn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295400" y="2286000"/>
            <a:ext cx="5715000" cy="1446213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412D2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4000" b="1">
                <a:solidFill>
                  <a:srgbClr val="EABC8E"/>
                </a:solidFill>
              </a:rPr>
              <a:t>= freedom to live</a:t>
            </a:r>
          </a:p>
          <a:p>
            <a:pPr eaLnBrk="1" hangingPunct="1">
              <a:lnSpc>
                <a:spcPct val="85000"/>
              </a:lnSpc>
            </a:pPr>
            <a:r>
              <a:rPr lang="en-US" sz="4000" b="1">
                <a:solidFill>
                  <a:srgbClr val="EABC8E"/>
                </a:solidFill>
              </a:rPr>
              <a:t>= freedom of speech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14325" y="1143000"/>
            <a:ext cx="8143875" cy="9239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5400" b="1" i="1">
                <a:solidFill>
                  <a:srgbClr val="D4CEB4"/>
                </a:solidFill>
                <a:latin typeface="President"/>
              </a:rPr>
              <a:t>   “Freedom to Breathe”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219200" y="1944688"/>
            <a:ext cx="8153400" cy="3454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412D2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1963" indent="-461963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en-US" b="1">
                <a:solidFill>
                  <a:srgbClr val="EABC8E"/>
                </a:solidFill>
              </a:rPr>
              <a:t>Stanzas</a:t>
            </a:r>
          </a:p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en-US" b="1">
                <a:solidFill>
                  <a:srgbClr val="EABC8E"/>
                </a:solidFill>
              </a:rPr>
              <a:t>Repetition</a:t>
            </a:r>
          </a:p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en-US" b="1">
                <a:solidFill>
                  <a:srgbClr val="EABC8E"/>
                </a:solidFill>
              </a:rPr>
              <a:t>Sensory images</a:t>
            </a:r>
          </a:p>
          <a:p>
            <a:pPr eaLnBrk="1" hangingPunct="1">
              <a:lnSpc>
                <a:spcPct val="85000"/>
              </a:lnSpc>
              <a:buFontTx/>
              <a:buAutoNum type="arabicPeriod"/>
            </a:pPr>
            <a:r>
              <a:rPr lang="en-US" b="1">
                <a:solidFill>
                  <a:srgbClr val="EABC8E"/>
                </a:solidFill>
              </a:rPr>
              <a:t>Message with universal                     appeal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219200" y="1066800"/>
            <a:ext cx="5486400" cy="8540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r>
              <a:rPr lang="en-US" sz="5000" b="1" i="1" u="sng">
                <a:solidFill>
                  <a:srgbClr val="D4CEB4"/>
                </a:solidFill>
              </a:rPr>
              <a:t>Poetic Features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102" name="Group 6"/>
          <p:cNvGrpSpPr>
            <a:grpSpLocks/>
          </p:cNvGrpSpPr>
          <p:nvPr/>
        </p:nvGrpSpPr>
        <p:grpSpPr bwMode="auto">
          <a:xfrm>
            <a:off x="-76200" y="-228600"/>
            <a:ext cx="9220200" cy="6915150"/>
            <a:chOff x="-48" y="-144"/>
            <a:chExt cx="5808" cy="4356"/>
          </a:xfrm>
        </p:grpSpPr>
        <p:pic>
          <p:nvPicPr>
            <p:cNvPr id="96259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144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0" name="Text Box 4"/>
            <p:cNvSpPr txBox="1">
              <a:spLocks noChangeArrowheads="1"/>
            </p:cNvSpPr>
            <p:nvPr/>
          </p:nvSpPr>
          <p:spPr bwMode="auto">
            <a:xfrm>
              <a:off x="66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6500" b="1">
                  <a:solidFill>
                    <a:srgbClr val="E9E3DF"/>
                  </a:solidFill>
                  <a:latin typeface="President"/>
                </a:rPr>
                <a:t>Parallelism</a:t>
              </a:r>
            </a:p>
          </p:txBody>
        </p:sp>
        <p:sp>
          <p:nvSpPr>
            <p:cNvPr id="96261" name="Text Box 5"/>
            <p:cNvSpPr txBox="1">
              <a:spLocks noChangeArrowheads="1"/>
            </p:cNvSpPr>
            <p:nvPr/>
          </p:nvSpPr>
          <p:spPr bwMode="auto">
            <a:xfrm>
              <a:off x="450" y="1632"/>
              <a:ext cx="4896" cy="826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4000" b="1">
                  <a:solidFill>
                    <a:srgbClr val="304A49"/>
                  </a:solidFill>
                </a:rPr>
                <a:t>similarity in the structure of two or more phrases, clauses, or sentences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879" name="Group 7"/>
          <p:cNvGrpSpPr>
            <a:grpSpLocks/>
          </p:cNvGrpSpPr>
          <p:nvPr/>
        </p:nvGrpSpPr>
        <p:grpSpPr bwMode="auto">
          <a:xfrm>
            <a:off x="-61913" y="-185738"/>
            <a:ext cx="9220201" cy="6915151"/>
            <a:chOff x="-39" y="-117"/>
            <a:chExt cx="5808" cy="4356"/>
          </a:xfrm>
        </p:grpSpPr>
        <p:pic>
          <p:nvPicPr>
            <p:cNvPr id="79875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" y="-117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76" name="Text Box 5"/>
            <p:cNvSpPr txBox="1">
              <a:spLocks noChangeArrowheads="1"/>
            </p:cNvSpPr>
            <p:nvPr/>
          </p:nvSpPr>
          <p:spPr bwMode="auto">
            <a:xfrm>
              <a:off x="72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6500" b="1">
                  <a:solidFill>
                    <a:srgbClr val="E9E3DF"/>
                  </a:solidFill>
                  <a:latin typeface="President"/>
                </a:rPr>
                <a:t>Shaped Poem</a:t>
              </a:r>
            </a:p>
          </p:txBody>
        </p:sp>
        <p:sp>
          <p:nvSpPr>
            <p:cNvPr id="79877" name="Text Box 6"/>
            <p:cNvSpPr txBox="1">
              <a:spLocks noChangeArrowheads="1"/>
            </p:cNvSpPr>
            <p:nvPr/>
          </p:nvSpPr>
          <p:spPr bwMode="auto">
            <a:xfrm>
              <a:off x="489" y="1248"/>
              <a:ext cx="4752" cy="140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3500" b="1">
                  <a:solidFill>
                    <a:srgbClr val="304A49"/>
                  </a:solidFill>
                </a:rPr>
                <a:t>a poem that rarely follows any specific stanza or verse form but is shaped in an image that supports the subject </a:t>
              </a:r>
              <a:br>
                <a:rPr lang="en-US" sz="3500" b="1">
                  <a:solidFill>
                    <a:srgbClr val="304A49"/>
                  </a:solidFill>
                </a:rPr>
              </a:br>
              <a:r>
                <a:rPr lang="en-US" sz="3500" b="1">
                  <a:solidFill>
                    <a:srgbClr val="304A49"/>
                  </a:solidFill>
                </a:rPr>
                <a:t>of the poem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silver bible idea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silver bible idea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1465263" y="5181600"/>
            <a:ext cx="6197600" cy="854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E8E0E5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5000" b="1">
                <a:solidFill>
                  <a:srgbClr val="000000"/>
                </a:solidFill>
                <a:latin typeface="ZapfChancery"/>
              </a:rPr>
              <a:t>John 8:32, 36</a:t>
            </a:r>
          </a:p>
        </p:txBody>
      </p:sp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866775" y="1825625"/>
            <a:ext cx="7391400" cy="2060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>
                <a:solidFill>
                  <a:srgbClr val="DADADA"/>
                </a:solidFill>
              </a:rPr>
              <a:t>And ye shall know the truth, and the truth shall make you free. If the Son therefore shall make you free, ye shall be free indeed.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60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60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60"/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7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4" grpId="0"/>
      <p:bldP spid="5376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370013" y="2789238"/>
            <a:ext cx="6400800" cy="11271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412D2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000" b="1">
                <a:solidFill>
                  <a:srgbClr val="EABC8E"/>
                </a:solidFill>
              </a:rPr>
              <a:t>Freedom allows people to experience real living.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549400" y="1143000"/>
            <a:ext cx="6043613" cy="115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7000" b="1" i="1">
                <a:solidFill>
                  <a:srgbClr val="E0DBC8"/>
                </a:solidFill>
                <a:latin typeface="President"/>
              </a:rPr>
              <a:t>Theme: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1549400" y="1143000"/>
            <a:ext cx="6043613" cy="28321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7000" b="1" i="1">
                <a:solidFill>
                  <a:srgbClr val="E0DBC8"/>
                </a:solidFill>
                <a:latin typeface="President"/>
              </a:rPr>
              <a:t>Poetry Test  </a:t>
            </a:r>
            <a:r>
              <a:rPr lang="en-US" sz="5400" b="1" i="1">
                <a:solidFill>
                  <a:srgbClr val="E0DBC8"/>
                </a:solidFill>
                <a:latin typeface="President"/>
              </a:rPr>
              <a:t>(50 points)</a:t>
            </a:r>
          </a:p>
          <a:p>
            <a:pPr algn="ctr" eaLnBrk="1" hangingPunct="1"/>
            <a:r>
              <a:rPr lang="en-US" sz="3200" b="1" i="1">
                <a:solidFill>
                  <a:srgbClr val="E0DBC8"/>
                </a:solidFill>
                <a:latin typeface="President"/>
              </a:rPr>
              <a:t>All scantron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49400" y="1143000"/>
            <a:ext cx="6604000" cy="458587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Study: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Rhyme—”Allen-a-Dale”, “Futility”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Meter—”Charge of the Light Brigade”, “The Destruction of Sennacherib”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Verse Forms—rhymed, blank, free                    (3 examples)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Stanza Forms—ballad/sonnets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i="1" dirty="0" smtClean="0">
                <a:solidFill>
                  <a:srgbClr val="E0DBC8"/>
                </a:solidFill>
                <a:latin typeface="President"/>
              </a:rPr>
              <a:t>Shape Poetry/Prose Poetry</a:t>
            </a: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2400" b="1" i="1" dirty="0" smtClean="0">
              <a:solidFill>
                <a:srgbClr val="E0DBC8"/>
              </a:solidFill>
              <a:latin typeface="Presiden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549400" y="1143000"/>
            <a:ext cx="7289800" cy="56022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Tips: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Make a study card for each section (rhyme, meter, etc.)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A few ?’s over meter—straight </a:t>
            </a:r>
            <a:r>
              <a:rPr lang="en-US" sz="2800" b="1" i="1" smtClean="0">
                <a:solidFill>
                  <a:srgbClr val="E0DBC8"/>
                </a:solidFill>
                <a:latin typeface="President"/>
              </a:rPr>
              <a:t>from </a:t>
            </a:r>
            <a:r>
              <a:rPr lang="en-US" sz="2800" b="1" i="1" smtClean="0">
                <a:solidFill>
                  <a:srgbClr val="E0DBC8"/>
                </a:solidFill>
                <a:latin typeface="President"/>
              </a:rPr>
              <a:t>the notes</a:t>
            </a:r>
            <a:endParaRPr lang="en-US" sz="2800" b="1" i="1" dirty="0" smtClean="0">
              <a:solidFill>
                <a:srgbClr val="E0DBC8"/>
              </a:solidFill>
              <a:latin typeface="President"/>
            </a:endParaRPr>
          </a:p>
          <a:p>
            <a:pPr eaLnBrk="1" hangingPunct="1">
              <a:defRPr/>
            </a:pPr>
            <a:r>
              <a:rPr lang="en-US" sz="2800" b="1" i="1" dirty="0" smtClean="0">
                <a:solidFill>
                  <a:srgbClr val="E0DBC8"/>
                </a:solidFill>
                <a:latin typeface="President"/>
              </a:rPr>
              <a:t>*SPECIAL PRIVILEGE:                                             You may bring a 3x5 card                                with any notes on it to                                        the test tomorrow.                                                (1 minute help)</a:t>
            </a:r>
            <a:endParaRPr lang="en-US" sz="2400" b="1" i="1" dirty="0" smtClean="0">
              <a:solidFill>
                <a:srgbClr val="E0DBC8"/>
              </a:solidFill>
              <a:latin typeface="President"/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endParaRPr lang="en-US" sz="2400" b="1" i="1" dirty="0" smtClean="0">
              <a:solidFill>
                <a:srgbClr val="E0DBC8"/>
              </a:solidFill>
              <a:latin typeface="Presiden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876300" y="1524000"/>
            <a:ext cx="7505700" cy="17843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5500" b="1">
                <a:solidFill>
                  <a:srgbClr val="D3C4D4"/>
                </a:solidFill>
                <a:latin typeface="President"/>
              </a:rPr>
              <a:t> “400-Meter Freestyle”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3314700" y="3308350"/>
            <a:ext cx="2628900" cy="8540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5000" b="1">
                <a:solidFill>
                  <a:srgbClr val="BBCEDD"/>
                </a:solidFill>
              </a:rPr>
              <a:t>= Pun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2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1"/>
            <a:chExt cx="5760" cy="4320"/>
          </a:xfrm>
        </p:grpSpPr>
        <p:pic>
          <p:nvPicPr>
            <p:cNvPr id="819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5760" cy="43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4" name="Text Box 3"/>
            <p:cNvSpPr txBox="1">
              <a:spLocks noChangeArrowheads="1"/>
            </p:cNvSpPr>
            <p:nvPr/>
          </p:nvSpPr>
          <p:spPr bwMode="auto">
            <a:xfrm>
              <a:off x="624" y="624"/>
              <a:ext cx="4320" cy="264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>
                <a:lnSpc>
                  <a:spcPct val="90000"/>
                </a:lnSpc>
                <a:buFont typeface="CommonBullets" pitchFamily="34" charset="2"/>
                <a:buNone/>
              </a:pPr>
              <a:r>
                <a:rPr lang="en-US" sz="6000">
                  <a:solidFill>
                    <a:srgbClr val="003399"/>
                  </a:solidFill>
                  <a:latin typeface="Benguiat Frisky"/>
                </a:rPr>
                <a:t>“Thrift is his wonderful secret; he has schooled out all extravagance.”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4"/>
          <p:cNvGrpSpPr>
            <a:grpSpLocks/>
          </p:cNvGrpSpPr>
          <p:nvPr/>
        </p:nvGrpSpPr>
        <p:grpSpPr bwMode="auto">
          <a:xfrm>
            <a:off x="0" y="1588"/>
            <a:ext cx="9144000" cy="6858000"/>
            <a:chOff x="0" y="1"/>
            <a:chExt cx="5760" cy="4320"/>
          </a:xfrm>
        </p:grpSpPr>
        <p:pic>
          <p:nvPicPr>
            <p:cNvPr id="8294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5760" cy="432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48" name="Text Box 3"/>
            <p:cNvSpPr txBox="1">
              <a:spLocks noChangeArrowheads="1"/>
            </p:cNvSpPr>
            <p:nvPr/>
          </p:nvSpPr>
          <p:spPr bwMode="auto">
            <a:xfrm>
              <a:off x="624" y="480"/>
              <a:ext cx="4320" cy="192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>
                <a:lnSpc>
                  <a:spcPct val="90000"/>
                </a:lnSpc>
                <a:buFont typeface="CommonBullets" pitchFamily="34" charset="2"/>
                <a:buNone/>
              </a:pPr>
              <a:r>
                <a:rPr lang="en-US" sz="5400">
                  <a:solidFill>
                    <a:srgbClr val="003399"/>
                  </a:solidFill>
                  <a:latin typeface="Benguiat Frisky"/>
                </a:rPr>
                <a:t>“that plum red heart pumps hard cries hurt how soon its near one more and makes its final surge”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219200" y="1066800"/>
            <a:ext cx="2590800" cy="777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/>
            <a:r>
              <a:rPr lang="en-US" sz="4500" b="1">
                <a:solidFill>
                  <a:srgbClr val="D3C4D4"/>
                </a:solidFill>
              </a:rPr>
              <a:t>Features</a:t>
            </a:r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1143000" y="1782763"/>
            <a:ext cx="8001000" cy="50752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9144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3716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75000"/>
              </a:lnSpc>
              <a:buFontTx/>
              <a:buAutoNum type="arabicPeriod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Loss of grammatical clues and some punctuation</a:t>
            </a:r>
            <a:r>
              <a:rPr lang="en-US" sz="3500" b="1" dirty="0" smtClean="0">
                <a:solidFill>
                  <a:schemeClr val="bg1"/>
                </a:solidFill>
                <a:sym typeface="Wingdings" pitchFamily="2" charset="2"/>
              </a:rPr>
              <a:t> less clarity</a:t>
            </a:r>
          </a:p>
          <a:p>
            <a:pPr eaLnBrk="1" hangingPunct="1">
              <a:lnSpc>
                <a:spcPct val="75000"/>
              </a:lnSpc>
              <a:buFontTx/>
              <a:buAutoNum type="arabicPeriod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More emphasis on visual effect</a:t>
            </a:r>
          </a:p>
          <a:p>
            <a:pPr eaLnBrk="1" hangingPunct="1">
              <a:lnSpc>
                <a:spcPct val="75000"/>
              </a:lnSpc>
              <a:buFontTx/>
              <a:buAutoNum type="arabicPeriod"/>
              <a:defRPr/>
            </a:pPr>
            <a:r>
              <a:rPr lang="en-US" sz="3500" b="1" dirty="0" smtClean="0">
                <a:solidFill>
                  <a:schemeClr val="bg1"/>
                </a:solidFill>
              </a:rPr>
              <a:t>Abundance of sound devices </a:t>
            </a:r>
            <a:r>
              <a:rPr lang="en-US" sz="3500" b="1" dirty="0" smtClean="0">
                <a:solidFill>
                  <a:schemeClr val="bg1"/>
                </a:solidFill>
                <a:sym typeface="Wingdings" pitchFamily="2" charset="2"/>
              </a:rPr>
              <a:t> create and reinforce atmosphere</a:t>
            </a:r>
          </a:p>
          <a:p>
            <a:pPr marL="0" indent="0" eaLnBrk="1" hangingPunct="1">
              <a:lnSpc>
                <a:spcPct val="75000"/>
              </a:lnSpc>
              <a:defRPr/>
            </a:pPr>
            <a:r>
              <a:rPr lang="en-US" sz="3500" b="1" dirty="0" smtClean="0">
                <a:solidFill>
                  <a:schemeClr val="bg1"/>
                </a:solidFill>
                <a:sym typeface="Wingdings" pitchFamily="2" charset="2"/>
              </a:rPr>
              <a:t>    Example: </a:t>
            </a:r>
            <a:r>
              <a:rPr lang="en-US" sz="3500" b="1" dirty="0" smtClean="0">
                <a:solidFill>
                  <a:srgbClr val="FFFF00"/>
                </a:solidFill>
                <a:sym typeface="Wingdings" pitchFamily="2" charset="2"/>
              </a:rPr>
              <a:t>“catapults and cracks”</a:t>
            </a:r>
          </a:p>
          <a:p>
            <a:pPr marL="0" indent="0" eaLnBrk="1" hangingPunct="1">
              <a:lnSpc>
                <a:spcPct val="75000"/>
              </a:lnSpc>
              <a:defRPr/>
            </a:pPr>
            <a:r>
              <a:rPr lang="en-US" sz="3500" b="1" dirty="0" smtClean="0">
                <a:solidFill>
                  <a:schemeClr val="bg1"/>
                </a:solidFill>
                <a:sym typeface="Wingdings" pitchFamily="2" charset="2"/>
              </a:rPr>
              <a:t>4. Goal=respect/admiration for the 	swimmer</a:t>
            </a:r>
          </a:p>
          <a:p>
            <a:pPr eaLnBrk="1" hangingPunct="1">
              <a:lnSpc>
                <a:spcPct val="75000"/>
              </a:lnSpc>
              <a:buFontTx/>
              <a:buAutoNum type="arabicPeriod"/>
              <a:defRPr/>
            </a:pPr>
            <a:endParaRPr lang="en-US" sz="3500" b="1" dirty="0" smtClean="0">
              <a:solidFill>
                <a:srgbClr val="D3C4D4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766" name="Group 6"/>
          <p:cNvGrpSpPr>
            <a:grpSpLocks/>
          </p:cNvGrpSpPr>
          <p:nvPr/>
        </p:nvGrpSpPr>
        <p:grpSpPr bwMode="auto">
          <a:xfrm>
            <a:off x="-61913" y="-185738"/>
            <a:ext cx="9220201" cy="6915151"/>
            <a:chOff x="-39" y="-117"/>
            <a:chExt cx="5808" cy="4356"/>
          </a:xfrm>
        </p:grpSpPr>
        <p:pic>
          <p:nvPicPr>
            <p:cNvPr id="84995" name="Picture 3" descr="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" y="-117"/>
              <a:ext cx="5808" cy="4356"/>
            </a:xfrm>
            <a:prstGeom prst="rect">
              <a:avLst/>
            </a:prstGeom>
            <a:noFill/>
            <a:ln>
              <a:noFill/>
            </a:ln>
            <a:effectLst>
              <a:outerShdw dist="63500" dir="3187806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72" y="422"/>
              <a:ext cx="5616" cy="68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151F3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6500" b="1">
                  <a:solidFill>
                    <a:srgbClr val="E9E3DF"/>
                  </a:solidFill>
                  <a:latin typeface="President"/>
                </a:rPr>
                <a:t>Eye Rhyme</a:t>
              </a:r>
            </a:p>
          </p:txBody>
        </p:sp>
        <p:sp>
          <p:nvSpPr>
            <p:cNvPr id="84997" name="Text Box 5"/>
            <p:cNvSpPr txBox="1">
              <a:spLocks noChangeArrowheads="1"/>
            </p:cNvSpPr>
            <p:nvPr/>
          </p:nvSpPr>
          <p:spPr bwMode="auto">
            <a:xfrm>
              <a:off x="510" y="1718"/>
              <a:ext cx="4752" cy="1318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BBC9D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1pPr>
              <a:lvl2pPr marL="742950" indent="-28575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2pPr>
              <a:lvl3pPr marL="11430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3pPr>
              <a:lvl4pPr marL="16002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4pPr>
              <a:lvl5pPr marL="2057400" indent="-228600" eaLnBrk="0" hangingPunct="0">
                <a:defRPr sz="3800">
                  <a:solidFill>
                    <a:srgbClr val="F9DFCB"/>
                  </a:solidFill>
                  <a:latin typeface="UniversCond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800">
                  <a:solidFill>
                    <a:srgbClr val="F9DFCB"/>
                  </a:solidFill>
                  <a:latin typeface="UniversCond"/>
                </a:defRPr>
              </a:lvl9pPr>
            </a:lstStyle>
            <a:p>
              <a:pPr algn="ctr" eaLnBrk="1" hangingPunct="1"/>
              <a:r>
                <a:rPr lang="en-US" sz="3500" b="1">
                  <a:solidFill>
                    <a:srgbClr val="304A49"/>
                  </a:solidFill>
                </a:rPr>
                <a:t>word pairs that are spelled alike but pronounced differently</a:t>
              </a:r>
            </a:p>
            <a:p>
              <a:pPr algn="ctr" eaLnBrk="1" hangingPunct="1"/>
              <a:r>
                <a:rPr lang="en-US" sz="4000" b="1">
                  <a:solidFill>
                    <a:srgbClr val="304A49"/>
                  </a:solidFill>
                </a:rPr>
                <a:t>“</a:t>
              </a:r>
              <a:r>
                <a:rPr lang="en-US" sz="4000" b="1">
                  <a:solidFill>
                    <a:srgbClr val="002060"/>
                  </a:solidFill>
                </a:rPr>
                <a:t>gone</a:t>
              </a:r>
              <a:r>
                <a:rPr lang="en-US" sz="4000" b="1">
                  <a:solidFill>
                    <a:srgbClr val="304A49"/>
                  </a:solidFill>
                </a:rPr>
                <a:t> all in </a:t>
              </a:r>
              <a:r>
                <a:rPr lang="en-US" sz="4000" b="1">
                  <a:solidFill>
                    <a:srgbClr val="002060"/>
                  </a:solidFill>
                </a:rPr>
                <a:t>one</a:t>
              </a:r>
              <a:r>
                <a:rPr lang="en-US" sz="4000" b="1">
                  <a:solidFill>
                    <a:srgbClr val="304A49"/>
                  </a:solidFill>
                </a:rPr>
                <a:t>”</a:t>
              </a: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9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467600" cy="1082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algn="ctr" eaLnBrk="1" hangingPunct="1"/>
            <a:r>
              <a:rPr lang="en-US" sz="6500" b="1">
                <a:solidFill>
                  <a:srgbClr val="D1DBE7"/>
                </a:solidFill>
                <a:latin typeface="President"/>
              </a:rPr>
              <a:t>“Broken Altar”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7086600" cy="488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sz="4000" b="1">
                <a:solidFill>
                  <a:srgbClr val="B6C6DE"/>
                </a:solidFill>
              </a:rPr>
              <a:t>literal level:</a:t>
            </a:r>
            <a:r>
              <a:rPr lang="en-US" sz="4000" b="1">
                <a:solidFill>
                  <a:srgbClr val="CFB58F"/>
                </a:solidFill>
              </a:rPr>
              <a:t> Herbert’s poem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057400" y="3875088"/>
            <a:ext cx="1447800" cy="4683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b="1">
                <a:solidFill>
                  <a:srgbClr val="CFB58F"/>
                </a:solidFill>
              </a:rPr>
              <a:t>fallen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143000" y="3168650"/>
            <a:ext cx="8229600" cy="488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sz="4000" b="1">
                <a:solidFill>
                  <a:srgbClr val="B6C6DE"/>
                </a:solidFill>
              </a:rPr>
              <a:t>figurative level:</a:t>
            </a:r>
            <a:r>
              <a:rPr lang="en-US" sz="4000" b="1">
                <a:solidFill>
                  <a:srgbClr val="CFB58F"/>
                </a:solidFill>
              </a:rPr>
              <a:t> Herbert’s heart</a:t>
            </a:r>
          </a:p>
        </p:txBody>
      </p:sp>
      <p:sp>
        <p:nvSpPr>
          <p:cNvPr id="86022" name="Text Box 8"/>
          <p:cNvSpPr txBox="1">
            <a:spLocks noChangeArrowheads="1"/>
          </p:cNvSpPr>
          <p:nvPr/>
        </p:nvSpPr>
        <p:spPr bwMode="auto">
          <a:xfrm>
            <a:off x="3276600" y="3875088"/>
            <a:ext cx="4038600" cy="4683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352C2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800">
                <a:solidFill>
                  <a:srgbClr val="F9DFCB"/>
                </a:solidFill>
                <a:latin typeface="UniversCond"/>
              </a:defRPr>
            </a:lvl1pPr>
            <a:lvl2pPr marL="742950" indent="-285750" eaLnBrk="0" hangingPunct="0">
              <a:defRPr sz="3800">
                <a:solidFill>
                  <a:srgbClr val="F9DFCB"/>
                </a:solidFill>
                <a:latin typeface="UniversCond"/>
              </a:defRPr>
            </a:lvl2pPr>
            <a:lvl3pPr marL="11430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3pPr>
            <a:lvl4pPr marL="16002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4pPr>
            <a:lvl5pPr marL="2057400" indent="-228600" eaLnBrk="0" hangingPunct="0">
              <a:defRPr sz="3800">
                <a:solidFill>
                  <a:srgbClr val="F9DFCB"/>
                </a:solidFill>
                <a:latin typeface="UniversCond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800">
                <a:solidFill>
                  <a:srgbClr val="F9DFCB"/>
                </a:solidFill>
                <a:latin typeface="UniversCond"/>
              </a:defRPr>
            </a:lvl9pPr>
          </a:lstStyle>
          <a:p>
            <a:pPr eaLnBrk="1" hangingPunct="1">
              <a:lnSpc>
                <a:spcPct val="65000"/>
              </a:lnSpc>
            </a:pPr>
            <a:r>
              <a:rPr lang="en-US" b="1">
                <a:solidFill>
                  <a:srgbClr val="CFB58F"/>
                </a:solidFill>
              </a:rPr>
              <a:t> &amp; repentant</a:t>
            </a:r>
          </a:p>
        </p:txBody>
      </p:sp>
      <p:sp>
        <p:nvSpPr>
          <p:cNvPr id="86023" name="AutoShape 9"/>
          <p:cNvSpPr>
            <a:spLocks noChangeArrowheads="1"/>
          </p:cNvSpPr>
          <p:nvPr/>
        </p:nvSpPr>
        <p:spPr bwMode="auto">
          <a:xfrm>
            <a:off x="1371600" y="38100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rgbClr val="CFB58F"/>
          </a:solidFill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53882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DFCD">
            <a:alpha val="58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3DFCD">
            <a:alpha val="58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53882" dir="2700000" algn="ctr" rotWithShape="0">
                  <a:schemeClr val="tx1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800" b="1" i="0" u="none" strike="noStrike" cap="none" normalizeH="0" baseline="0" smtClean="0">
            <a:ln>
              <a:noFill/>
            </a:ln>
            <a:solidFill>
              <a:srgbClr val="F9DFCB"/>
            </a:solidFill>
            <a:effectLst/>
            <a:latin typeface="UniversCond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5796</TotalTime>
  <Words>835</Words>
  <Application>Microsoft Office PowerPoint</Application>
  <PresentationFormat>On-screen Show (4:3)</PresentationFormat>
  <Paragraphs>156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Black</vt:lpstr>
      <vt:lpstr>Benguiat Frisky</vt:lpstr>
      <vt:lpstr>Bookman Old Style</vt:lpstr>
      <vt:lpstr>CommonBullets</vt:lpstr>
      <vt:lpstr>President</vt:lpstr>
      <vt:lpstr>UniversCond</vt:lpstr>
      <vt:lpstr>Wingdings</vt:lpstr>
      <vt:lpstr>ZapfChancery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Buiter, Becca</cp:lastModifiedBy>
  <cp:revision>821</cp:revision>
  <dcterms:created xsi:type="dcterms:W3CDTF">2010-09-14T20:10:09Z</dcterms:created>
  <dcterms:modified xsi:type="dcterms:W3CDTF">2017-02-23T16:18:55Z</dcterms:modified>
</cp:coreProperties>
</file>