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Lst>
  <p:notesMasterIdLst>
    <p:notesMasterId r:id="rId64"/>
  </p:notesMasterIdLst>
  <p:handoutMasterIdLst>
    <p:handoutMasterId r:id="rId65"/>
  </p:handoutMasterIdLst>
  <p:sldIdLst>
    <p:sldId id="336" r:id="rId6"/>
    <p:sldId id="356" r:id="rId7"/>
    <p:sldId id="348" r:id="rId8"/>
    <p:sldId id="349" r:id="rId9"/>
    <p:sldId id="350" r:id="rId10"/>
    <p:sldId id="351" r:id="rId11"/>
    <p:sldId id="352" r:id="rId12"/>
    <p:sldId id="353" r:id="rId13"/>
    <p:sldId id="310" r:id="rId14"/>
    <p:sldId id="311" r:id="rId15"/>
    <p:sldId id="312" r:id="rId16"/>
    <p:sldId id="313" r:id="rId17"/>
    <p:sldId id="318" r:id="rId18"/>
    <p:sldId id="319" r:id="rId19"/>
    <p:sldId id="354" r:id="rId20"/>
    <p:sldId id="355" r:id="rId21"/>
    <p:sldId id="320" r:id="rId22"/>
    <p:sldId id="322" r:id="rId23"/>
    <p:sldId id="338" r:id="rId24"/>
    <p:sldId id="337"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76">
          <p15:clr>
            <a:srgbClr val="A4A3A4"/>
          </p15:clr>
        </p15:guide>
        <p15:guide id="3" orient="horz" pos="3744">
          <p15:clr>
            <a:srgbClr val="A4A3A4"/>
          </p15:clr>
        </p15:guide>
        <p15:guide id="4" pos="2880">
          <p15:clr>
            <a:srgbClr val="A4A3A4"/>
          </p15:clr>
        </p15:guide>
        <p15:guide id="5" pos="576">
          <p15:clr>
            <a:srgbClr val="A4A3A4"/>
          </p15:clr>
        </p15:guide>
        <p15:guide id="6"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7000A8"/>
    <a:srgbClr val="003300"/>
    <a:srgbClr val="DF9FFF"/>
    <a:srgbClr val="009999"/>
    <a:srgbClr val="008080"/>
    <a:srgbClr val="FF3300"/>
    <a:srgbClr val="FF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23" autoAdjust="0"/>
  </p:normalViewPr>
  <p:slideViewPr>
    <p:cSldViewPr>
      <p:cViewPr varScale="1">
        <p:scale>
          <a:sx n="51" d="100"/>
          <a:sy n="51" d="100"/>
        </p:scale>
        <p:origin x="1872" y="78"/>
      </p:cViewPr>
      <p:guideLst>
        <p:guide orient="horz" pos="2160"/>
        <p:guide orient="horz" pos="576"/>
        <p:guide orient="horz" pos="3744"/>
        <p:guide pos="2880"/>
        <p:guide pos="576"/>
        <p:guide pos="5184"/>
      </p:guideLst>
    </p:cSldViewPr>
  </p:slideViewPr>
  <p:notesTextViewPr>
    <p:cViewPr>
      <p:scale>
        <a:sx n="100" d="100"/>
        <a:sy n="100" d="100"/>
      </p:scale>
      <p:origin x="0" y="0"/>
    </p:cViewPr>
  </p:notesTextViewPr>
  <p:sorterViewPr>
    <p:cViewPr>
      <p:scale>
        <a:sx n="50" d="100"/>
        <a:sy n="50"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9" tIns="46740" rIns="93479" bIns="46740" numCol="1" anchor="t" anchorCtr="0" compatLnSpc="1">
            <a:prstTxWarp prst="textNoShape">
              <a:avLst/>
            </a:prstTxWarp>
          </a:bodyPr>
          <a:lstStyle>
            <a:lvl1pPr defTabSz="935038">
              <a:defRPr sz="1200"/>
            </a:lvl1pPr>
          </a:lstStyle>
          <a:p>
            <a:endParaRPr lang="en-US"/>
          </a:p>
        </p:txBody>
      </p:sp>
      <p:sp>
        <p:nvSpPr>
          <p:cNvPr id="58371" name="Rectangle 3"/>
          <p:cNvSpPr>
            <a:spLocks noGrp="1" noChangeArrowheads="1"/>
          </p:cNvSpPr>
          <p:nvPr>
            <p:ph type="dt" sz="quarter"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9" tIns="46740" rIns="93479" bIns="46740" numCol="1" anchor="t" anchorCtr="0" compatLnSpc="1">
            <a:prstTxWarp prst="textNoShape">
              <a:avLst/>
            </a:prstTxWarp>
          </a:bodyPr>
          <a:lstStyle>
            <a:lvl1pPr algn="r" defTabSz="935038">
              <a:defRPr sz="1200"/>
            </a:lvl1pPr>
          </a:lstStyle>
          <a:p>
            <a:endParaRPr lang="en-US"/>
          </a:p>
        </p:txBody>
      </p:sp>
      <p:sp>
        <p:nvSpPr>
          <p:cNvPr id="58372" name="Rectangle 4"/>
          <p:cNvSpPr>
            <a:spLocks noGrp="1" noChangeArrowheads="1"/>
          </p:cNvSpPr>
          <p:nvPr>
            <p:ph type="ftr" sz="quarter" idx="2"/>
          </p:nvPr>
        </p:nvSpPr>
        <p:spPr bwMode="auto">
          <a:xfrm>
            <a:off x="0" y="886460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9" tIns="46740" rIns="93479" bIns="46740" numCol="1" anchor="b" anchorCtr="0" compatLnSpc="1">
            <a:prstTxWarp prst="textNoShape">
              <a:avLst/>
            </a:prstTxWarp>
          </a:bodyPr>
          <a:lstStyle>
            <a:lvl1pPr defTabSz="935038">
              <a:defRPr sz="1200"/>
            </a:lvl1pPr>
          </a:lstStyle>
          <a:p>
            <a:endParaRPr lang="en-US"/>
          </a:p>
        </p:txBody>
      </p:sp>
      <p:sp>
        <p:nvSpPr>
          <p:cNvPr id="58373" name="Rectangle 5"/>
          <p:cNvSpPr>
            <a:spLocks noGrp="1" noChangeArrowheads="1"/>
          </p:cNvSpPr>
          <p:nvPr>
            <p:ph type="sldNum" sz="quarter" idx="3"/>
          </p:nvPr>
        </p:nvSpPr>
        <p:spPr bwMode="auto">
          <a:xfrm>
            <a:off x="3971925" y="886460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9" tIns="46740" rIns="93479" bIns="46740" numCol="1" anchor="b" anchorCtr="0" compatLnSpc="1">
            <a:prstTxWarp prst="textNoShape">
              <a:avLst/>
            </a:prstTxWarp>
          </a:bodyPr>
          <a:lstStyle>
            <a:lvl1pPr algn="r" defTabSz="935038">
              <a:defRPr sz="1200"/>
            </a:lvl1pPr>
          </a:lstStyle>
          <a:p>
            <a:fld id="{1BE6B111-DE6E-4596-86F7-FFFEC80002D7}" type="slidenum">
              <a:rPr lang="en-US"/>
              <a:pPr/>
              <a:t>‹#›</a:t>
            </a:fld>
            <a:endParaRPr lang="en-US"/>
          </a:p>
        </p:txBody>
      </p:sp>
    </p:spTree>
    <p:extLst>
      <p:ext uri="{BB962C8B-B14F-4D97-AF65-F5344CB8AC3E}">
        <p14:creationId xmlns:p14="http://schemas.microsoft.com/office/powerpoint/2010/main" val="396274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621979E-A964-4983-AB4B-5D5A4CDBA754}" type="datetimeFigureOut">
              <a:rPr lang="en-US" smtClean="0"/>
              <a:t>8/27/2015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4BEB61B-6FB3-4547-94D5-11594878FEE9}" type="slidenum">
              <a:rPr lang="en-US" smtClean="0"/>
              <a:t>‹#›</a:t>
            </a:fld>
            <a:endParaRPr lang="en-US"/>
          </a:p>
        </p:txBody>
      </p:sp>
    </p:spTree>
    <p:extLst>
      <p:ext uri="{BB962C8B-B14F-4D97-AF65-F5344CB8AC3E}">
        <p14:creationId xmlns:p14="http://schemas.microsoft.com/office/powerpoint/2010/main" val="158279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azon.com/gp/product/B0001GMSU8?ie=UTF8&amp;tag=stucosuccess-20&amp;linkCode=as2&amp;camp=1789&amp;creative=390957&amp;creativeASIN=B0001GMSU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Prayer Requests</a:t>
            </a:r>
          </a:p>
          <a:p>
            <a:pPr marL="228600" indent="-228600">
              <a:buAutoNum type="arabicPeriod"/>
            </a:pPr>
            <a:r>
              <a:rPr lang="en-US" dirty="0" smtClean="0"/>
              <a:t>Reminder:</a:t>
            </a:r>
            <a:r>
              <a:rPr lang="en-US" baseline="0" dirty="0" smtClean="0"/>
              <a:t> Reading tomorrow</a:t>
            </a:r>
          </a:p>
          <a:p>
            <a:pPr marL="228600" indent="-228600">
              <a:buAutoNum type="arabicPeriod"/>
            </a:pPr>
            <a:r>
              <a:rPr lang="en-US" baseline="0" dirty="0" smtClean="0"/>
              <a:t>Robert Frost History/poem recitation</a:t>
            </a:r>
          </a:p>
          <a:p>
            <a:pPr marL="228600" indent="-228600">
              <a:buAutoNum type="arabicPeriod"/>
            </a:pPr>
            <a:r>
              <a:rPr lang="en-US" baseline="0" dirty="0" smtClean="0"/>
              <a:t>Award winners from yesterday</a:t>
            </a:r>
          </a:p>
          <a:p>
            <a:pPr marL="228600" indent="-228600">
              <a:buAutoNum type="arabicPeriod"/>
            </a:pPr>
            <a:r>
              <a:rPr lang="en-US" baseline="0" dirty="0" smtClean="0"/>
              <a:t>History of Dueling</a:t>
            </a:r>
          </a:p>
          <a:p>
            <a:pPr marL="228600" indent="-228600">
              <a:buAutoNum type="arabicPeriod"/>
            </a:pPr>
            <a:r>
              <a:rPr lang="en-US" baseline="0" dirty="0" smtClean="0"/>
              <a:t>Class duel—award winners</a:t>
            </a:r>
          </a:p>
          <a:p>
            <a:pPr marL="228600" indent="-228600">
              <a:buAutoNum type="arabicPeriod"/>
            </a:pPr>
            <a:r>
              <a:rPr lang="en-US" baseline="0" dirty="0" smtClean="0"/>
              <a:t>Read Aloud!</a:t>
            </a:r>
          </a:p>
          <a:p>
            <a:pPr marL="228600" indent="-228600">
              <a:buAutoNum type="arabicPeriod"/>
            </a:pPr>
            <a:r>
              <a:rPr lang="en-US" baseline="0" dirty="0" smtClean="0"/>
              <a:t>Notes</a:t>
            </a:r>
            <a:endParaRPr lang="en-US" dirty="0" smtClean="0"/>
          </a:p>
        </p:txBody>
      </p:sp>
      <p:sp>
        <p:nvSpPr>
          <p:cNvPr id="4" name="Slide Number Placeholder 3"/>
          <p:cNvSpPr>
            <a:spLocks noGrp="1"/>
          </p:cNvSpPr>
          <p:nvPr>
            <p:ph type="sldNum" sz="quarter" idx="10"/>
          </p:nvPr>
        </p:nvSpPr>
        <p:spPr/>
        <p:txBody>
          <a:bodyPr/>
          <a:lstStyle/>
          <a:p>
            <a:fld id="{74BEB61B-6FB3-4547-94D5-11594878FEE9}" type="slidenum">
              <a:rPr lang="en-US" smtClean="0"/>
              <a:t>1</a:t>
            </a:fld>
            <a:endParaRPr lang="en-US"/>
          </a:p>
        </p:txBody>
      </p:sp>
    </p:spTree>
    <p:extLst>
      <p:ext uri="{BB962C8B-B14F-4D97-AF65-F5344CB8AC3E}">
        <p14:creationId xmlns:p14="http://schemas.microsoft.com/office/powerpoint/2010/main" val="147709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E9485-1579-4ED3-BFD8-08FBF40C18CF}" type="slidenum">
              <a:rPr lang="en-US">
                <a:solidFill>
                  <a:prstClr val="black"/>
                </a:solidFill>
              </a:rPr>
              <a:pPr/>
              <a:t>52</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Soccer: Clipart.com</a:t>
            </a:r>
          </a:p>
        </p:txBody>
      </p:sp>
    </p:spTree>
    <p:extLst>
      <p:ext uri="{BB962C8B-B14F-4D97-AF65-F5344CB8AC3E}">
        <p14:creationId xmlns:p14="http://schemas.microsoft.com/office/powerpoint/2010/main" val="125706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early years a man’s political opinions were inseparable from the self, from personal character and reputation, and as central to his honor as a seventeenth-century Frenchman’s courage was to his. He called his opinions “principles,” and he was willing, almost eager, to die or to kill for them. Joanne B. Freeman, in </a:t>
            </a:r>
            <a:r>
              <a:rPr lang="en-US" i="1" dirty="0" smtClean="0">
                <a:hlinkClick r:id="rId3"/>
              </a:rPr>
              <a:t>Affairs of Honor</a:t>
            </a:r>
            <a:r>
              <a:rPr lang="en-US" dirty="0" smtClean="0"/>
              <a:t>, writes that dueling </a:t>
            </a:r>
            <a:r>
              <a:rPr lang="en-US" dirty="0" err="1" smtClean="0"/>
              <a:t>politcos</a:t>
            </a:r>
            <a:r>
              <a:rPr lang="en-US" dirty="0" smtClean="0"/>
              <a:t> ‘were men of public duty and private ambition who identified so closely with their public roles that they often could not distinguish between their identity as gentlemen and their status as political leaders. Longtime political opponents almost expected duels, for there was no way that constant opposition to a man’s political career could leave his personal identity unaffected.’” -</a:t>
            </a:r>
            <a:r>
              <a:rPr lang="en-US" i="1" dirty="0" smtClean="0"/>
              <a:t>GB</a:t>
            </a:r>
            <a:endParaRPr lang="en-US" dirty="0" smtClean="0"/>
          </a:p>
          <a:p>
            <a:r>
              <a:rPr lang="en-US" dirty="0" smtClean="0"/>
              <a:t>Refusing a challenge to duel would effectively end a man’s political career. Dueling proved to a man’s constituents that he had the requisite honor, courage, and leadership to represent them in Washington.</a:t>
            </a:r>
          </a:p>
          <a:p>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3</a:t>
            </a:fld>
            <a:endParaRPr lang="en-US"/>
          </a:p>
        </p:txBody>
      </p:sp>
    </p:spTree>
    <p:extLst>
      <p:ext uri="{BB962C8B-B14F-4D97-AF65-F5344CB8AC3E}">
        <p14:creationId xmlns:p14="http://schemas.microsoft.com/office/powerpoint/2010/main" val="115004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Burr &amp; Hamilton Duel</a:t>
            </a:r>
          </a:p>
          <a:p>
            <a:endParaRPr lang="en-US" dirty="0" smtClean="0"/>
          </a:p>
          <a:p>
            <a:r>
              <a:rPr lang="en-US" dirty="0" smtClean="0"/>
              <a:t>The most famous duel in American history is unquestionably that which occurred between Vice President Aaron Burr and Alexander Hamilton, who greatly influenced the founding of America’s economy and was possibly on track to become President himself. Burr and Hamilton had long been political enemies by the time they met on the field of honor. Hamilton had been instrumental in preventing Burr from winning the Presidency when Burr tied Thomas Jefferson’s vote count, leading to Burr’s eventual appointment as VP. The two men continued to square off politically until rumors that Hamilton had been saying “despicable” things about Burr led the slandered </a:t>
            </a:r>
            <a:r>
              <a:rPr lang="en-US" dirty="0" err="1" smtClean="0"/>
              <a:t>veep</a:t>
            </a:r>
            <a:r>
              <a:rPr lang="en-US" dirty="0" smtClean="0"/>
              <a:t> to issue a formal challenge to duel.</a:t>
            </a:r>
          </a:p>
          <a:p>
            <a:r>
              <a:rPr lang="en-US" dirty="0" smtClean="0"/>
              <a:t>The two men met on the field of honor in Weehawken, New Jersey on the morning of July 11, 1804. Interestingly enough, Hamilton’s son had fallen to a mortal blow in a duel at the very same place just two years before. The same guns used in his duel were also used in his father’s.</a:t>
            </a:r>
          </a:p>
          <a:p>
            <a:r>
              <a:rPr lang="en-US" dirty="0" smtClean="0"/>
              <a:t>The accounts of precisely what happened are conflicting, but it is generally thought that Hamilton fired first, aiming high and missing Burr completely. Burr then aimed squarely at Hamilton’s torso and returned fire. Hamilton fell, the bullet lodged in his spine, and he died the following morning.</a:t>
            </a:r>
          </a:p>
          <a:p>
            <a:r>
              <a:rPr lang="en-US" dirty="0" smtClean="0"/>
              <a:t>Whether Hamilton’s miss was intentional or not is debatable. Hamilton had recorded in a letter the previous night that he intended to purposefully miss Burr in an effort to end the confrontation without bloodshed. Still, other believe that Hamilton so detested Burr that he shared this sentiment simply to paint Burr as the villainous shedder of innocent blood, thus forever besmirching his character.</a:t>
            </a:r>
          </a:p>
          <a:p>
            <a:r>
              <a:rPr lang="en-US" dirty="0" smtClean="0"/>
              <a:t>If that truly was his wish, it was certainly granted. Though murder charges were levied against Burr, he was never brought to trial. But the ensuing political fallout undermined Burr’s political clout and brought a swift end to his career.</a:t>
            </a:r>
          </a:p>
          <a:p>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4</a:t>
            </a:fld>
            <a:endParaRPr lang="en-US"/>
          </a:p>
        </p:txBody>
      </p:sp>
    </p:spTree>
    <p:extLst>
      <p:ext uri="{BB962C8B-B14F-4D97-AF65-F5344CB8AC3E}">
        <p14:creationId xmlns:p14="http://schemas.microsoft.com/office/powerpoint/2010/main" val="413103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his presidential career, Andrew Jackson was known for his inclination to invoke violence in defense of his honor; he was the veteran of at least 13 duels. These showdowns left his body so filled with lead that people said he “rattled like a bag of marbles.”</a:t>
            </a:r>
          </a:p>
          <a:p>
            <a:r>
              <a:rPr lang="en-US" dirty="0" smtClean="0"/>
              <a:t>The most famous of Jackson’s affairs of honor was his confrontation with prominent duelist Charles Dickinson. Dickinson, rumored to be the best shot in the country, had insulted the future President by alleging that he cheated in a horse racing bet between Jackson and Dickinson’s father-in-law. Insults were exchanged, culminating with Dickinson insulting Jackson’s wife. Slandering Jackson’s wife was “like sinning against the Holy Ghost: unpardonable.” Biographer James Parton claimed that Jackson “kept pistols in perfect condition for thirty-seven years” to use whenever someone “dared breathe her name except in honor.” Jackson had no choice but to issue a challenge to duel.</a:t>
            </a:r>
          </a:p>
          <a:p>
            <a:r>
              <a:rPr lang="en-US" dirty="0" smtClean="0"/>
              <a:t>Jackson and Dickinson met at Harrison’s Mill on the Red River in Kentucky on May 30, 1806. The men were to stand at eight paces and then turn and fire. Dickinson was a well-known sharpshooter and Jackson felt his only chance to kill him would be to allow himself enough time to take an accurate shot. Thus he calmly allowed Dickinson to fire into his chest. The bullet lodged in his ribs, but Jackson hardly quivered, calmly leveling his pistol at Dickinson. But when the trigger was pulled the hammer of his gun only fell to the half-cocked position and did not fire. According to dueling etiquette, this should have been the end of the duel. Jackson, however, was not finished with Dickinson. Re-cocking his pistol, he aimed and fired, striking Dickinson dead.</a:t>
            </a:r>
          </a:p>
          <a:p>
            <a:r>
              <a:rPr lang="en-US" dirty="0" smtClean="0"/>
              <a:t>It was only then that Jackson took heed of the fact that blood was dripping into his boot. Dickinson’s musket ball was too close to his heart to be removed and forever remained lodged in Jackson’s chest. The wound would lend him a perpetual hacking cough, cause him persistent pain, and compound the many health problems that would beleaguer him throughout life. But Jackson never regretted the decision</a:t>
            </a:r>
          </a:p>
          <a:p>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5</a:t>
            </a:fld>
            <a:endParaRPr lang="en-US"/>
          </a:p>
        </p:txBody>
      </p:sp>
    </p:spTree>
    <p:extLst>
      <p:ext uri="{BB962C8B-B14F-4D97-AF65-F5344CB8AC3E}">
        <p14:creationId xmlns:p14="http://schemas.microsoft.com/office/powerpoint/2010/main" val="125834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 vs. Randolph</a:t>
            </a:r>
          </a:p>
          <a:p>
            <a:endParaRPr lang="en-US" dirty="0" smtClean="0"/>
          </a:p>
          <a:p>
            <a:r>
              <a:rPr lang="en-US" dirty="0" smtClean="0"/>
              <a:t>John Randolph was quite a character. He fought his first duel at 18, seriously wounding a fellow student over his mispronunciation of a word. His volatility continued as a Congressman; “he called Daniel Webster “a vile slanderer,” President Adams a “traitor,” and Edward Livingston “the most contemptible and degraded of beings, whom no man ought to touch, unless with a pair of tongs.” When he wasn’t hurling insults at his associates, he was challenging them to duels.</a:t>
            </a:r>
          </a:p>
          <a:p>
            <a:r>
              <a:rPr lang="en-US" dirty="0" smtClean="0"/>
              <a:t>Following a slanderous speech on the Senate floor in which he accused sitting Secretary of State Henry Clay of “crucifying the Constitution and cheating at cards,” Senator John Randolph found himself the recipient of a formal challenge to duel. While comfortable with assailing the man’s character, Randolph, an experienced marksman, had no intention of robbing Clay’s family of their patriarch (and suffering the political fallout of slaying the Secretary of State). Several days before the duel took place, Randolph confided in Senator Thomas Hart Benton that he was unwilling to kill Clay, but did not want to sacrifice his personal honor either, so he would instead purposefully aim high when the time came to fire.</a:t>
            </a:r>
          </a:p>
          <a:p>
            <a:r>
              <a:rPr lang="en-US" dirty="0" smtClean="0"/>
              <a:t>When the day of the duel arrived on April 8, 1826, both men met on the field of honor. As preparations for the start of the duel were still being made, Randolph accidentally fired his gun, which was pointed at the ground. Clay accepted that the misfire was an accident and allowed the duel to proceed. Marching the agreed upon number of steps in opposite directions, both men turned and fired. Randolph, apparently motivated by the humiliation of his misfire (and his missed chance to come off as the magnanimous one), made no effort to aim high, although he still just missed his intended target, the bullet perforating Clay’s coat. Clay also missed, and having gained no satisfaction, demanded another go around. This time Clay missed again, and Randolph followed through on his promise to Benton by firing into the air. Moved by the sentiment, Randolph met Clay at midfield for a handshake to end the duel, noting to his opponent that he owed him a new coat. Clay simply replied “I am glad the debt is no greater.”</a:t>
            </a:r>
          </a:p>
          <a:p>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6</a:t>
            </a:fld>
            <a:endParaRPr lang="en-US"/>
          </a:p>
        </p:txBody>
      </p:sp>
    </p:spTree>
    <p:extLst>
      <p:ext uri="{BB962C8B-B14F-4D97-AF65-F5344CB8AC3E}">
        <p14:creationId xmlns:p14="http://schemas.microsoft.com/office/powerpoint/2010/main" val="173960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elected official in the Illinois State Legislature, future President Abraham Lincoln was sharply critical of James Shields’ performance as Illinois State Auditor. Lincoln even resorted to adopting various pseudonyms and publishing many satirical letters criticizing Shields (a common tactic at the time). In an unfortunate twist of fate, Lincoln’s future wife Mary Todd and a friend also wrote several letters. But the women got carried away, changing the tone from satirical criticism to insult. Shields, upon discovering that Lincoln was behind the letters in one form or another, issued an immediate challenge. Lincoln, unwilling to accept the public disgrace that came with refusing a duel, and eager to impress his future wife Mary, accepted.</a:t>
            </a:r>
          </a:p>
          <a:p>
            <a:r>
              <a:rPr lang="en-US" dirty="0" smtClean="0"/>
              <a:t>As the challenged party, Lincoln set the parameters for the duel. It was to be fought with large cavalry broadswords in a deep pit divided by a board which no man could step over. In creating such parameters, Lincoln aimed to disarm his opponent using his superior reach advantage and avoid bloodshed on either side. Furthermore, Lincoln hoped that such ridiculous conditions would force Shields’ withdrawal. But initially, they did not.</a:t>
            </a:r>
          </a:p>
          <a:p>
            <a:r>
              <a:rPr lang="en-US" dirty="0" smtClean="0"/>
              <a:t>On September 22, 1842, the two men met on the field of honor. As the seconds desperately tried to sway Shields’ determination, he looked over and saw Lincoln chopping at the branches of a nearby tree that would be far out of his own reach. Realizing that he was outmatched, Shields agreed to attempt to talk it out with Lincoln. Lincoln’s second convinced Shields that Lincoln had not written the letters, and Lincoln offered an apology for the misunderstanding, which Shields fortunately accepted. Shields went on to become a prominent United States Senator, and Abraham Lincoln went on to become, well, Abraham Lincoln.</a:t>
            </a:r>
          </a:p>
          <a:p>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7</a:t>
            </a:fld>
            <a:endParaRPr lang="en-US"/>
          </a:p>
        </p:txBody>
      </p:sp>
    </p:spTree>
    <p:extLst>
      <p:ext uri="{BB962C8B-B14F-4D97-AF65-F5344CB8AC3E}">
        <p14:creationId xmlns:p14="http://schemas.microsoft.com/office/powerpoint/2010/main" val="235915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living in Virginia City, Nevada, sharp-witted satirist Mark Twain was up to his usual pot stirring, writing such outrageous editorials for </a:t>
            </a:r>
            <a:r>
              <a:rPr lang="en-US" i="1" dirty="0" smtClean="0"/>
              <a:t>The Territorial Enterprise </a:t>
            </a:r>
            <a:r>
              <a:rPr lang="en-US" dirty="0" smtClean="0"/>
              <a:t>that locals dubbed him “The Incorrigible.” When Twain wrote a piece erroneously accusing a rival paper, T</a:t>
            </a:r>
            <a:r>
              <a:rPr lang="en-US" i="1" dirty="0" smtClean="0"/>
              <a:t>he Virginia City Union,</a:t>
            </a:r>
            <a:r>
              <a:rPr lang="en-US" dirty="0" smtClean="0"/>
              <a:t> of reneging on a promised pledge to charity, the publisher of the paper, James Laird, made such a stink over the false accusation that Twain challenged him to a duel. Twain’s second, Steve Gillis, took Twain to practice his shooting, only to find that the man’s pen was truly mightier than his pistol; Twain couldn’t hit the side of a barn. Filled with fear, Twain collapsed. As Laird and his men were making their way over, Gillis grabbed a bird, shot his head off, and stood admiring the corpse. Laird’s second asked, “Who did that?” and Gillis responded that Twain had shot the bird’s head off from a good distance and was capable of doing it with every shot. Then he gravely intoned, “You don’t want to fight that man. It’s just like suicide. You better settle this thing, </a:t>
            </a:r>
            <a:r>
              <a:rPr lang="en-US" i="1" dirty="0" smtClean="0"/>
              <a:t>now</a:t>
            </a:r>
            <a:r>
              <a:rPr lang="en-US" dirty="0" smtClean="0"/>
              <a:t>.” The creative ploy worked, and the men reconciled. Tom Sawyer would have been proud.</a:t>
            </a:r>
            <a:endParaRPr lang="en-US" dirty="0"/>
          </a:p>
        </p:txBody>
      </p:sp>
      <p:sp>
        <p:nvSpPr>
          <p:cNvPr id="4" name="Slide Number Placeholder 3"/>
          <p:cNvSpPr>
            <a:spLocks noGrp="1"/>
          </p:cNvSpPr>
          <p:nvPr>
            <p:ph type="sldNum" sz="quarter" idx="10"/>
          </p:nvPr>
        </p:nvSpPr>
        <p:spPr/>
        <p:txBody>
          <a:bodyPr/>
          <a:lstStyle/>
          <a:p>
            <a:fld id="{74BEB61B-6FB3-4547-94D5-11594878FEE9}" type="slidenum">
              <a:rPr lang="en-US" smtClean="0"/>
              <a:t>8</a:t>
            </a:fld>
            <a:endParaRPr lang="en-US"/>
          </a:p>
        </p:txBody>
      </p:sp>
    </p:spTree>
    <p:extLst>
      <p:ext uri="{BB962C8B-B14F-4D97-AF65-F5344CB8AC3E}">
        <p14:creationId xmlns:p14="http://schemas.microsoft.com/office/powerpoint/2010/main" val="321648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F5642-312B-4DC5-A4C5-5AA47C68C49E}" type="slidenum">
              <a:rPr lang="en-US">
                <a:solidFill>
                  <a:prstClr val="black"/>
                </a:solidFill>
              </a:rPr>
              <a:pPr/>
              <a:t>31</a:t>
            </a:fld>
            <a:endParaRPr lang="en-US">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Interpretive Key: _______-___-_____ _______</a:t>
            </a:r>
          </a:p>
        </p:txBody>
      </p:sp>
    </p:spTree>
    <p:extLst>
      <p:ext uri="{BB962C8B-B14F-4D97-AF65-F5344CB8AC3E}">
        <p14:creationId xmlns:p14="http://schemas.microsoft.com/office/powerpoint/2010/main" val="393851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E9485-1579-4ED3-BFD8-08FBF40C18CF}" type="slidenum">
              <a:rPr lang="en-US">
                <a:solidFill>
                  <a:prstClr val="black"/>
                </a:solidFill>
              </a:rPr>
              <a:pPr/>
              <a:t>51</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Soccer: Clipart.com</a:t>
            </a:r>
          </a:p>
        </p:txBody>
      </p:sp>
    </p:spTree>
    <p:extLst>
      <p:ext uri="{BB962C8B-B14F-4D97-AF65-F5344CB8AC3E}">
        <p14:creationId xmlns:p14="http://schemas.microsoft.com/office/powerpoint/2010/main" val="242289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7CC3C5-8A19-41F6-A8FF-A3CA9504E8EE}" type="slidenum">
              <a:rPr lang="en-US"/>
              <a:pPr/>
              <a:t>‹#›</a:t>
            </a:fld>
            <a:endParaRPr lang="en-US"/>
          </a:p>
        </p:txBody>
      </p:sp>
    </p:spTree>
    <p:extLst>
      <p:ext uri="{BB962C8B-B14F-4D97-AF65-F5344CB8AC3E}">
        <p14:creationId xmlns:p14="http://schemas.microsoft.com/office/powerpoint/2010/main" val="239397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ED2F6B-427D-467A-A473-3BDCDFA0F180}" type="slidenum">
              <a:rPr lang="en-US"/>
              <a:pPr/>
              <a:t>‹#›</a:t>
            </a:fld>
            <a:endParaRPr lang="en-US"/>
          </a:p>
        </p:txBody>
      </p:sp>
    </p:spTree>
    <p:extLst>
      <p:ext uri="{BB962C8B-B14F-4D97-AF65-F5344CB8AC3E}">
        <p14:creationId xmlns:p14="http://schemas.microsoft.com/office/powerpoint/2010/main" val="229159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07BD0A-145D-470C-B56E-AB83D2DBD9D9}" type="slidenum">
              <a:rPr lang="en-US"/>
              <a:pPr/>
              <a:t>‹#›</a:t>
            </a:fld>
            <a:endParaRPr lang="en-US"/>
          </a:p>
        </p:txBody>
      </p:sp>
    </p:spTree>
    <p:extLst>
      <p:ext uri="{BB962C8B-B14F-4D97-AF65-F5344CB8AC3E}">
        <p14:creationId xmlns:p14="http://schemas.microsoft.com/office/powerpoint/2010/main" val="403338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7CC3C5-8A19-41F6-A8FF-A3CA9504E8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664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F881EC-9359-4FF6-B002-8315C6F625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473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1AAA1C-C464-4CF4-8B5F-34C5DE33A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373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857256-F7C0-4D8E-967E-AD58CA9603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727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027BEE-2AA9-441C-A27F-78546A6317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226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BC3B41-5733-4AF1-90E7-7E97409312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612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01BBED2-51B5-46B7-9E6F-E008ABE3BE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318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BFF3B2-9F09-4D39-8B5D-9052B277D1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0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F881EC-9359-4FF6-B002-8315C6F625EB}" type="slidenum">
              <a:rPr lang="en-US"/>
              <a:pPr/>
              <a:t>‹#›</a:t>
            </a:fld>
            <a:endParaRPr lang="en-US"/>
          </a:p>
        </p:txBody>
      </p:sp>
    </p:spTree>
    <p:extLst>
      <p:ext uri="{BB962C8B-B14F-4D97-AF65-F5344CB8AC3E}">
        <p14:creationId xmlns:p14="http://schemas.microsoft.com/office/powerpoint/2010/main" val="3399744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ED357D-5B96-46DC-A1C8-FC3255645B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75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ED2F6B-427D-467A-A473-3BDCDFA0F1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4261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07BD0A-145D-470C-B56E-AB83D2DBD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8803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EE5C267-6F7E-49E4-A900-E65C7672AB3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689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DE3ED84-126E-4165-81F7-697C7430B49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5057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54A9E96-AD4D-4BEC-8DDA-D0458F554AA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28891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782665C1-5926-4E85-9D24-BFB8F91752D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551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1D49E0C6-2904-41F8-B458-4F34D3D7786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25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0DC947D9-9553-4F64-8267-5D99444DC79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9912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D3C101CA-A52C-4939-AE69-A36F91267E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761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1AAA1C-C464-4CF4-8B5F-34C5DE33AF9B}" type="slidenum">
              <a:rPr lang="en-US"/>
              <a:pPr/>
              <a:t>‹#›</a:t>
            </a:fld>
            <a:endParaRPr lang="en-US"/>
          </a:p>
        </p:txBody>
      </p:sp>
    </p:spTree>
    <p:extLst>
      <p:ext uri="{BB962C8B-B14F-4D97-AF65-F5344CB8AC3E}">
        <p14:creationId xmlns:p14="http://schemas.microsoft.com/office/powerpoint/2010/main" val="116760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65D36C18-F66F-48EC-832D-A4792557188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3507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B7877A5-C418-4A30-B7E4-43C67381B34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2302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23F9817F-11F0-4DC7-9FFE-1EAE6EC5EC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808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en-US">
              <a:solidFill>
                <a:srgbClr val="000000"/>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0A974982-C06B-4838-8C8F-3934A449CD6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64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7CC3C5-8A19-41F6-A8FF-A3CA9504E8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370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F881EC-9359-4FF6-B002-8315C6F625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361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1AAA1C-C464-4CF4-8B5F-34C5DE33A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525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857256-F7C0-4D8E-967E-AD58CA9603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491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027BEE-2AA9-441C-A27F-78546A6317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332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BC3B41-5733-4AF1-90E7-7E97409312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050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857256-F7C0-4D8E-967E-AD58CA960316}" type="slidenum">
              <a:rPr lang="en-US"/>
              <a:pPr/>
              <a:t>‹#›</a:t>
            </a:fld>
            <a:endParaRPr lang="en-US"/>
          </a:p>
        </p:txBody>
      </p:sp>
    </p:spTree>
    <p:extLst>
      <p:ext uri="{BB962C8B-B14F-4D97-AF65-F5344CB8AC3E}">
        <p14:creationId xmlns:p14="http://schemas.microsoft.com/office/powerpoint/2010/main" val="563603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01BBED2-51B5-46B7-9E6F-E008ABE3BE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4684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BFF3B2-9F09-4D39-8B5D-9052B277D1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9379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ED357D-5B96-46DC-A1C8-FC3255645B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2693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ED2F6B-427D-467A-A473-3BDCDFA0F1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2456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07BD0A-145D-470C-B56E-AB83D2DBD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6473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2A8B2-2567-4D97-9778-41790BBDC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4105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21D17-0BB1-4CD8-B531-DFFDD4D732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278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8D66B3-405D-4075-A180-7B123E3FF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7358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E39FD-B5AF-459E-B1C3-84AB4E406D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0572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C4AFE4F-EA6D-42CF-8190-D82997072F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35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027BEE-2AA9-441C-A27F-78546A631778}" type="slidenum">
              <a:rPr lang="en-US"/>
              <a:pPr/>
              <a:t>‹#›</a:t>
            </a:fld>
            <a:endParaRPr lang="en-US"/>
          </a:p>
        </p:txBody>
      </p:sp>
    </p:spTree>
    <p:extLst>
      <p:ext uri="{BB962C8B-B14F-4D97-AF65-F5344CB8AC3E}">
        <p14:creationId xmlns:p14="http://schemas.microsoft.com/office/powerpoint/2010/main" val="342101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8E2F2CA-1F1E-4735-8850-D743E5CF5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3920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C4514D-4D84-47A9-A400-08C0AE35DD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920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00230B-0125-4A31-99CB-BB6805D9E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34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9FCAD9-A7CB-4999-BC90-6F3753F49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7905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C0F666-9548-4D85-A7DB-DD20FDBD7A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9961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9C1470-0559-419A-9ECB-DDC705DB68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475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BC3B41-5733-4AF1-90E7-7E9740931255}" type="slidenum">
              <a:rPr lang="en-US"/>
              <a:pPr/>
              <a:t>‹#›</a:t>
            </a:fld>
            <a:endParaRPr lang="en-US"/>
          </a:p>
        </p:txBody>
      </p:sp>
    </p:spTree>
    <p:extLst>
      <p:ext uri="{BB962C8B-B14F-4D97-AF65-F5344CB8AC3E}">
        <p14:creationId xmlns:p14="http://schemas.microsoft.com/office/powerpoint/2010/main" val="326082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1BBED2-51B5-46B7-9E6F-E008ABE3BE26}" type="slidenum">
              <a:rPr lang="en-US"/>
              <a:pPr/>
              <a:t>‹#›</a:t>
            </a:fld>
            <a:endParaRPr lang="en-US"/>
          </a:p>
        </p:txBody>
      </p:sp>
    </p:spTree>
    <p:extLst>
      <p:ext uri="{BB962C8B-B14F-4D97-AF65-F5344CB8AC3E}">
        <p14:creationId xmlns:p14="http://schemas.microsoft.com/office/powerpoint/2010/main" val="125111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BFF3B2-9F09-4D39-8B5D-9052B277D1D7}" type="slidenum">
              <a:rPr lang="en-US"/>
              <a:pPr/>
              <a:t>‹#›</a:t>
            </a:fld>
            <a:endParaRPr lang="en-US"/>
          </a:p>
        </p:txBody>
      </p:sp>
    </p:spTree>
    <p:extLst>
      <p:ext uri="{BB962C8B-B14F-4D97-AF65-F5344CB8AC3E}">
        <p14:creationId xmlns:p14="http://schemas.microsoft.com/office/powerpoint/2010/main" val="63991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ED357D-5B96-46DC-A1C8-FC3255645B44}" type="slidenum">
              <a:rPr lang="en-US"/>
              <a:pPr/>
              <a:t>‹#›</a:t>
            </a:fld>
            <a:endParaRPr lang="en-US"/>
          </a:p>
        </p:txBody>
      </p:sp>
    </p:spTree>
    <p:extLst>
      <p:ext uri="{BB962C8B-B14F-4D97-AF65-F5344CB8AC3E}">
        <p14:creationId xmlns:p14="http://schemas.microsoft.com/office/powerpoint/2010/main" val="284762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5E44AA-2FD8-4D53-8F07-3ACD9D0663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5E44AA-2FD8-4D53-8F07-3ACD9D066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5876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eaLnBrk="1" fontAlgn="auto" hangingPunct="1">
              <a:spcBef>
                <a:spcPts val="0"/>
              </a:spcBef>
              <a:spcAft>
                <a:spcPts val="0"/>
              </a:spcAft>
            </a:pPr>
            <a:fld id="{5FD98B18-E219-496F-BD14-A3FCB3DFAE60}" type="datetimeFigureOut">
              <a:rPr lang="en-US" smtClean="0">
                <a:solidFill>
                  <a:srgbClr val="FFFFFF"/>
                </a:solidFill>
                <a:latin typeface="Corbel" panose="020B0503020204020204"/>
              </a:rPr>
              <a:pPr eaLnBrk="1" fontAlgn="auto" hangingPunct="1">
                <a:spcBef>
                  <a:spcPts val="0"/>
                </a:spcBef>
                <a:spcAft>
                  <a:spcPts val="0"/>
                </a:spcAft>
              </a:pPr>
              <a:t>8/27/2015</a:t>
            </a:fld>
            <a:endParaRPr lang="en-US">
              <a:solidFill>
                <a:srgbClr val="FFFFFF"/>
              </a:solidFill>
              <a:latin typeface="Corbel" panose="020B0503020204020204"/>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eaLnBrk="1" fontAlgn="auto" hangingPunct="1">
              <a:spcBef>
                <a:spcPts val="0"/>
              </a:spcBef>
              <a:spcAft>
                <a:spcPts val="0"/>
              </a:spcAft>
            </a:pPr>
            <a:endParaRPr lang="en-US">
              <a:solidFill>
                <a:srgbClr val="FFFFFF"/>
              </a:solidFill>
              <a:latin typeface="Corbel" panose="020B0503020204020204"/>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eaLnBrk="1" fontAlgn="auto" hangingPunct="1">
              <a:spcBef>
                <a:spcPts val="0"/>
              </a:spcBef>
              <a:spcAft>
                <a:spcPts val="0"/>
              </a:spcAft>
            </a:pPr>
            <a:fld id="{0ED73A27-008C-48D9-A2ED-17766A33AA12}" type="slidenum">
              <a:rPr lang="en-US" smtClean="0">
                <a:solidFill>
                  <a:srgbClr val="FFFFFF"/>
                </a:solidFill>
                <a:latin typeface="Corbel" panose="020B0503020204020204"/>
              </a:rPr>
              <a:pPr eaLnBrk="1" fontAlgn="auto" hangingPunct="1">
                <a:spcBef>
                  <a:spcPts val="0"/>
                </a:spcBef>
                <a:spcAft>
                  <a:spcPts val="0"/>
                </a:spcAft>
              </a:pPr>
              <a:t>‹#›</a:t>
            </a:fld>
            <a:endParaRPr lang="en-US">
              <a:solidFill>
                <a:srgbClr val="FFFFFF"/>
              </a:solidFill>
              <a:latin typeface="Corbel" panose="020B0503020204020204"/>
            </a:endParaRPr>
          </a:p>
        </p:txBody>
      </p:sp>
    </p:spTree>
    <p:extLst>
      <p:ext uri="{BB962C8B-B14F-4D97-AF65-F5344CB8AC3E}">
        <p14:creationId xmlns:p14="http://schemas.microsoft.com/office/powerpoint/2010/main" val="420707410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5E44AA-2FD8-4D53-8F07-3ACD9D066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31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eaLnBrk="1" hangingPunct="1"/>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eaLnBrk="1" hangingPunct="1"/>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eaLnBrk="1" hangingPunct="1"/>
            <a:fld id="{552E3C75-A9CE-4522-8EE6-45EC361B6DBB}" type="slidenum">
              <a:rPr lang="en-US">
                <a:solidFill>
                  <a:srgbClr val="000000"/>
                </a:solidFill>
              </a:rPr>
              <a:pPr eaLnBrk="1" hangingPunct="1"/>
              <a:t>‹#›</a:t>
            </a:fld>
            <a:endParaRPr lang="en-US">
              <a:solidFill>
                <a:srgbClr val="000000"/>
              </a:solidFill>
            </a:endParaRPr>
          </a:p>
        </p:txBody>
      </p:sp>
    </p:spTree>
    <p:extLst>
      <p:ext uri="{BB962C8B-B14F-4D97-AF65-F5344CB8AC3E}">
        <p14:creationId xmlns:p14="http://schemas.microsoft.com/office/powerpoint/2010/main" val="3872812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telegraph.co.uk/telegraph/multimedia/archive/01086/fashion-graphics-2_1086994a.jpg" TargetMode="Externa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b/bc/LocationZimbabwe.svg"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oceanphotos.com/d392-3.htm" TargetMode="Externa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Text Box 3"/>
          <p:cNvSpPr txBox="1">
            <a:spLocks noChangeArrowheads="1"/>
          </p:cNvSpPr>
          <p:nvPr/>
        </p:nvSpPr>
        <p:spPr bwMode="auto">
          <a:xfrm>
            <a:off x="1295400" y="762000"/>
            <a:ext cx="6019800" cy="1107996"/>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6600" b="1" i="1" dirty="0" smtClean="0">
                <a:solidFill>
                  <a:srgbClr val="CCCCFF"/>
                </a:solidFill>
                <a:latin typeface="Benguiat Frisky" pitchFamily="66" charset="0"/>
              </a:rPr>
              <a:t>Happy Thursday!</a:t>
            </a:r>
            <a:endParaRPr lang="en-US" sz="6600" b="1" i="1" dirty="0">
              <a:solidFill>
                <a:srgbClr val="CCCCFF"/>
              </a:solidFill>
              <a:latin typeface="Benguiat Frisky" pitchFamily="66" charset="0"/>
            </a:endParaRPr>
          </a:p>
        </p:txBody>
      </p:sp>
      <p:sp>
        <p:nvSpPr>
          <p:cNvPr id="81924" name="Text Box 4"/>
          <p:cNvSpPr txBox="1">
            <a:spLocks noChangeArrowheads="1"/>
          </p:cNvSpPr>
          <p:nvPr/>
        </p:nvSpPr>
        <p:spPr bwMode="auto">
          <a:xfrm>
            <a:off x="1905000" y="2209800"/>
            <a:ext cx="5791200" cy="30162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spcBef>
                <a:spcPct val="50000"/>
              </a:spcBef>
              <a:buFontTx/>
              <a:buChar char="•"/>
            </a:pPr>
            <a:r>
              <a:rPr lang="en-US" sz="4000" b="1" dirty="0" smtClean="0">
                <a:solidFill>
                  <a:srgbClr val="FFFFFF"/>
                </a:solidFill>
                <a:latin typeface="Kabel Md BT" pitchFamily="34" charset="0"/>
              </a:rPr>
              <a:t>Have out your “Road Not Taken” poem.</a:t>
            </a:r>
          </a:p>
          <a:p>
            <a:pPr>
              <a:lnSpc>
                <a:spcPct val="85000"/>
              </a:lnSpc>
              <a:spcBef>
                <a:spcPct val="50000"/>
              </a:spcBef>
              <a:buFontTx/>
              <a:buChar char="•"/>
            </a:pPr>
            <a:r>
              <a:rPr lang="en-US" sz="4000" b="1" dirty="0" smtClean="0">
                <a:solidFill>
                  <a:srgbClr val="FFFFFF"/>
                </a:solidFill>
                <a:latin typeface="Kabel Md BT" pitchFamily="34" charset="0"/>
              </a:rPr>
              <a:t>Make sure you have your literature book             in class today.</a:t>
            </a:r>
            <a:endParaRPr lang="en-US" sz="4000" b="1" dirty="0">
              <a:solidFill>
                <a:srgbClr val="FFFFFF"/>
              </a:solidFill>
              <a:latin typeface="Kabel Md BT" pitchFamily="34" charset="0"/>
            </a:endParaRPr>
          </a:p>
        </p:txBody>
      </p:sp>
    </p:spTree>
    <p:extLst>
      <p:ext uri="{BB962C8B-B14F-4D97-AF65-F5344CB8AC3E}">
        <p14:creationId xmlns:p14="http://schemas.microsoft.com/office/powerpoint/2010/main" val="1237482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Text Box 3"/>
          <p:cNvSpPr txBox="1">
            <a:spLocks noChangeArrowheads="1"/>
          </p:cNvSpPr>
          <p:nvPr/>
        </p:nvSpPr>
        <p:spPr bwMode="auto">
          <a:xfrm>
            <a:off x="2438400" y="762000"/>
            <a:ext cx="4267200" cy="1098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600" b="1" i="1">
                <a:solidFill>
                  <a:schemeClr val="hlink"/>
                </a:solidFill>
                <a:latin typeface="Benguiat Frisky" pitchFamily="66" charset="0"/>
              </a:rPr>
              <a:t>Teleshov</a:t>
            </a:r>
          </a:p>
        </p:txBody>
      </p:sp>
      <p:sp>
        <p:nvSpPr>
          <p:cNvPr id="81924" name="Text Box 4"/>
          <p:cNvSpPr txBox="1">
            <a:spLocks noChangeArrowheads="1"/>
          </p:cNvSpPr>
          <p:nvPr/>
        </p:nvSpPr>
        <p:spPr bwMode="auto">
          <a:xfrm>
            <a:off x="1905000" y="2209800"/>
            <a:ext cx="5791200" cy="1949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spcBef>
                <a:spcPct val="50000"/>
              </a:spcBef>
              <a:buFontTx/>
              <a:buChar char="•"/>
            </a:pPr>
            <a:r>
              <a:rPr lang="en-US" sz="4000" b="1">
                <a:solidFill>
                  <a:schemeClr val="bg1"/>
                </a:solidFill>
                <a:latin typeface="Kabel Md BT" pitchFamily="34" charset="0"/>
              </a:rPr>
              <a:t>Russian</a:t>
            </a:r>
          </a:p>
          <a:p>
            <a:pPr>
              <a:lnSpc>
                <a:spcPct val="85000"/>
              </a:lnSpc>
              <a:spcBef>
                <a:spcPct val="50000"/>
              </a:spcBef>
              <a:buFontTx/>
              <a:buChar char="•"/>
            </a:pPr>
            <a:r>
              <a:rPr lang="en-US" sz="4000" b="1">
                <a:solidFill>
                  <a:schemeClr val="bg1"/>
                </a:solidFill>
                <a:latin typeface="Kabel Md BT" pitchFamily="34" charset="0"/>
              </a:rPr>
              <a:t>writing reflects a </a:t>
            </a:r>
            <a:r>
              <a:rPr lang="en-US" sz="4000" b="1" i="1">
                <a:solidFill>
                  <a:schemeClr val="bg1"/>
                </a:solidFill>
                <a:latin typeface="Kabel Md BT" pitchFamily="34" charset="0"/>
              </a:rPr>
              <a:t>violent</a:t>
            </a:r>
            <a:r>
              <a:rPr lang="en-US" sz="4000" b="1">
                <a:solidFill>
                  <a:schemeClr val="bg1"/>
                </a:solidFill>
                <a:latin typeface="Kabel Md BT" pitchFamily="34" charset="0"/>
              </a:rPr>
              <a:t> culture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7" name="Text Box 3"/>
          <p:cNvSpPr txBox="1">
            <a:spLocks noChangeArrowheads="1"/>
          </p:cNvSpPr>
          <p:nvPr/>
        </p:nvSpPr>
        <p:spPr bwMode="auto">
          <a:xfrm>
            <a:off x="1600200" y="762000"/>
            <a:ext cx="4572000" cy="1098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600" b="1">
                <a:solidFill>
                  <a:srgbClr val="00C3E4"/>
                </a:solidFill>
                <a:latin typeface="Benguiat Frisky" pitchFamily="66" charset="0"/>
              </a:rPr>
              <a:t>Secondary</a:t>
            </a:r>
          </a:p>
        </p:txBody>
      </p:sp>
      <p:sp>
        <p:nvSpPr>
          <p:cNvPr id="82948" name="Text Box 4"/>
          <p:cNvSpPr txBox="1">
            <a:spLocks noChangeArrowheads="1"/>
          </p:cNvSpPr>
          <p:nvPr/>
        </p:nvSpPr>
        <p:spPr bwMode="auto">
          <a:xfrm>
            <a:off x="3352800" y="1600200"/>
            <a:ext cx="3352800" cy="1098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600" b="1">
                <a:solidFill>
                  <a:srgbClr val="00C3E4"/>
                </a:solidFill>
                <a:latin typeface="Benguiat Frisky" pitchFamily="66" charset="0"/>
              </a:rPr>
              <a:t>Conflict</a:t>
            </a:r>
          </a:p>
        </p:txBody>
      </p:sp>
      <p:sp>
        <p:nvSpPr>
          <p:cNvPr id="82949" name="Text Box 5"/>
          <p:cNvSpPr txBox="1">
            <a:spLocks noChangeArrowheads="1"/>
          </p:cNvSpPr>
          <p:nvPr/>
        </p:nvSpPr>
        <p:spPr bwMode="auto">
          <a:xfrm>
            <a:off x="1905000" y="2590800"/>
            <a:ext cx="4800600" cy="32893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5000"/>
              </a:lnSpc>
              <a:spcBef>
                <a:spcPct val="50000"/>
              </a:spcBef>
            </a:pPr>
            <a:r>
              <a:rPr lang="en-US" sz="4000" b="1">
                <a:solidFill>
                  <a:schemeClr val="bg1"/>
                </a:solidFill>
                <a:latin typeface="Kabel Md BT" pitchFamily="34" charset="0"/>
              </a:rPr>
              <a:t>man vs. man</a:t>
            </a:r>
          </a:p>
          <a:p>
            <a:pPr algn="ctr">
              <a:lnSpc>
                <a:spcPct val="85000"/>
              </a:lnSpc>
              <a:spcBef>
                <a:spcPct val="50000"/>
              </a:spcBef>
            </a:pPr>
            <a:r>
              <a:rPr lang="en-US" sz="4000" b="1">
                <a:solidFill>
                  <a:schemeClr val="bg1"/>
                </a:solidFill>
                <a:latin typeface="Kabel Md BT" pitchFamily="34" charset="0"/>
              </a:rPr>
              <a:t>Vladimir vs. his opponent</a:t>
            </a:r>
          </a:p>
          <a:p>
            <a:pPr algn="ctr">
              <a:lnSpc>
                <a:spcPct val="85000"/>
              </a:lnSpc>
              <a:spcBef>
                <a:spcPct val="50000"/>
              </a:spcBef>
            </a:pPr>
            <a:r>
              <a:rPr lang="en-US" sz="4000" b="1">
                <a:solidFill>
                  <a:schemeClr val="bg1"/>
                </a:solidFill>
                <a:latin typeface="Kabel Md BT" pitchFamily="34" charset="0"/>
              </a:rPr>
              <a:t>Resolution: Vladimir’s death</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3"/>
          <p:cNvSpPr txBox="1">
            <a:spLocks noChangeArrowheads="1"/>
          </p:cNvSpPr>
          <p:nvPr/>
        </p:nvSpPr>
        <p:spPr bwMode="auto">
          <a:xfrm>
            <a:off x="1981200" y="762000"/>
            <a:ext cx="4572000" cy="1098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600" b="1">
                <a:solidFill>
                  <a:srgbClr val="00C3E4"/>
                </a:solidFill>
                <a:latin typeface="Benguiat Frisky" pitchFamily="66" charset="0"/>
              </a:rPr>
              <a:t>Central</a:t>
            </a:r>
          </a:p>
        </p:txBody>
      </p:sp>
      <p:sp>
        <p:nvSpPr>
          <p:cNvPr id="83972" name="Text Box 4"/>
          <p:cNvSpPr txBox="1">
            <a:spLocks noChangeArrowheads="1"/>
          </p:cNvSpPr>
          <p:nvPr/>
        </p:nvSpPr>
        <p:spPr bwMode="auto">
          <a:xfrm>
            <a:off x="3352800" y="1600200"/>
            <a:ext cx="3352800" cy="109855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6600" b="1">
                <a:solidFill>
                  <a:srgbClr val="00C3E4"/>
                </a:solidFill>
                <a:latin typeface="Benguiat Frisky" pitchFamily="66" charset="0"/>
              </a:rPr>
              <a:t>Conflict</a:t>
            </a:r>
          </a:p>
        </p:txBody>
      </p:sp>
      <p:sp>
        <p:nvSpPr>
          <p:cNvPr id="83973" name="Text Box 5"/>
          <p:cNvSpPr txBox="1">
            <a:spLocks noChangeArrowheads="1"/>
          </p:cNvSpPr>
          <p:nvPr/>
        </p:nvSpPr>
        <p:spPr bwMode="auto">
          <a:xfrm>
            <a:off x="1905000" y="2743200"/>
            <a:ext cx="4800600" cy="32893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5000"/>
              </a:lnSpc>
              <a:spcBef>
                <a:spcPct val="50000"/>
              </a:spcBef>
            </a:pPr>
            <a:r>
              <a:rPr lang="en-US" sz="4000" b="1">
                <a:solidFill>
                  <a:schemeClr val="bg1"/>
                </a:solidFill>
                <a:latin typeface="Kabel Md BT" pitchFamily="34" charset="0"/>
              </a:rPr>
              <a:t>man vs. himself</a:t>
            </a:r>
          </a:p>
          <a:p>
            <a:pPr algn="ctr">
              <a:lnSpc>
                <a:spcPct val="85000"/>
              </a:lnSpc>
              <a:spcBef>
                <a:spcPct val="50000"/>
              </a:spcBef>
            </a:pPr>
            <a:r>
              <a:rPr lang="en-US" sz="4000" b="1">
                <a:solidFill>
                  <a:schemeClr val="bg1"/>
                </a:solidFill>
                <a:latin typeface="Kabel Md BT" pitchFamily="34" charset="0"/>
              </a:rPr>
              <a:t>Ivan vs. his decision to tell the truth</a:t>
            </a:r>
          </a:p>
          <a:p>
            <a:pPr algn="ctr">
              <a:lnSpc>
                <a:spcPct val="85000"/>
              </a:lnSpc>
              <a:spcBef>
                <a:spcPct val="50000"/>
              </a:spcBef>
            </a:pPr>
            <a:endParaRPr lang="en-US" sz="4000" b="1">
              <a:solidFill>
                <a:schemeClr val="bg1"/>
              </a:solidFill>
              <a:latin typeface="Kabel Md B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 Box 3"/>
          <p:cNvSpPr txBox="1">
            <a:spLocks noChangeArrowheads="1"/>
          </p:cNvSpPr>
          <p:nvPr/>
        </p:nvSpPr>
        <p:spPr bwMode="auto">
          <a:xfrm>
            <a:off x="2057400" y="2057400"/>
            <a:ext cx="4800600" cy="231140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287338">
              <a:defRPr sz="2400">
                <a:solidFill>
                  <a:schemeClr val="tx1"/>
                </a:solidFill>
                <a:latin typeface="Times New Roman" pitchFamily="18" charset="0"/>
              </a:defRPr>
            </a:lvl1pPr>
            <a:lvl2pPr defTabSz="287338">
              <a:defRPr sz="2400">
                <a:solidFill>
                  <a:schemeClr val="tx1"/>
                </a:solidFill>
                <a:latin typeface="Times New Roman" pitchFamily="18" charset="0"/>
              </a:defRPr>
            </a:lvl2pPr>
            <a:lvl3pPr defTabSz="287338">
              <a:defRPr sz="2400">
                <a:solidFill>
                  <a:schemeClr val="tx1"/>
                </a:solidFill>
                <a:latin typeface="Times New Roman" pitchFamily="18" charset="0"/>
              </a:defRPr>
            </a:lvl3pPr>
            <a:lvl4pPr defTabSz="287338">
              <a:defRPr sz="2400">
                <a:solidFill>
                  <a:schemeClr val="tx1"/>
                </a:solidFill>
                <a:latin typeface="Times New Roman" pitchFamily="18" charset="0"/>
              </a:defRPr>
            </a:lvl4pPr>
            <a:lvl5pPr defTabSz="287338">
              <a:defRPr sz="2400">
                <a:solidFill>
                  <a:schemeClr val="tx1"/>
                </a:solidFill>
                <a:latin typeface="Times New Roman" pitchFamily="18" charset="0"/>
              </a:defRPr>
            </a:lvl5pPr>
            <a:lvl6pPr defTabSz="287338" eaLnBrk="0" fontAlgn="base" hangingPunct="0">
              <a:spcBef>
                <a:spcPct val="0"/>
              </a:spcBef>
              <a:spcAft>
                <a:spcPct val="0"/>
              </a:spcAft>
              <a:defRPr sz="2400">
                <a:solidFill>
                  <a:schemeClr val="tx1"/>
                </a:solidFill>
                <a:latin typeface="Times New Roman" pitchFamily="18" charset="0"/>
              </a:defRPr>
            </a:lvl6pPr>
            <a:lvl7pPr defTabSz="287338" eaLnBrk="0" fontAlgn="base" hangingPunct="0">
              <a:spcBef>
                <a:spcPct val="0"/>
              </a:spcBef>
              <a:spcAft>
                <a:spcPct val="0"/>
              </a:spcAft>
              <a:defRPr sz="2400">
                <a:solidFill>
                  <a:schemeClr val="tx1"/>
                </a:solidFill>
                <a:latin typeface="Times New Roman" pitchFamily="18" charset="0"/>
              </a:defRPr>
            </a:lvl7pPr>
            <a:lvl8pPr defTabSz="287338" eaLnBrk="0" fontAlgn="base" hangingPunct="0">
              <a:spcBef>
                <a:spcPct val="0"/>
              </a:spcBef>
              <a:spcAft>
                <a:spcPct val="0"/>
              </a:spcAft>
              <a:defRPr sz="2400">
                <a:solidFill>
                  <a:schemeClr val="tx1"/>
                </a:solidFill>
                <a:latin typeface="Times New Roman" pitchFamily="18" charset="0"/>
              </a:defRPr>
            </a:lvl8pPr>
            <a:lvl9pPr defTabSz="28733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sz="5400" b="1">
                <a:solidFill>
                  <a:schemeClr val="bg1"/>
                </a:solidFill>
                <a:latin typeface="Kabel Md BT" pitchFamily="34" charset="0"/>
              </a:rPr>
              <a:t>Evidences of Ivan’s Struggle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2209800" y="1066800"/>
            <a:ext cx="4800600" cy="448627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287338">
              <a:defRPr sz="2400">
                <a:solidFill>
                  <a:schemeClr val="tx1"/>
                </a:solidFill>
                <a:latin typeface="Times New Roman" pitchFamily="18" charset="0"/>
              </a:defRPr>
            </a:lvl1pPr>
            <a:lvl2pPr defTabSz="287338">
              <a:defRPr sz="2400">
                <a:solidFill>
                  <a:schemeClr val="tx1"/>
                </a:solidFill>
                <a:latin typeface="Times New Roman" pitchFamily="18" charset="0"/>
              </a:defRPr>
            </a:lvl2pPr>
            <a:lvl3pPr defTabSz="287338">
              <a:defRPr sz="2400">
                <a:solidFill>
                  <a:schemeClr val="tx1"/>
                </a:solidFill>
                <a:latin typeface="Times New Roman" pitchFamily="18" charset="0"/>
              </a:defRPr>
            </a:lvl3pPr>
            <a:lvl4pPr defTabSz="287338">
              <a:defRPr sz="2400">
                <a:solidFill>
                  <a:schemeClr val="tx1"/>
                </a:solidFill>
                <a:latin typeface="Times New Roman" pitchFamily="18" charset="0"/>
              </a:defRPr>
            </a:lvl4pPr>
            <a:lvl5pPr defTabSz="287338">
              <a:defRPr sz="2400">
                <a:solidFill>
                  <a:schemeClr val="tx1"/>
                </a:solidFill>
                <a:latin typeface="Times New Roman" pitchFamily="18" charset="0"/>
              </a:defRPr>
            </a:lvl5pPr>
            <a:lvl6pPr defTabSz="287338" eaLnBrk="0" fontAlgn="base" hangingPunct="0">
              <a:spcBef>
                <a:spcPct val="0"/>
              </a:spcBef>
              <a:spcAft>
                <a:spcPct val="0"/>
              </a:spcAft>
              <a:defRPr sz="2400">
                <a:solidFill>
                  <a:schemeClr val="tx1"/>
                </a:solidFill>
                <a:latin typeface="Times New Roman" pitchFamily="18" charset="0"/>
              </a:defRPr>
            </a:lvl6pPr>
            <a:lvl7pPr defTabSz="287338" eaLnBrk="0" fontAlgn="base" hangingPunct="0">
              <a:spcBef>
                <a:spcPct val="0"/>
              </a:spcBef>
              <a:spcAft>
                <a:spcPct val="0"/>
              </a:spcAft>
              <a:defRPr sz="2400">
                <a:solidFill>
                  <a:schemeClr val="tx1"/>
                </a:solidFill>
                <a:latin typeface="Times New Roman" pitchFamily="18" charset="0"/>
              </a:defRPr>
            </a:lvl7pPr>
            <a:lvl8pPr defTabSz="287338" eaLnBrk="0" fontAlgn="base" hangingPunct="0">
              <a:spcBef>
                <a:spcPct val="0"/>
              </a:spcBef>
              <a:spcAft>
                <a:spcPct val="0"/>
              </a:spcAft>
              <a:defRPr sz="2400">
                <a:solidFill>
                  <a:schemeClr val="tx1"/>
                </a:solidFill>
                <a:latin typeface="Times New Roman" pitchFamily="18" charset="0"/>
              </a:defRPr>
            </a:lvl8pPr>
            <a:lvl9pPr defTabSz="287338" eaLnBrk="0" fontAlgn="base" hangingPunct="0">
              <a:spcBef>
                <a:spcPct val="0"/>
              </a:spcBef>
              <a:spcAft>
                <a:spcPct val="0"/>
              </a:spcAft>
              <a:defRPr sz="2400">
                <a:solidFill>
                  <a:schemeClr val="tx1"/>
                </a:solidFill>
                <a:latin typeface="Times New Roman" pitchFamily="18" charset="0"/>
              </a:defRPr>
            </a:lvl9pPr>
          </a:lstStyle>
          <a:p>
            <a:pPr>
              <a:lnSpc>
                <a:spcPct val="90000"/>
              </a:lnSpc>
              <a:buFontTx/>
              <a:buChar char="•"/>
            </a:pPr>
            <a:r>
              <a:rPr lang="en-US" sz="4000" b="1">
                <a:solidFill>
                  <a:schemeClr val="bg1"/>
                </a:solidFill>
                <a:latin typeface="Kabel Md BT" pitchFamily="34" charset="0"/>
              </a:rPr>
              <a:t>Ivan’s gloomy, 	confused manner</a:t>
            </a:r>
          </a:p>
          <a:p>
            <a:pPr>
              <a:lnSpc>
                <a:spcPct val="90000"/>
              </a:lnSpc>
              <a:buFontTx/>
              <a:buChar char="•"/>
            </a:pPr>
            <a:r>
              <a:rPr lang="en-US" sz="4000" b="1">
                <a:solidFill>
                  <a:schemeClr val="bg1"/>
                </a:solidFill>
                <a:latin typeface="Kabel Md BT" pitchFamily="34" charset="0"/>
              </a:rPr>
              <a:t>the twirling of his 		mustache</a:t>
            </a:r>
          </a:p>
          <a:p>
            <a:pPr>
              <a:lnSpc>
                <a:spcPct val="90000"/>
              </a:lnSpc>
              <a:buFontTx/>
              <a:buChar char="•"/>
            </a:pPr>
            <a:r>
              <a:rPr lang="en-US" sz="4000" b="1">
                <a:solidFill>
                  <a:schemeClr val="bg1"/>
                </a:solidFill>
                <a:latin typeface="Kabel Md BT" pitchFamily="34" charset="0"/>
              </a:rPr>
              <a:t>the wringing of   	his hands</a:t>
            </a:r>
          </a:p>
          <a:p>
            <a:pPr>
              <a:lnSpc>
                <a:spcPct val="90000"/>
              </a:lnSpc>
              <a:buFontTx/>
              <a:buChar char="•"/>
            </a:pPr>
            <a:r>
              <a:rPr lang="en-US" sz="4000" b="1">
                <a:solidFill>
                  <a:schemeClr val="bg1"/>
                </a:solidFill>
                <a:latin typeface="Kabel Md BT" pitchFamily="34" charset="0"/>
              </a:rPr>
              <a:t>the watering of 	his eyes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slide(fromLeft)">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slide(fromLeft)">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slide(fromLeft)">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slide(fromLeft)">
                                      <p:cBhvr>
                                        <p:cTn id="22"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 Box 3"/>
          <p:cNvSpPr txBox="1">
            <a:spLocks noChangeArrowheads="1"/>
          </p:cNvSpPr>
          <p:nvPr/>
        </p:nvSpPr>
        <p:spPr bwMode="auto">
          <a:xfrm>
            <a:off x="2057400" y="2057400"/>
            <a:ext cx="4800600" cy="1588127"/>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287338">
              <a:defRPr sz="2400">
                <a:solidFill>
                  <a:schemeClr val="tx1"/>
                </a:solidFill>
                <a:latin typeface="Times New Roman" pitchFamily="18" charset="0"/>
              </a:defRPr>
            </a:lvl1pPr>
            <a:lvl2pPr defTabSz="287338">
              <a:defRPr sz="2400">
                <a:solidFill>
                  <a:schemeClr val="tx1"/>
                </a:solidFill>
                <a:latin typeface="Times New Roman" pitchFamily="18" charset="0"/>
              </a:defRPr>
            </a:lvl2pPr>
            <a:lvl3pPr defTabSz="287338">
              <a:defRPr sz="2400">
                <a:solidFill>
                  <a:schemeClr val="tx1"/>
                </a:solidFill>
                <a:latin typeface="Times New Roman" pitchFamily="18" charset="0"/>
              </a:defRPr>
            </a:lvl3pPr>
            <a:lvl4pPr defTabSz="287338">
              <a:defRPr sz="2400">
                <a:solidFill>
                  <a:schemeClr val="tx1"/>
                </a:solidFill>
                <a:latin typeface="Times New Roman" pitchFamily="18" charset="0"/>
              </a:defRPr>
            </a:lvl4pPr>
            <a:lvl5pPr defTabSz="287338">
              <a:defRPr sz="2400">
                <a:solidFill>
                  <a:schemeClr val="tx1"/>
                </a:solidFill>
                <a:latin typeface="Times New Roman" pitchFamily="18" charset="0"/>
              </a:defRPr>
            </a:lvl5pPr>
            <a:lvl6pPr defTabSz="287338" eaLnBrk="0" fontAlgn="base" hangingPunct="0">
              <a:spcBef>
                <a:spcPct val="0"/>
              </a:spcBef>
              <a:spcAft>
                <a:spcPct val="0"/>
              </a:spcAft>
              <a:defRPr sz="2400">
                <a:solidFill>
                  <a:schemeClr val="tx1"/>
                </a:solidFill>
                <a:latin typeface="Times New Roman" pitchFamily="18" charset="0"/>
              </a:defRPr>
            </a:lvl6pPr>
            <a:lvl7pPr defTabSz="287338" eaLnBrk="0" fontAlgn="base" hangingPunct="0">
              <a:spcBef>
                <a:spcPct val="0"/>
              </a:spcBef>
              <a:spcAft>
                <a:spcPct val="0"/>
              </a:spcAft>
              <a:defRPr sz="2400">
                <a:solidFill>
                  <a:schemeClr val="tx1"/>
                </a:solidFill>
                <a:latin typeface="Times New Roman" pitchFamily="18" charset="0"/>
              </a:defRPr>
            </a:lvl7pPr>
            <a:lvl8pPr defTabSz="287338" eaLnBrk="0" fontAlgn="base" hangingPunct="0">
              <a:spcBef>
                <a:spcPct val="0"/>
              </a:spcBef>
              <a:spcAft>
                <a:spcPct val="0"/>
              </a:spcAft>
              <a:defRPr sz="2400">
                <a:solidFill>
                  <a:schemeClr val="tx1"/>
                </a:solidFill>
                <a:latin typeface="Times New Roman" pitchFamily="18" charset="0"/>
              </a:defRPr>
            </a:lvl8pPr>
            <a:lvl9pPr defTabSz="28733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sz="5400" b="1" dirty="0" smtClean="0">
                <a:solidFill>
                  <a:schemeClr val="bg1"/>
                </a:solidFill>
                <a:latin typeface="Kabel Md BT" pitchFamily="34" charset="0"/>
              </a:rPr>
              <a:t>Factors in Ivan’s Failure</a:t>
            </a:r>
            <a:endParaRPr lang="en-US" sz="5400" b="1" dirty="0">
              <a:solidFill>
                <a:schemeClr val="bg1"/>
              </a:solidFill>
              <a:latin typeface="Kabel Md BT" pitchFamily="34" charset="0"/>
            </a:endParaRPr>
          </a:p>
        </p:txBody>
      </p:sp>
    </p:spTree>
    <p:extLst>
      <p:ext uri="{BB962C8B-B14F-4D97-AF65-F5344CB8AC3E}">
        <p14:creationId xmlns:p14="http://schemas.microsoft.com/office/powerpoint/2010/main" val="6564697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2209800" y="1066800"/>
            <a:ext cx="4800600" cy="4708981"/>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287338">
              <a:defRPr sz="2400">
                <a:solidFill>
                  <a:schemeClr val="tx1"/>
                </a:solidFill>
                <a:latin typeface="Times New Roman" pitchFamily="18" charset="0"/>
              </a:defRPr>
            </a:lvl1pPr>
            <a:lvl2pPr defTabSz="287338">
              <a:defRPr sz="2400">
                <a:solidFill>
                  <a:schemeClr val="tx1"/>
                </a:solidFill>
                <a:latin typeface="Times New Roman" pitchFamily="18" charset="0"/>
              </a:defRPr>
            </a:lvl2pPr>
            <a:lvl3pPr defTabSz="287338">
              <a:defRPr sz="2400">
                <a:solidFill>
                  <a:schemeClr val="tx1"/>
                </a:solidFill>
                <a:latin typeface="Times New Roman" pitchFamily="18" charset="0"/>
              </a:defRPr>
            </a:lvl3pPr>
            <a:lvl4pPr defTabSz="287338">
              <a:defRPr sz="2400">
                <a:solidFill>
                  <a:schemeClr val="tx1"/>
                </a:solidFill>
                <a:latin typeface="Times New Roman" pitchFamily="18" charset="0"/>
              </a:defRPr>
            </a:lvl4pPr>
            <a:lvl5pPr defTabSz="287338">
              <a:defRPr sz="2400">
                <a:solidFill>
                  <a:schemeClr val="tx1"/>
                </a:solidFill>
                <a:latin typeface="Times New Roman" pitchFamily="18" charset="0"/>
              </a:defRPr>
            </a:lvl5pPr>
            <a:lvl6pPr defTabSz="287338" eaLnBrk="0" fontAlgn="base" hangingPunct="0">
              <a:spcBef>
                <a:spcPct val="0"/>
              </a:spcBef>
              <a:spcAft>
                <a:spcPct val="0"/>
              </a:spcAft>
              <a:defRPr sz="2400">
                <a:solidFill>
                  <a:schemeClr val="tx1"/>
                </a:solidFill>
                <a:latin typeface="Times New Roman" pitchFamily="18" charset="0"/>
              </a:defRPr>
            </a:lvl6pPr>
            <a:lvl7pPr defTabSz="287338" eaLnBrk="0" fontAlgn="base" hangingPunct="0">
              <a:spcBef>
                <a:spcPct val="0"/>
              </a:spcBef>
              <a:spcAft>
                <a:spcPct val="0"/>
              </a:spcAft>
              <a:defRPr sz="2400">
                <a:solidFill>
                  <a:schemeClr val="tx1"/>
                </a:solidFill>
                <a:latin typeface="Times New Roman" pitchFamily="18" charset="0"/>
              </a:defRPr>
            </a:lvl7pPr>
            <a:lvl8pPr defTabSz="287338" eaLnBrk="0" fontAlgn="base" hangingPunct="0">
              <a:spcBef>
                <a:spcPct val="0"/>
              </a:spcBef>
              <a:spcAft>
                <a:spcPct val="0"/>
              </a:spcAft>
              <a:defRPr sz="2400">
                <a:solidFill>
                  <a:schemeClr val="tx1"/>
                </a:solidFill>
                <a:latin typeface="Times New Roman" pitchFamily="18" charset="0"/>
              </a:defRPr>
            </a:lvl8pPr>
            <a:lvl9pPr defTabSz="287338" eaLnBrk="0" fontAlgn="base" hangingPunct="0">
              <a:spcBef>
                <a:spcPct val="0"/>
              </a:spcBef>
              <a:spcAft>
                <a:spcPct val="0"/>
              </a:spcAft>
              <a:defRPr sz="2400">
                <a:solidFill>
                  <a:schemeClr val="tx1"/>
                </a:solidFill>
                <a:latin typeface="Times New Roman" pitchFamily="18" charset="0"/>
              </a:defRPr>
            </a:lvl9pPr>
          </a:lstStyle>
          <a:p>
            <a:pPr>
              <a:lnSpc>
                <a:spcPct val="150000"/>
              </a:lnSpc>
              <a:buFontTx/>
              <a:buChar char="•"/>
            </a:pPr>
            <a:r>
              <a:rPr lang="en-US" sz="4000" b="1" dirty="0" smtClean="0">
                <a:solidFill>
                  <a:schemeClr val="bg1"/>
                </a:solidFill>
                <a:latin typeface="Kabel Md BT" pitchFamily="34" charset="0"/>
              </a:rPr>
              <a:t>Fear</a:t>
            </a:r>
          </a:p>
          <a:p>
            <a:pPr>
              <a:lnSpc>
                <a:spcPct val="150000"/>
              </a:lnSpc>
              <a:buFontTx/>
              <a:buChar char="•"/>
            </a:pPr>
            <a:r>
              <a:rPr lang="en-US" sz="4000" b="1" dirty="0" smtClean="0">
                <a:solidFill>
                  <a:schemeClr val="bg1"/>
                </a:solidFill>
                <a:latin typeface="Kabel Md BT" pitchFamily="34" charset="0"/>
              </a:rPr>
              <a:t>Selfishness</a:t>
            </a:r>
          </a:p>
          <a:p>
            <a:pPr>
              <a:lnSpc>
                <a:spcPct val="150000"/>
              </a:lnSpc>
              <a:buFontTx/>
              <a:buChar char="•"/>
            </a:pPr>
            <a:r>
              <a:rPr lang="en-US" sz="4000" b="1" dirty="0" smtClean="0">
                <a:solidFill>
                  <a:schemeClr val="bg1"/>
                </a:solidFill>
                <a:latin typeface="Kabel Md BT" pitchFamily="34" charset="0"/>
              </a:rPr>
              <a:t>Guilt</a:t>
            </a:r>
          </a:p>
          <a:p>
            <a:pPr>
              <a:lnSpc>
                <a:spcPct val="150000"/>
              </a:lnSpc>
              <a:buFontTx/>
              <a:buChar char="•"/>
            </a:pPr>
            <a:endParaRPr lang="en-US" sz="4000" b="1" dirty="0" smtClean="0">
              <a:solidFill>
                <a:schemeClr val="bg1"/>
              </a:solidFill>
              <a:latin typeface="Kabel Md BT" pitchFamily="34" charset="0"/>
            </a:endParaRPr>
          </a:p>
          <a:p>
            <a:pPr>
              <a:lnSpc>
                <a:spcPct val="150000"/>
              </a:lnSpc>
              <a:buFontTx/>
              <a:buChar char="•"/>
            </a:pPr>
            <a:endParaRPr lang="en-US" sz="4000" b="1" dirty="0">
              <a:solidFill>
                <a:schemeClr val="bg1"/>
              </a:solidFill>
              <a:latin typeface="Kabel Md BT" pitchFamily="34" charset="0"/>
            </a:endParaRPr>
          </a:p>
        </p:txBody>
      </p:sp>
    </p:spTree>
    <p:extLst>
      <p:ext uri="{BB962C8B-B14F-4D97-AF65-F5344CB8AC3E}">
        <p14:creationId xmlns:p14="http://schemas.microsoft.com/office/powerpoint/2010/main" val="19667114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Text Box 3"/>
          <p:cNvSpPr txBox="1">
            <a:spLocks noChangeArrowheads="1"/>
          </p:cNvSpPr>
          <p:nvPr/>
        </p:nvSpPr>
        <p:spPr bwMode="auto">
          <a:xfrm>
            <a:off x="2133600" y="1600200"/>
            <a:ext cx="4800600" cy="310832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287338">
              <a:defRPr sz="2400">
                <a:solidFill>
                  <a:schemeClr val="tx1"/>
                </a:solidFill>
                <a:latin typeface="Times New Roman" pitchFamily="18" charset="0"/>
              </a:defRPr>
            </a:lvl1pPr>
            <a:lvl2pPr defTabSz="287338">
              <a:defRPr sz="2400">
                <a:solidFill>
                  <a:schemeClr val="tx1"/>
                </a:solidFill>
                <a:latin typeface="Times New Roman" pitchFamily="18" charset="0"/>
              </a:defRPr>
            </a:lvl2pPr>
            <a:lvl3pPr defTabSz="287338">
              <a:defRPr sz="2400">
                <a:solidFill>
                  <a:schemeClr val="tx1"/>
                </a:solidFill>
                <a:latin typeface="Times New Roman" pitchFamily="18" charset="0"/>
              </a:defRPr>
            </a:lvl3pPr>
            <a:lvl4pPr defTabSz="287338">
              <a:defRPr sz="2400">
                <a:solidFill>
                  <a:schemeClr val="tx1"/>
                </a:solidFill>
                <a:latin typeface="Times New Roman" pitchFamily="18" charset="0"/>
              </a:defRPr>
            </a:lvl4pPr>
            <a:lvl5pPr defTabSz="287338">
              <a:defRPr sz="2400">
                <a:solidFill>
                  <a:schemeClr val="tx1"/>
                </a:solidFill>
                <a:latin typeface="Times New Roman" pitchFamily="18" charset="0"/>
              </a:defRPr>
            </a:lvl5pPr>
            <a:lvl6pPr defTabSz="287338" eaLnBrk="0" fontAlgn="base" hangingPunct="0">
              <a:spcBef>
                <a:spcPct val="0"/>
              </a:spcBef>
              <a:spcAft>
                <a:spcPct val="0"/>
              </a:spcAft>
              <a:defRPr sz="2400">
                <a:solidFill>
                  <a:schemeClr val="tx1"/>
                </a:solidFill>
                <a:latin typeface="Times New Roman" pitchFamily="18" charset="0"/>
              </a:defRPr>
            </a:lvl6pPr>
            <a:lvl7pPr defTabSz="287338" eaLnBrk="0" fontAlgn="base" hangingPunct="0">
              <a:spcBef>
                <a:spcPct val="0"/>
              </a:spcBef>
              <a:spcAft>
                <a:spcPct val="0"/>
              </a:spcAft>
              <a:defRPr sz="2400">
                <a:solidFill>
                  <a:schemeClr val="tx1"/>
                </a:solidFill>
                <a:latin typeface="Times New Roman" pitchFamily="18" charset="0"/>
              </a:defRPr>
            </a:lvl7pPr>
            <a:lvl8pPr defTabSz="287338" eaLnBrk="0" fontAlgn="base" hangingPunct="0">
              <a:spcBef>
                <a:spcPct val="0"/>
              </a:spcBef>
              <a:spcAft>
                <a:spcPct val="0"/>
              </a:spcAft>
              <a:defRPr sz="2400">
                <a:solidFill>
                  <a:schemeClr val="tx1"/>
                </a:solidFill>
                <a:latin typeface="Times New Roman" pitchFamily="18" charset="0"/>
              </a:defRPr>
            </a:lvl8pPr>
            <a:lvl9pPr defTabSz="28733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sz="4400" b="1">
                <a:solidFill>
                  <a:srgbClr val="F0F67E"/>
                </a:solidFill>
                <a:latin typeface="Kabel Md BT" pitchFamily="34" charset="0"/>
              </a:rPr>
              <a:t>Theme:</a:t>
            </a:r>
          </a:p>
          <a:p>
            <a:pPr algn="ctr">
              <a:lnSpc>
                <a:spcPct val="90000"/>
              </a:lnSpc>
            </a:pPr>
            <a:r>
              <a:rPr lang="en-US" sz="4400" b="1">
                <a:solidFill>
                  <a:schemeClr val="bg1"/>
                </a:solidFill>
                <a:latin typeface="Kabel Md BT" pitchFamily="34" charset="0"/>
              </a:rPr>
              <a:t>Fear is never an acceptable reason to flee responsibility.</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ext Box 3"/>
          <p:cNvSpPr txBox="1">
            <a:spLocks noChangeArrowheads="1"/>
          </p:cNvSpPr>
          <p:nvPr/>
        </p:nvSpPr>
        <p:spPr bwMode="auto">
          <a:xfrm>
            <a:off x="1371600" y="4724400"/>
            <a:ext cx="7543800" cy="1433513"/>
          </a:xfrm>
          <a:prstGeom prst="rect">
            <a:avLst/>
          </a:prstGeom>
          <a:noFill/>
          <a:ln>
            <a:noFill/>
          </a:ln>
          <a:effectLst>
            <a:outerShdw dist="35921" dir="2700000" algn="ctr" rotWithShape="0">
              <a:srgbClr val="3B007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8800" b="1">
                <a:solidFill>
                  <a:srgbClr val="CCCCFF"/>
                </a:solidFill>
                <a:latin typeface="FreestyleScrD" pitchFamily="66" charset="0"/>
              </a:rPr>
              <a:t>II Timothy 1:7</a:t>
            </a:r>
          </a:p>
        </p:txBody>
      </p:sp>
      <p:sp>
        <p:nvSpPr>
          <p:cNvPr id="93188" name="Text Box 4"/>
          <p:cNvSpPr txBox="1">
            <a:spLocks noChangeArrowheads="1"/>
          </p:cNvSpPr>
          <p:nvPr/>
        </p:nvSpPr>
        <p:spPr bwMode="auto">
          <a:xfrm>
            <a:off x="914400" y="831850"/>
            <a:ext cx="7315200" cy="2581275"/>
          </a:xfrm>
          <a:prstGeom prst="rect">
            <a:avLst/>
          </a:prstGeom>
          <a:noFill/>
          <a:ln>
            <a:noFill/>
          </a:ln>
          <a:effectLst>
            <a:outerShdw dist="107763"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pPr>
            <a:r>
              <a:rPr lang="en-US" sz="4800" b="1">
                <a:solidFill>
                  <a:schemeClr val="bg1"/>
                </a:solidFill>
                <a:latin typeface="Kabel Md BT" pitchFamily="34" charset="0"/>
              </a:rPr>
              <a:t>For God hath </a:t>
            </a:r>
            <a:r>
              <a:rPr lang="en-US" sz="4800" b="1" i="1">
                <a:solidFill>
                  <a:schemeClr val="bg1"/>
                </a:solidFill>
                <a:latin typeface="Kabel Md BT" pitchFamily="34" charset="0"/>
              </a:rPr>
              <a:t>not</a:t>
            </a:r>
            <a:r>
              <a:rPr lang="en-US" sz="4800" b="1">
                <a:solidFill>
                  <a:schemeClr val="bg1"/>
                </a:solidFill>
                <a:latin typeface="Kabel Md BT" pitchFamily="34" charset="0"/>
              </a:rPr>
              <a:t> given us the spirit of fear; but of power, and of love, and of a sound mind.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Text Box 3"/>
          <p:cNvSpPr txBox="1">
            <a:spLocks noChangeArrowheads="1"/>
          </p:cNvSpPr>
          <p:nvPr/>
        </p:nvSpPr>
        <p:spPr bwMode="auto">
          <a:xfrm>
            <a:off x="723900" y="914400"/>
            <a:ext cx="7696200" cy="1189038"/>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7200">
                <a:solidFill>
                  <a:srgbClr val="FFCC00"/>
                </a:solidFill>
                <a:latin typeface="Kabel Bd" pitchFamily="34" charset="0"/>
              </a:rPr>
              <a:t>deconss</a:t>
            </a:r>
          </a:p>
        </p:txBody>
      </p:sp>
      <p:sp>
        <p:nvSpPr>
          <p:cNvPr id="102404" name="Text Box 4"/>
          <p:cNvSpPr txBox="1">
            <a:spLocks noChangeArrowheads="1"/>
          </p:cNvSpPr>
          <p:nvPr/>
        </p:nvSpPr>
        <p:spPr bwMode="auto">
          <a:xfrm>
            <a:off x="914400" y="2133600"/>
            <a:ext cx="7315200" cy="1263650"/>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Bef>
                <a:spcPct val="50000"/>
              </a:spcBef>
            </a:pPr>
            <a:r>
              <a:rPr lang="en-US" sz="4800">
                <a:solidFill>
                  <a:srgbClr val="33CC33"/>
                </a:solidFill>
                <a:latin typeface="Kabel Md BT" pitchFamily="34" charset="0"/>
              </a:rPr>
              <a:t>official attendants of a contestant in a duel</a:t>
            </a:r>
          </a:p>
        </p:txBody>
      </p:sp>
      <p:grpSp>
        <p:nvGrpSpPr>
          <p:cNvPr id="102405" name="Group 5"/>
          <p:cNvGrpSpPr>
            <a:grpSpLocks/>
          </p:cNvGrpSpPr>
          <p:nvPr/>
        </p:nvGrpSpPr>
        <p:grpSpPr bwMode="auto">
          <a:xfrm>
            <a:off x="1524000" y="3048000"/>
            <a:ext cx="5410200" cy="3048000"/>
            <a:chOff x="960" y="1920"/>
            <a:chExt cx="3408" cy="1920"/>
          </a:xfrm>
        </p:grpSpPr>
        <p:sp>
          <p:nvSpPr>
            <p:cNvPr id="102406" name="AutoShape 6"/>
            <p:cNvSpPr>
              <a:spLocks noChangeArrowheads="1"/>
            </p:cNvSpPr>
            <p:nvPr/>
          </p:nvSpPr>
          <p:spPr bwMode="auto">
            <a:xfrm>
              <a:off x="1488" y="2688"/>
              <a:ext cx="2832" cy="1152"/>
            </a:xfrm>
            <a:prstGeom prst="foldedCorner">
              <a:avLst>
                <a:gd name="adj" fmla="val 2474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407" name="Text Box 7"/>
            <p:cNvSpPr txBox="1">
              <a:spLocks noChangeArrowheads="1"/>
            </p:cNvSpPr>
            <p:nvPr/>
          </p:nvSpPr>
          <p:spPr bwMode="auto">
            <a:xfrm>
              <a:off x="1392" y="2822"/>
              <a:ext cx="2976" cy="8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a:solidFill>
                    <a:srgbClr val="0000FF"/>
                  </a:solidFill>
                  <a:latin typeface="Benguiat Frisky" pitchFamily="66" charset="0"/>
                </a:rPr>
                <a:t>seconds</a:t>
              </a:r>
            </a:p>
          </p:txBody>
        </p:sp>
        <p:pic>
          <p:nvPicPr>
            <p:cNvPr id="102408" name="Picture 8" descr="pushp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1920"/>
              <a:ext cx="1033" cy="1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96926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2403"/>
                                        </p:tgtEl>
                                        <p:attrNameLst>
                                          <p:attrName>style.visibility</p:attrName>
                                        </p:attrNameLst>
                                      </p:cBhvr>
                                      <p:to>
                                        <p:strVal val="visible"/>
                                      </p:to>
                                    </p:set>
                                    <p:anim calcmode="lin" valueType="num">
                                      <p:cBhvr>
                                        <p:cTn id="7" dur="75" fill="hold"/>
                                        <p:tgtEl>
                                          <p:spTgt spid="102403"/>
                                        </p:tgtEl>
                                        <p:attrNameLst>
                                          <p:attrName>ppt_w</p:attrName>
                                        </p:attrNameLst>
                                      </p:cBhvr>
                                      <p:tavLst>
                                        <p:tav tm="0">
                                          <p:val>
                                            <p:strVal val="2/3*#ppt_w"/>
                                          </p:val>
                                        </p:tav>
                                        <p:tav tm="100000">
                                          <p:val>
                                            <p:strVal val="#ppt_w"/>
                                          </p:val>
                                        </p:tav>
                                      </p:tavLst>
                                    </p:anim>
                                    <p:anim calcmode="lin" valueType="num">
                                      <p:cBhvr>
                                        <p:cTn id="8" dur="75" fill="hold"/>
                                        <p:tgtEl>
                                          <p:spTgt spid="10240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25"/>
                            </p:stCondLst>
                            <p:childTnLst>
                              <p:par>
                                <p:cTn id="10" presetID="2" presetClass="entr" presetSubtype="8" fill="hold" grpId="0" nodeType="afterEffect">
                                  <p:stCondLst>
                                    <p:cond delay="0"/>
                                  </p:stCondLst>
                                  <p:childTnLst>
                                    <p:set>
                                      <p:cBhvr>
                                        <p:cTn id="11" dur="1" fill="hold">
                                          <p:stCondLst>
                                            <p:cond delay="0"/>
                                          </p:stCondLst>
                                        </p:cTn>
                                        <p:tgtEl>
                                          <p:spTgt spid="102404"/>
                                        </p:tgtEl>
                                        <p:attrNameLst>
                                          <p:attrName>style.visibility</p:attrName>
                                        </p:attrNameLst>
                                      </p:cBhvr>
                                      <p:to>
                                        <p:strVal val="visible"/>
                                      </p:to>
                                    </p:set>
                                    <p:anim calcmode="lin" valueType="num">
                                      <p:cBhvr additive="base">
                                        <p:cTn id="12" dur="500" fill="hold"/>
                                        <p:tgtEl>
                                          <p:spTgt spid="102404"/>
                                        </p:tgtEl>
                                        <p:attrNameLst>
                                          <p:attrName>ppt_x</p:attrName>
                                        </p:attrNameLst>
                                      </p:cBhvr>
                                      <p:tavLst>
                                        <p:tav tm="0">
                                          <p:val>
                                            <p:strVal val="0-#ppt_w/2"/>
                                          </p:val>
                                        </p:tav>
                                        <p:tav tm="100000">
                                          <p:val>
                                            <p:strVal val="#ppt_x"/>
                                          </p:val>
                                        </p:tav>
                                      </p:tavLst>
                                    </p:anim>
                                    <p:anim calcmode="lin" valueType="num">
                                      <p:cBhvr additive="base">
                                        <p:cTn id="13"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02405"/>
                                        </p:tgtEl>
                                        <p:attrNameLst>
                                          <p:attrName>style.visibility</p:attrName>
                                        </p:attrNameLst>
                                      </p:cBhvr>
                                      <p:to>
                                        <p:strVal val="visible"/>
                                      </p:to>
                                    </p:set>
                                    <p:animEffect transition="in" filter="strips(downRight)">
                                      <p:cBhvr>
                                        <p:cTn id="18"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anose="04020705040A02060702" pitchFamily="82" charset="0"/>
              </a:rPr>
              <a:t>Freshman Tip </a:t>
            </a:r>
            <a:endParaRPr lang="en-US" dirty="0">
              <a:latin typeface="Algerian" panose="04020705040A02060702" pitchFamily="82" charset="0"/>
            </a:endParaRPr>
          </a:p>
        </p:txBody>
      </p:sp>
      <p:sp>
        <p:nvSpPr>
          <p:cNvPr id="3" name="Subtitle 2"/>
          <p:cNvSpPr>
            <a:spLocks noGrp="1"/>
          </p:cNvSpPr>
          <p:nvPr>
            <p:ph type="subTitle" idx="1"/>
          </p:nvPr>
        </p:nvSpPr>
        <p:spPr>
          <a:xfrm>
            <a:off x="274319" y="4114800"/>
            <a:ext cx="8603674" cy="1309255"/>
          </a:xfrm>
        </p:spPr>
        <p:txBody>
          <a:bodyPr>
            <a:noAutofit/>
          </a:bodyPr>
          <a:lstStyle/>
          <a:p>
            <a:pPr>
              <a:lnSpc>
                <a:spcPct val="120000"/>
              </a:lnSpc>
            </a:pPr>
            <a:r>
              <a:rPr lang="en-US" sz="6000" b="1" dirty="0" smtClean="0"/>
              <a:t>Yearbook (</a:t>
            </a:r>
            <a:r>
              <a:rPr lang="en-US" sz="6000" b="1" i="1" dirty="0" err="1" smtClean="0"/>
              <a:t>Academian</a:t>
            </a:r>
            <a:r>
              <a:rPr lang="en-US" sz="6000" b="1" dirty="0" smtClean="0"/>
              <a:t>)            &amp; Triangle</a:t>
            </a:r>
            <a:endParaRPr lang="en-US" sz="6000" b="1" dirty="0"/>
          </a:p>
        </p:txBody>
      </p:sp>
    </p:spTree>
    <p:extLst>
      <p:ext uri="{BB962C8B-B14F-4D97-AF65-F5344CB8AC3E}">
        <p14:creationId xmlns:p14="http://schemas.microsoft.com/office/powerpoint/2010/main" val="215123609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Text Box 3"/>
          <p:cNvSpPr txBox="1">
            <a:spLocks noChangeArrowheads="1"/>
          </p:cNvSpPr>
          <p:nvPr/>
        </p:nvSpPr>
        <p:spPr bwMode="auto">
          <a:xfrm>
            <a:off x="723900" y="914400"/>
            <a:ext cx="7696200" cy="1189038"/>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7200">
                <a:solidFill>
                  <a:srgbClr val="FFCC00"/>
                </a:solidFill>
                <a:latin typeface="Kabel Bd" pitchFamily="34" charset="0"/>
              </a:rPr>
              <a:t>mronytroop</a:t>
            </a:r>
          </a:p>
        </p:txBody>
      </p:sp>
      <p:sp>
        <p:nvSpPr>
          <p:cNvPr id="101380" name="Text Box 4"/>
          <p:cNvSpPr txBox="1">
            <a:spLocks noChangeArrowheads="1"/>
          </p:cNvSpPr>
          <p:nvPr/>
        </p:nvSpPr>
        <p:spPr bwMode="auto">
          <a:xfrm>
            <a:off x="914400" y="2452688"/>
            <a:ext cx="7315200" cy="823912"/>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800">
                <a:solidFill>
                  <a:srgbClr val="33CC33"/>
                </a:solidFill>
                <a:latin typeface="Kabel Md BT" pitchFamily="34" charset="0"/>
              </a:rPr>
              <a:t>projecting cliff</a:t>
            </a:r>
          </a:p>
        </p:txBody>
      </p:sp>
      <p:grpSp>
        <p:nvGrpSpPr>
          <p:cNvPr id="101381" name="Group 5"/>
          <p:cNvGrpSpPr>
            <a:grpSpLocks/>
          </p:cNvGrpSpPr>
          <p:nvPr/>
        </p:nvGrpSpPr>
        <p:grpSpPr bwMode="auto">
          <a:xfrm>
            <a:off x="609600" y="2895600"/>
            <a:ext cx="7162800" cy="2895600"/>
            <a:chOff x="960" y="1920"/>
            <a:chExt cx="3408" cy="1920"/>
          </a:xfrm>
        </p:grpSpPr>
        <p:sp>
          <p:nvSpPr>
            <p:cNvPr id="101382" name="AutoShape 6"/>
            <p:cNvSpPr>
              <a:spLocks noChangeArrowheads="1"/>
            </p:cNvSpPr>
            <p:nvPr/>
          </p:nvSpPr>
          <p:spPr bwMode="auto">
            <a:xfrm>
              <a:off x="1488" y="2688"/>
              <a:ext cx="2832" cy="1152"/>
            </a:xfrm>
            <a:prstGeom prst="foldedCorner">
              <a:avLst>
                <a:gd name="adj" fmla="val 2474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1383" name="Text Box 7"/>
            <p:cNvSpPr txBox="1">
              <a:spLocks noChangeArrowheads="1"/>
            </p:cNvSpPr>
            <p:nvPr/>
          </p:nvSpPr>
          <p:spPr bwMode="auto">
            <a:xfrm>
              <a:off x="1392" y="2822"/>
              <a:ext cx="2976" cy="87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a:solidFill>
                    <a:srgbClr val="0000FF"/>
                  </a:solidFill>
                  <a:latin typeface="Benguiat Frisky" pitchFamily="66" charset="0"/>
                </a:rPr>
                <a:t>promontory</a:t>
              </a:r>
            </a:p>
          </p:txBody>
        </p:sp>
        <p:pic>
          <p:nvPicPr>
            <p:cNvPr id="101384" name="Picture 8" descr="pushp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1920"/>
              <a:ext cx="1033" cy="1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6974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1379"/>
                                        </p:tgtEl>
                                        <p:attrNameLst>
                                          <p:attrName>style.visibility</p:attrName>
                                        </p:attrNameLst>
                                      </p:cBhvr>
                                      <p:to>
                                        <p:strVal val="visible"/>
                                      </p:to>
                                    </p:set>
                                    <p:anim calcmode="lin" valueType="num">
                                      <p:cBhvr>
                                        <p:cTn id="7" dur="75" fill="hold"/>
                                        <p:tgtEl>
                                          <p:spTgt spid="101379"/>
                                        </p:tgtEl>
                                        <p:attrNameLst>
                                          <p:attrName>ppt_w</p:attrName>
                                        </p:attrNameLst>
                                      </p:cBhvr>
                                      <p:tavLst>
                                        <p:tav tm="0">
                                          <p:val>
                                            <p:strVal val="2/3*#ppt_w"/>
                                          </p:val>
                                        </p:tav>
                                        <p:tav tm="100000">
                                          <p:val>
                                            <p:strVal val="#ppt_w"/>
                                          </p:val>
                                        </p:tav>
                                      </p:tavLst>
                                    </p:anim>
                                    <p:anim calcmode="lin" valueType="num">
                                      <p:cBhvr>
                                        <p:cTn id="8" dur="75" fill="hold"/>
                                        <p:tgtEl>
                                          <p:spTgt spid="101379"/>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 fill="hold"/>
                                        <p:tgtEl>
                                          <p:spTgt spid="101380"/>
                                        </p:tgtEl>
                                        <p:attrNameLst>
                                          <p:attrName>ppt_x</p:attrName>
                                        </p:attrNameLst>
                                      </p:cBhvr>
                                      <p:tavLst>
                                        <p:tav tm="0">
                                          <p:val>
                                            <p:strVal val="0-#ppt_w/2"/>
                                          </p:val>
                                        </p:tav>
                                        <p:tav tm="100000">
                                          <p:val>
                                            <p:strVal val="#ppt_x"/>
                                          </p:val>
                                        </p:tav>
                                      </p:tavLst>
                                    </p:anim>
                                    <p:anim calcmode="lin" valueType="num">
                                      <p:cBhvr additive="base">
                                        <p:cTn id="13"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01381"/>
                                        </p:tgtEl>
                                        <p:attrNameLst>
                                          <p:attrName>style.visibility</p:attrName>
                                        </p:attrNameLst>
                                      </p:cBhvr>
                                      <p:to>
                                        <p:strVal val="visible"/>
                                      </p:to>
                                    </p:set>
                                    <p:animEffect transition="in" filter="strips(downRight)">
                                      <p:cBhvr>
                                        <p:cTn id="18"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P spid="10138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WordArt 3"/>
          <p:cNvSpPr>
            <a:spLocks noChangeArrowheads="1" noChangeShapeType="1" noTextEdit="1"/>
          </p:cNvSpPr>
          <p:nvPr/>
        </p:nvSpPr>
        <p:spPr bwMode="auto">
          <a:xfrm>
            <a:off x="914400" y="914400"/>
            <a:ext cx="7315200" cy="1752600"/>
          </a:xfrm>
          <a:prstGeom prst="rect">
            <a:avLst/>
          </a:prstGeom>
          <a:extLst>
            <a:ext uri="{91240B29-F687-4F45-9708-019B960494DF}">
              <a14:hiddenLine xmlns:a14="http://schemas.microsoft.com/office/drawing/2010/main" w="28575">
                <a:solidFill>
                  <a:srgbClr val="6600CC"/>
                </a:solidFill>
                <a:round/>
                <a:headEnd/>
                <a:tailEnd/>
              </a14:hiddenLine>
            </a:ext>
          </a:extLst>
        </p:spPr>
        <p:txBody>
          <a:bodyPr wrap="none" fromWordArt="1">
            <a:prstTxWarp prst="textInflateTop">
              <a:avLst>
                <a:gd name="adj" fmla="val 30977"/>
              </a:avLst>
            </a:prstTxWarp>
          </a:bodyPr>
          <a:lstStyle/>
          <a:p>
            <a:pPr algn="ct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auphin"/>
              </a:rPr>
              <a:t>"</a:t>
            </a:r>
            <a:r>
              <a:rPr lang="en-US" sz="3600" kern="10" dirty="0">
                <a:ln w="18415" cmpd="sng">
                  <a:solidFill>
                    <a:srgbClr val="000000"/>
                  </a:solidFill>
                  <a:prstDash val="solid"/>
                </a:ln>
                <a:solidFill>
                  <a:srgbClr val="FFFFFF"/>
                </a:solidFill>
                <a:effectLst>
                  <a:outerShdw blurRad="63500" dir="3600000" algn="tl" rotWithShape="0">
                    <a:srgbClr val="000000">
                      <a:alpha val="70000"/>
                    </a:srgbClr>
                  </a:outerShdw>
                </a:effectLst>
                <a:latin typeface="Dauphin"/>
              </a:rPr>
              <a:t>Through the Tunnel"</a:t>
            </a:r>
          </a:p>
        </p:txBody>
      </p:sp>
      <p:sp>
        <p:nvSpPr>
          <p:cNvPr id="31748" name="Text Box 4"/>
          <p:cNvSpPr txBox="1">
            <a:spLocks noChangeArrowheads="1"/>
          </p:cNvSpPr>
          <p:nvPr/>
        </p:nvSpPr>
        <p:spPr bwMode="auto">
          <a:xfrm>
            <a:off x="2971800" y="3048000"/>
            <a:ext cx="3276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000" b="1">
                <a:solidFill>
                  <a:srgbClr val="5BFFA5"/>
                </a:solidFill>
                <a:latin typeface="Kabel Bd" pitchFamily="34" charset="0"/>
              </a:rPr>
              <a:t>pp. 22-30</a:t>
            </a:r>
          </a:p>
        </p:txBody>
      </p:sp>
      <p:sp>
        <p:nvSpPr>
          <p:cNvPr id="31749" name="Text Box 5"/>
          <p:cNvSpPr txBox="1">
            <a:spLocks noChangeArrowheads="1"/>
          </p:cNvSpPr>
          <p:nvPr/>
        </p:nvSpPr>
        <p:spPr bwMode="auto">
          <a:xfrm>
            <a:off x="2286000" y="3962400"/>
            <a:ext cx="4876800" cy="100647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Monotype Corsiva" pitchFamily="66" charset="0"/>
              </a:rPr>
              <a:t>by Doris Lessing</a:t>
            </a:r>
          </a:p>
        </p:txBody>
      </p:sp>
    </p:spTree>
    <p:extLst>
      <p:ext uri="{BB962C8B-B14F-4D97-AF65-F5344CB8AC3E}">
        <p14:creationId xmlns:p14="http://schemas.microsoft.com/office/powerpoint/2010/main" val="766886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dissolve">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autoUpdateAnimBg="0"/>
      <p:bldP spid="3174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britannica.com/blogs/wp-content/uploads/2007/12/lessing.jpg?a14544"/>
          <p:cNvPicPr>
            <a:picLocks noChangeAspect="1" noChangeArrowheads="1"/>
          </p:cNvPicPr>
          <p:nvPr/>
        </p:nvPicPr>
        <p:blipFill rotWithShape="1">
          <a:blip r:embed="rId2">
            <a:extLst>
              <a:ext uri="{28A0092B-C50C-407E-A947-70E740481C1C}">
                <a14:useLocalDpi xmlns:a14="http://schemas.microsoft.com/office/drawing/2010/main" val="0"/>
              </a:ext>
            </a:extLst>
          </a:blip>
          <a:srcRect b="21338"/>
          <a:stretch/>
        </p:blipFill>
        <p:spPr bwMode="auto">
          <a:xfrm>
            <a:off x="-3276600" y="2771"/>
            <a:ext cx="12420600" cy="8936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108866">
            <a:off x="-1295400" y="1762542"/>
            <a:ext cx="5410200" cy="2123658"/>
          </a:xfrm>
          <a:prstGeom prst="rect">
            <a:avLst/>
          </a:prstGeom>
          <a:noFill/>
        </p:spPr>
        <p:txBody>
          <a:bodyPr wrap="square" rtlCol="0">
            <a:spAutoFit/>
          </a:bodyPr>
          <a:lstStyle/>
          <a:p>
            <a:pPr algn="ctr"/>
            <a:r>
              <a:rPr lang="en-US" sz="6600" b="1" dirty="0" smtClean="0">
                <a:solidFill>
                  <a:srgbClr val="000000"/>
                </a:solidFill>
                <a:latin typeface="Bradley Hand ITC" pitchFamily="66" charset="0"/>
              </a:rPr>
              <a:t>Doris </a:t>
            </a:r>
          </a:p>
          <a:p>
            <a:pPr algn="ctr"/>
            <a:r>
              <a:rPr lang="en-US" sz="6600" b="1" dirty="0" smtClean="0">
                <a:solidFill>
                  <a:srgbClr val="000000"/>
                </a:solidFill>
                <a:latin typeface="Bradley Hand ITC" pitchFamily="66" charset="0"/>
              </a:rPr>
              <a:t>Lessing</a:t>
            </a:r>
            <a:endParaRPr lang="en-US" sz="6600" b="1" dirty="0">
              <a:solidFill>
                <a:srgbClr val="000000"/>
              </a:solidFill>
              <a:latin typeface="Bradley Hand ITC" pitchFamily="66" charset="0"/>
            </a:endParaRPr>
          </a:p>
        </p:txBody>
      </p:sp>
    </p:spTree>
    <p:extLst>
      <p:ext uri="{BB962C8B-B14F-4D97-AF65-F5344CB8AC3E}">
        <p14:creationId xmlns:p14="http://schemas.microsoft.com/office/powerpoint/2010/main" val="730316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Still Young - Doris Less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564414" cy="6831724"/>
          </a:xfrm>
          <a:prstGeom prst="rect">
            <a:avLst/>
          </a:prstGeom>
          <a:solidFill>
            <a:schemeClr val="tx1"/>
          </a:solidFill>
        </p:spPr>
      </p:pic>
    </p:spTree>
    <p:extLst>
      <p:ext uri="{BB962C8B-B14F-4D97-AF65-F5344CB8AC3E}">
        <p14:creationId xmlns:p14="http://schemas.microsoft.com/office/powerpoint/2010/main" val="2171737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522" name="Picture 2" descr="File:LocationZimbabw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6" y="2238703"/>
            <a:ext cx="9238594" cy="4619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33400"/>
            <a:ext cx="8610600" cy="1754326"/>
          </a:xfrm>
          <a:prstGeom prst="rect">
            <a:avLst/>
          </a:prstGeom>
          <a:noFill/>
        </p:spPr>
        <p:txBody>
          <a:bodyPr wrap="square" rtlCol="0">
            <a:spAutoFit/>
          </a:bodyPr>
          <a:lstStyle/>
          <a:p>
            <a:pPr algn="ctr"/>
            <a:r>
              <a:rPr lang="en-US" sz="5400" dirty="0" smtClean="0">
                <a:solidFill>
                  <a:srgbClr val="FFFFFF"/>
                </a:solidFill>
                <a:latin typeface="Snap ITC" pitchFamily="82" charset="0"/>
              </a:rPr>
              <a:t>Southern Rhodesia/Zimbabwe</a:t>
            </a:r>
            <a:endParaRPr lang="en-US" sz="5400" dirty="0">
              <a:solidFill>
                <a:srgbClr val="FFFFFF"/>
              </a:solidFill>
              <a:latin typeface="Snap ITC" pitchFamily="82" charset="0"/>
            </a:endParaRPr>
          </a:p>
        </p:txBody>
      </p:sp>
    </p:spTree>
    <p:extLst>
      <p:ext uri="{BB962C8B-B14F-4D97-AF65-F5344CB8AC3E}">
        <p14:creationId xmlns:p14="http://schemas.microsoft.com/office/powerpoint/2010/main" val="848855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1814"/>
            <a:ext cx="7772400" cy="1143000"/>
          </a:xfrm>
        </p:spPr>
        <p:txBody>
          <a:bodyPr/>
          <a:lstStyle/>
          <a:p>
            <a:r>
              <a:rPr lang="en-US" b="1" dirty="0" smtClean="0">
                <a:solidFill>
                  <a:schemeClr val="bg1"/>
                </a:solidFill>
                <a:latin typeface="Bradley Hand ITC" pitchFamily="66" charset="0"/>
              </a:rPr>
              <a:t>Nobel Peace Prize Winner 2007</a:t>
            </a:r>
            <a:endParaRPr lang="en-US" b="1" dirty="0">
              <a:solidFill>
                <a:schemeClr val="bg1"/>
              </a:solidFill>
              <a:latin typeface="Bradley Hand ITC" pitchFamily="66" charset="0"/>
            </a:endParaRPr>
          </a:p>
        </p:txBody>
      </p:sp>
      <p:pic>
        <p:nvPicPr>
          <p:cNvPr id="126978" name="Picture 2" descr="Press conference"/>
          <p:cNvPicPr>
            <a:picLocks noChangeAspect="1" noChangeArrowheads="1"/>
          </p:cNvPicPr>
          <p:nvPr/>
        </p:nvPicPr>
        <p:blipFill rotWithShape="1">
          <a:blip r:embed="rId2">
            <a:extLst>
              <a:ext uri="{28A0092B-C50C-407E-A947-70E740481C1C}">
                <a14:useLocalDpi xmlns:a14="http://schemas.microsoft.com/office/drawing/2010/main" val="0"/>
              </a:ext>
            </a:extLst>
          </a:blip>
          <a:srcRect t="16410" b="3189"/>
          <a:stretch/>
        </p:blipFill>
        <p:spPr bwMode="auto">
          <a:xfrm>
            <a:off x="-15766" y="1219201"/>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7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p:txBody>
          <a:bodyPr/>
          <a:lstStyle/>
          <a:p>
            <a:endParaRPr lang="en-US"/>
          </a:p>
        </p:txBody>
      </p:sp>
      <p:pic>
        <p:nvPicPr>
          <p:cNvPr id="64517" name="Picture 5" descr="1043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894" b="2693"/>
          <a:stretch>
            <a:fillRect/>
          </a:stretch>
        </p:blipFill>
        <p:spPr>
          <a:xfrm>
            <a:off x="0" y="-23813"/>
            <a:ext cx="9144000" cy="688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7854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p>
        </p:txBody>
      </p:sp>
      <p:sp>
        <p:nvSpPr>
          <p:cNvPr id="66563" name="Rectangle 3"/>
          <p:cNvSpPr>
            <a:spLocks noGrp="1" noChangeArrowheads="1"/>
          </p:cNvSpPr>
          <p:nvPr>
            <p:ph type="body" idx="1"/>
          </p:nvPr>
        </p:nvSpPr>
        <p:spPr/>
        <p:txBody>
          <a:bodyPr/>
          <a:lstStyle/>
          <a:p>
            <a:endParaRPr lang="en-US"/>
          </a:p>
        </p:txBody>
      </p:sp>
      <p:pic>
        <p:nvPicPr>
          <p:cNvPr id="66565" name="Picture 5" descr="369-1m"/>
          <p:cNvPicPr>
            <a:picLocks noChangeAspect="1" noChangeArrowheads="1"/>
          </p:cNvPicPr>
          <p:nvPr/>
        </p:nvPicPr>
        <p:blipFill>
          <a:blip r:embed="rId2">
            <a:extLst>
              <a:ext uri="{28A0092B-C50C-407E-A947-70E740481C1C}">
                <a14:useLocalDpi xmlns:a14="http://schemas.microsoft.com/office/drawing/2010/main" val="0"/>
              </a:ext>
            </a:extLst>
          </a:blip>
          <a:srcRect l="9285" r="5000" b="1593"/>
          <a:stretch>
            <a:fillRect/>
          </a:stretch>
        </p:blipFill>
        <p:spPr bwMode="auto">
          <a:xfrm>
            <a:off x="0" y="-4763"/>
            <a:ext cx="9144000" cy="68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44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a:p>
        </p:txBody>
      </p:sp>
      <p:sp>
        <p:nvSpPr>
          <p:cNvPr id="67587" name="Rectangle 3"/>
          <p:cNvSpPr>
            <a:spLocks noGrp="1" noChangeArrowheads="1"/>
          </p:cNvSpPr>
          <p:nvPr>
            <p:ph type="body" idx="1"/>
          </p:nvPr>
        </p:nvSpPr>
        <p:spPr/>
        <p:txBody>
          <a:bodyPr/>
          <a:lstStyle/>
          <a:p>
            <a:endParaRPr lang="en-US"/>
          </a:p>
        </p:txBody>
      </p:sp>
      <p:pic>
        <p:nvPicPr>
          <p:cNvPr id="67589" name="Picture 5" descr="392-3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6038"/>
            <a:ext cx="9429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67591" name="Picture 7" descr="395-1m"/>
          <p:cNvPicPr>
            <a:picLocks noChangeAspect="1" noChangeArrowheads="1"/>
          </p:cNvPicPr>
          <p:nvPr/>
        </p:nvPicPr>
        <p:blipFill>
          <a:blip r:embed="rId4">
            <a:extLst>
              <a:ext uri="{28A0092B-C50C-407E-A947-70E740481C1C}">
                <a14:useLocalDpi xmlns:a14="http://schemas.microsoft.com/office/drawing/2010/main" val="0"/>
              </a:ext>
            </a:extLst>
          </a:blip>
          <a:srcRect l="5479" t="4132" r="12329" b="288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33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a:p>
        </p:txBody>
      </p:sp>
      <p:sp>
        <p:nvSpPr>
          <p:cNvPr id="68611" name="Rectangle 3"/>
          <p:cNvSpPr>
            <a:spLocks noGrp="1" noChangeArrowheads="1"/>
          </p:cNvSpPr>
          <p:nvPr>
            <p:ph type="body" idx="1"/>
          </p:nvPr>
        </p:nvSpPr>
        <p:spPr/>
        <p:txBody>
          <a:bodyPr/>
          <a:lstStyle/>
          <a:p>
            <a:endParaRPr lang="en-US"/>
          </a:p>
        </p:txBody>
      </p:sp>
      <p:pic>
        <p:nvPicPr>
          <p:cNvPr id="68613" name="Picture 5" descr="423-1m"/>
          <p:cNvPicPr>
            <a:picLocks noChangeAspect="1" noChangeArrowheads="1"/>
          </p:cNvPicPr>
          <p:nvPr/>
        </p:nvPicPr>
        <p:blipFill>
          <a:blip r:embed="rId2">
            <a:extLst>
              <a:ext uri="{28A0092B-C50C-407E-A947-70E740481C1C}">
                <a14:useLocalDpi xmlns:a14="http://schemas.microsoft.com/office/drawing/2010/main" val="0"/>
              </a:ext>
            </a:extLst>
          </a:blip>
          <a:srcRect t="11035" b="26897"/>
          <a:stretch>
            <a:fillRect/>
          </a:stretch>
        </p:blipFill>
        <p:spPr bwMode="auto">
          <a:xfrm>
            <a:off x="0" y="0"/>
            <a:ext cx="91582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23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tent.artofmanliness.com/uploads/2010/03/bur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6" y="-304800"/>
            <a:ext cx="10000342" cy="8300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483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sp>
        <p:nvSpPr>
          <p:cNvPr id="69635" name="Rectangle 3"/>
          <p:cNvSpPr>
            <a:spLocks noGrp="1" noChangeArrowheads="1"/>
          </p:cNvSpPr>
          <p:nvPr>
            <p:ph type="body" idx="1"/>
          </p:nvPr>
        </p:nvSpPr>
        <p:spPr/>
        <p:txBody>
          <a:bodyPr/>
          <a:lstStyle/>
          <a:p>
            <a:endParaRPr lang="en-US"/>
          </a:p>
        </p:txBody>
      </p:sp>
      <p:pic>
        <p:nvPicPr>
          <p:cNvPr id="69637" name="Picture 5" descr="425-1m"/>
          <p:cNvPicPr>
            <a:picLocks noChangeAspect="1" noChangeArrowheads="1"/>
          </p:cNvPicPr>
          <p:nvPr/>
        </p:nvPicPr>
        <p:blipFill>
          <a:blip r:embed="rId2">
            <a:extLst>
              <a:ext uri="{28A0092B-C50C-407E-A947-70E740481C1C}">
                <a14:useLocalDpi xmlns:a14="http://schemas.microsoft.com/office/drawing/2010/main" val="0"/>
              </a:ext>
            </a:extLst>
          </a:blip>
          <a:srcRect t="10179" b="35928"/>
          <a:stretch>
            <a:fillRect/>
          </a:stretch>
        </p:blipFill>
        <p:spPr bwMode="auto">
          <a:xfrm>
            <a:off x="1588" y="0"/>
            <a:ext cx="9142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940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2057399"/>
            <a:ext cx="7543800" cy="7848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pPr>
            <a:r>
              <a:rPr lang="en-US" sz="4500" b="1" dirty="0" smtClean="0">
                <a:solidFill>
                  <a:srgbClr val="DAE2EA"/>
                </a:solidFill>
                <a:latin typeface="UniversCond" pitchFamily="34" charset="0"/>
              </a:rPr>
              <a:t>  Interpretive Literature:</a:t>
            </a:r>
            <a:endParaRPr lang="en-US" sz="4500" b="1" dirty="0">
              <a:solidFill>
                <a:srgbClr val="DAE2EA"/>
              </a:solidFill>
              <a:latin typeface="UniversCond" pitchFamily="34" charset="0"/>
            </a:endParaRPr>
          </a:p>
        </p:txBody>
      </p:sp>
      <p:sp>
        <p:nvSpPr>
          <p:cNvPr id="7171" name="Text Box 3"/>
          <p:cNvSpPr txBox="1">
            <a:spLocks noChangeArrowheads="1"/>
          </p:cNvSpPr>
          <p:nvPr/>
        </p:nvSpPr>
        <p:spPr bwMode="auto">
          <a:xfrm>
            <a:off x="2057400" y="2878906"/>
            <a:ext cx="5105400" cy="777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500" b="1" dirty="0">
                <a:solidFill>
                  <a:srgbClr val="C5D993"/>
                </a:solidFill>
                <a:latin typeface="UniversCond" pitchFamily="34" charset="0"/>
              </a:rPr>
              <a:t>Coming-of-Age Story</a:t>
            </a:r>
          </a:p>
        </p:txBody>
      </p:sp>
    </p:spTree>
    <p:extLst>
      <p:ext uri="{BB962C8B-B14F-4D97-AF65-F5344CB8AC3E}">
        <p14:creationId xmlns:p14="http://schemas.microsoft.com/office/powerpoint/2010/main" val="18533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p:cNvSpPr txBox="1">
            <a:spLocks noChangeArrowheads="1"/>
          </p:cNvSpPr>
          <p:nvPr/>
        </p:nvSpPr>
        <p:spPr bwMode="auto">
          <a:xfrm>
            <a:off x="228600" y="914400"/>
            <a:ext cx="87630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Main Character: Jerry</a:t>
            </a:r>
          </a:p>
        </p:txBody>
      </p:sp>
      <p:sp>
        <p:nvSpPr>
          <p:cNvPr id="33796" name="Text Box 4"/>
          <p:cNvSpPr txBox="1">
            <a:spLocks noChangeArrowheads="1"/>
          </p:cNvSpPr>
          <p:nvPr/>
        </p:nvSpPr>
        <p:spPr bwMode="auto">
          <a:xfrm>
            <a:off x="914400" y="2390775"/>
            <a:ext cx="7315200" cy="274825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Bef>
                <a:spcPct val="50000"/>
              </a:spcBef>
              <a:buFont typeface="Weather" pitchFamily="34" charset="2"/>
              <a:buChar char="I"/>
            </a:pPr>
            <a:r>
              <a:rPr lang="en-US" sz="4000" b="1" dirty="0">
                <a:solidFill>
                  <a:srgbClr val="FFFFFF"/>
                </a:solidFill>
                <a:latin typeface="Kabel Md BT" pitchFamily="34" charset="0"/>
              </a:rPr>
              <a:t>11 year old</a:t>
            </a:r>
          </a:p>
          <a:p>
            <a:pPr>
              <a:lnSpc>
                <a:spcPct val="70000"/>
              </a:lnSpc>
              <a:spcBef>
                <a:spcPct val="50000"/>
              </a:spcBef>
              <a:buFont typeface="Weather" pitchFamily="34" charset="2"/>
              <a:buChar char="I"/>
            </a:pPr>
            <a:r>
              <a:rPr lang="en-US" sz="4000" b="1" dirty="0">
                <a:solidFill>
                  <a:srgbClr val="FFFFFF"/>
                </a:solidFill>
                <a:latin typeface="Kabel Md BT" pitchFamily="34" charset="0"/>
              </a:rPr>
              <a:t>English boy</a:t>
            </a:r>
          </a:p>
          <a:p>
            <a:pPr>
              <a:lnSpc>
                <a:spcPct val="70000"/>
              </a:lnSpc>
              <a:spcBef>
                <a:spcPct val="50000"/>
              </a:spcBef>
              <a:buFont typeface="Weather" pitchFamily="34" charset="2"/>
              <a:buChar char="I"/>
            </a:pPr>
            <a:r>
              <a:rPr lang="en-US" sz="4000" b="1" dirty="0">
                <a:solidFill>
                  <a:srgbClr val="FFFFFF"/>
                </a:solidFill>
                <a:latin typeface="Kabel Md BT" pitchFamily="34" charset="0"/>
              </a:rPr>
              <a:t>only child</a:t>
            </a:r>
          </a:p>
          <a:p>
            <a:pPr>
              <a:lnSpc>
                <a:spcPct val="70000"/>
              </a:lnSpc>
              <a:spcBef>
                <a:spcPct val="50000"/>
              </a:spcBef>
              <a:buFont typeface="Weather" pitchFamily="34" charset="2"/>
              <a:buChar char="I"/>
            </a:pPr>
            <a:r>
              <a:rPr lang="en-US" sz="4000" b="1" dirty="0">
                <a:solidFill>
                  <a:srgbClr val="FFFFFF"/>
                </a:solidFill>
                <a:latin typeface="Kabel Md BT" pitchFamily="34" charset="0"/>
              </a:rPr>
              <a:t>good swimmer</a:t>
            </a:r>
          </a:p>
        </p:txBody>
      </p:sp>
    </p:spTree>
    <p:extLst>
      <p:ext uri="{BB962C8B-B14F-4D97-AF65-F5344CB8AC3E}">
        <p14:creationId xmlns:p14="http://schemas.microsoft.com/office/powerpoint/2010/main" val="1219530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Minor Characters</a:t>
            </a:r>
          </a:p>
        </p:txBody>
      </p:sp>
      <p:sp>
        <p:nvSpPr>
          <p:cNvPr id="34820" name="Text Box 4"/>
          <p:cNvSpPr txBox="1">
            <a:spLocks noChangeArrowheads="1"/>
          </p:cNvSpPr>
          <p:nvPr/>
        </p:nvSpPr>
        <p:spPr bwMode="auto">
          <a:xfrm>
            <a:off x="914400" y="2390775"/>
            <a:ext cx="7315200" cy="3170099"/>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eather" pitchFamily="34" charset="2"/>
              <a:buChar char="I"/>
            </a:pPr>
            <a:r>
              <a:rPr lang="en-US" sz="4000" b="1" dirty="0">
                <a:solidFill>
                  <a:srgbClr val="FFFFFF"/>
                </a:solidFill>
                <a:latin typeface="Kabel Md BT" pitchFamily="34" charset="0"/>
              </a:rPr>
              <a:t>his </a:t>
            </a:r>
            <a:r>
              <a:rPr lang="en-US" sz="4000" b="1" dirty="0" smtClean="0">
                <a:solidFill>
                  <a:srgbClr val="FFFFFF"/>
                </a:solidFill>
                <a:latin typeface="Kabel Md BT" pitchFamily="34" charset="0"/>
              </a:rPr>
              <a:t>mother—a widow; </a:t>
            </a:r>
            <a:r>
              <a:rPr lang="en-US" sz="4000" b="1" dirty="0">
                <a:solidFill>
                  <a:srgbClr val="FFFFFF"/>
                </a:solidFill>
                <a:latin typeface="Kabel Md BT" pitchFamily="34" charset="0"/>
              </a:rPr>
              <a:t>anxious that she should neither push Jerry away nor smother him</a:t>
            </a:r>
          </a:p>
          <a:p>
            <a:pPr>
              <a:lnSpc>
                <a:spcPct val="90000"/>
              </a:lnSpc>
              <a:spcBef>
                <a:spcPct val="50000"/>
              </a:spcBef>
              <a:buFont typeface="Weather" pitchFamily="34" charset="2"/>
              <a:buChar char="I"/>
            </a:pPr>
            <a:r>
              <a:rPr lang="en-US" sz="4000" b="1" dirty="0">
                <a:solidFill>
                  <a:srgbClr val="FFFFFF"/>
                </a:solidFill>
                <a:latin typeface="Kabel Md BT" pitchFamily="34" charset="0"/>
              </a:rPr>
              <a:t>native boys</a:t>
            </a:r>
          </a:p>
        </p:txBody>
      </p:sp>
    </p:spTree>
    <p:extLst>
      <p:ext uri="{BB962C8B-B14F-4D97-AF65-F5344CB8AC3E}">
        <p14:creationId xmlns:p14="http://schemas.microsoft.com/office/powerpoint/2010/main" val="2733015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Text Box 3"/>
          <p:cNvSpPr txBox="1">
            <a:spLocks noChangeArrowheads="1"/>
          </p:cNvSpPr>
          <p:nvPr/>
        </p:nvSpPr>
        <p:spPr bwMode="auto">
          <a:xfrm>
            <a:off x="914400" y="2590800"/>
            <a:ext cx="73152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i="1" dirty="0">
                <a:solidFill>
                  <a:srgbClr val="FFFFFF"/>
                </a:solidFill>
                <a:latin typeface="Benguiat Frisky" pitchFamily="66" charset="0"/>
              </a:rPr>
              <a:t>Color Imagery</a:t>
            </a:r>
          </a:p>
        </p:txBody>
      </p:sp>
    </p:spTree>
    <p:extLst>
      <p:ext uri="{BB962C8B-B14F-4D97-AF65-F5344CB8AC3E}">
        <p14:creationId xmlns:p14="http://schemas.microsoft.com/office/powerpoint/2010/main" val="2596935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443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734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80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76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000A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93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1"/>
            <a:ext cx="7460366" cy="71628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164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916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233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p>
        </p:txBody>
      </p:sp>
      <p:sp>
        <p:nvSpPr>
          <p:cNvPr id="71683" name="Rectangle 3"/>
          <p:cNvSpPr>
            <a:spLocks noGrp="1" noChangeArrowheads="1"/>
          </p:cNvSpPr>
          <p:nvPr>
            <p:ph type="body" idx="1"/>
          </p:nvPr>
        </p:nvSpPr>
        <p:spPr/>
        <p:txBody>
          <a:bodyPr/>
          <a:lstStyle/>
          <a:p>
            <a:endParaRPr lang="en-US"/>
          </a:p>
        </p:txBody>
      </p:sp>
      <p:sp>
        <p:nvSpPr>
          <p:cNvPr id="71684"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lgn="ctr"/>
            <a:r>
              <a:rPr lang="en-US">
                <a:solidFill>
                  <a:srgbClr val="000000"/>
                </a:solidFill>
              </a:rPr>
              <a:t/>
            </a:r>
            <a:br>
              <a:rPr lang="en-US">
                <a:solidFill>
                  <a:srgbClr val="000000"/>
                </a:solidFill>
              </a:rPr>
            </a:br>
            <a:r>
              <a:rPr lang="en-US">
                <a:solidFill>
                  <a:srgbClr val="000000"/>
                </a:solidFill>
              </a:rPr>
              <a:t> </a:t>
            </a:r>
            <a:br>
              <a:rPr lang="en-US">
                <a:solidFill>
                  <a:srgbClr val="000000"/>
                </a:solidFill>
              </a:rPr>
            </a:br>
            <a:r>
              <a:rPr lang="en-US">
                <a:solidFill>
                  <a:srgbClr val="000000"/>
                </a:solidFill>
              </a:rPr>
              <a:t/>
            </a:r>
            <a:br>
              <a:rPr lang="en-US">
                <a:solidFill>
                  <a:srgbClr val="000000"/>
                </a:solidFill>
              </a:rPr>
            </a:br>
            <a:endParaRPr lang="en-US">
              <a:solidFill>
                <a:srgbClr val="000000"/>
              </a:solidFill>
            </a:endParaRPr>
          </a:p>
        </p:txBody>
      </p:sp>
      <p:sp>
        <p:nvSpPr>
          <p:cNvPr id="71685" name="Text Box 5"/>
          <p:cNvSpPr txBox="1">
            <a:spLocks noChangeArrowheads="1"/>
          </p:cNvSpPr>
          <p:nvPr/>
        </p:nvSpPr>
        <p:spPr bwMode="auto">
          <a:xfrm>
            <a:off x="1143000" y="914400"/>
            <a:ext cx="6781800" cy="563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FFFFFF"/>
                </a:solidFill>
              </a:rPr>
              <a:t>   </a:t>
            </a:r>
            <a:r>
              <a:rPr lang="en-US" sz="3200" b="1" i="1">
                <a:solidFill>
                  <a:srgbClr val="FFFFFF"/>
                </a:solidFill>
              </a:rPr>
              <a:t>Say the colors</a:t>
            </a:r>
            <a:r>
              <a:rPr lang="en-US" sz="3200" b="1">
                <a:solidFill>
                  <a:srgbClr val="FFFFFF"/>
                </a:solidFill>
              </a:rPr>
              <a:t> brain teaser:</a:t>
            </a:r>
          </a:p>
          <a:p>
            <a:r>
              <a:rPr lang="en-US" sz="3200" b="1">
                <a:solidFill>
                  <a:srgbClr val="000000"/>
                </a:solidFill>
              </a:rPr>
              <a:t/>
            </a:r>
            <a:br>
              <a:rPr lang="en-US" sz="3200" b="1">
                <a:solidFill>
                  <a:srgbClr val="000000"/>
                </a:solidFill>
              </a:rPr>
            </a:br>
            <a:r>
              <a:rPr lang="en-US" sz="3200" b="1">
                <a:solidFill>
                  <a:srgbClr val="000000"/>
                </a:solidFill>
              </a:rPr>
              <a:t>   </a:t>
            </a:r>
            <a:r>
              <a:rPr lang="en-US" sz="4800" b="1">
                <a:solidFill>
                  <a:srgbClr val="00CC00"/>
                </a:solidFill>
              </a:rPr>
              <a:t>Yellow </a:t>
            </a:r>
            <a:r>
              <a:rPr lang="en-US" sz="4800" b="1">
                <a:solidFill>
                  <a:srgbClr val="00CC99"/>
                </a:solidFill>
              </a:rPr>
              <a:t>  </a:t>
            </a:r>
            <a:r>
              <a:rPr lang="en-US" sz="4800" b="1">
                <a:solidFill>
                  <a:srgbClr val="66FFFF"/>
                </a:solidFill>
              </a:rPr>
              <a:t>Orange  </a:t>
            </a:r>
            <a:r>
              <a:rPr lang="en-US" sz="4800" b="1">
                <a:solidFill>
                  <a:srgbClr val="FF6600"/>
                </a:solidFill>
              </a:rPr>
              <a:t>Blue</a:t>
            </a:r>
          </a:p>
          <a:p>
            <a:r>
              <a:rPr lang="en-US" sz="4800" b="1">
                <a:solidFill>
                  <a:srgbClr val="FFFF00"/>
                </a:solidFill>
              </a:rPr>
              <a:t>  Black     </a:t>
            </a:r>
            <a:r>
              <a:rPr lang="en-US" sz="4800" b="1">
                <a:solidFill>
                  <a:srgbClr val="FF66FF"/>
                </a:solidFill>
              </a:rPr>
              <a:t>Green   </a:t>
            </a:r>
            <a:r>
              <a:rPr lang="en-US" sz="4800" b="1">
                <a:solidFill>
                  <a:srgbClr val="FF6600"/>
                </a:solidFill>
              </a:rPr>
              <a:t> </a:t>
            </a:r>
            <a:r>
              <a:rPr lang="en-US" sz="4800" b="1">
                <a:solidFill>
                  <a:srgbClr val="66FFFF"/>
                </a:solidFill>
              </a:rPr>
              <a:t>Red</a:t>
            </a:r>
          </a:p>
          <a:p>
            <a:r>
              <a:rPr lang="en-US" sz="4800" b="1">
                <a:solidFill>
                  <a:srgbClr val="3333CC"/>
                </a:solidFill>
              </a:rPr>
              <a:t>  </a:t>
            </a:r>
            <a:r>
              <a:rPr lang="en-US" sz="4800" b="1">
                <a:solidFill>
                  <a:srgbClr val="66FFFF"/>
                </a:solidFill>
              </a:rPr>
              <a:t>Yellow   </a:t>
            </a:r>
            <a:r>
              <a:rPr lang="en-US" sz="4800" b="1">
                <a:solidFill>
                  <a:srgbClr val="FF3300"/>
                </a:solidFill>
              </a:rPr>
              <a:t>Purple</a:t>
            </a:r>
            <a:r>
              <a:rPr lang="en-US" sz="4800" b="1">
                <a:solidFill>
                  <a:srgbClr val="FF6600"/>
                </a:solidFill>
              </a:rPr>
              <a:t>   </a:t>
            </a:r>
            <a:r>
              <a:rPr lang="en-US" sz="4800" b="1">
                <a:solidFill>
                  <a:srgbClr val="00CC00"/>
                </a:solidFill>
              </a:rPr>
              <a:t>Red</a:t>
            </a:r>
          </a:p>
          <a:p>
            <a:r>
              <a:rPr lang="en-US" sz="4800" b="1">
                <a:solidFill>
                  <a:srgbClr val="FFFFFF"/>
                </a:solidFill>
              </a:rPr>
              <a:t>  Orange</a:t>
            </a:r>
            <a:r>
              <a:rPr lang="en-US" sz="4800" b="1">
                <a:solidFill>
                  <a:srgbClr val="FF6600"/>
                </a:solidFill>
              </a:rPr>
              <a:t>  Green   </a:t>
            </a:r>
            <a:r>
              <a:rPr lang="en-US" sz="4800" b="1">
                <a:solidFill>
                  <a:srgbClr val="FF66FF"/>
                </a:solidFill>
              </a:rPr>
              <a:t>Yellow</a:t>
            </a:r>
          </a:p>
          <a:p>
            <a:pPr algn="ctr"/>
            <a:r>
              <a:rPr lang="en-US" b="1">
                <a:solidFill>
                  <a:srgbClr val="66FFFF"/>
                </a:solidFill>
              </a:rPr>
              <a:t/>
            </a:r>
            <a:br>
              <a:rPr lang="en-US" b="1">
                <a:solidFill>
                  <a:srgbClr val="66FFFF"/>
                </a:solidFill>
              </a:rPr>
            </a:br>
            <a:r>
              <a:rPr lang="en-US" b="1">
                <a:solidFill>
                  <a:srgbClr val="000000"/>
                </a:solidFill>
              </a:rPr>
              <a:t> </a:t>
            </a:r>
          </a:p>
          <a:p>
            <a:pPr algn="ctr"/>
            <a:endParaRPr lang="en-US" b="1">
              <a:solidFill>
                <a:srgbClr val="000000"/>
              </a:solidFill>
            </a:endParaRPr>
          </a:p>
          <a:p>
            <a:pPr>
              <a:spcBef>
                <a:spcPct val="50000"/>
              </a:spcBef>
            </a:pPr>
            <a:endParaRPr lang="en-US">
              <a:solidFill>
                <a:srgbClr val="000000"/>
              </a:solidFill>
            </a:endParaRPr>
          </a:p>
        </p:txBody>
      </p:sp>
    </p:spTree>
    <p:extLst>
      <p:ext uri="{BB962C8B-B14F-4D97-AF65-F5344CB8AC3E}">
        <p14:creationId xmlns:p14="http://schemas.microsoft.com/office/powerpoint/2010/main" val="1200988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Mother</a:t>
            </a:r>
          </a:p>
        </p:txBody>
      </p:sp>
      <p:sp>
        <p:nvSpPr>
          <p:cNvPr id="35844" name="Text Box 4"/>
          <p:cNvSpPr txBox="1">
            <a:spLocks noChangeArrowheads="1"/>
          </p:cNvSpPr>
          <p:nvPr/>
        </p:nvSpPr>
        <p:spPr bwMode="auto">
          <a:xfrm>
            <a:off x="914400" y="2390775"/>
            <a:ext cx="7315200" cy="2616101"/>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eather" pitchFamily="34" charset="2"/>
              <a:buChar char="I"/>
            </a:pPr>
            <a:r>
              <a:rPr lang="en-US" sz="4000" b="1" dirty="0">
                <a:solidFill>
                  <a:srgbClr val="00FFFF"/>
                </a:solidFill>
                <a:latin typeface="Kabel Md BT" pitchFamily="34" charset="0"/>
              </a:rPr>
              <a:t>the </a:t>
            </a:r>
            <a:r>
              <a:rPr lang="en-US" sz="4000" b="1" dirty="0">
                <a:solidFill>
                  <a:srgbClr val="FFFFFF"/>
                </a:solidFill>
                <a:latin typeface="Kabel Md BT" pitchFamily="34" charset="0"/>
              </a:rPr>
              <a:t>whiteness</a:t>
            </a:r>
            <a:r>
              <a:rPr lang="en-US" sz="4000" b="1" dirty="0">
                <a:solidFill>
                  <a:srgbClr val="00FFFF"/>
                </a:solidFill>
                <a:latin typeface="Kabel Md BT" pitchFamily="34" charset="0"/>
              </a:rPr>
              <a:t> of her </a:t>
            </a:r>
            <a:r>
              <a:rPr lang="en-US" sz="4000" b="1" dirty="0" smtClean="0">
                <a:solidFill>
                  <a:srgbClr val="00FFFF"/>
                </a:solidFill>
                <a:latin typeface="Kabel Md BT" pitchFamily="34" charset="0"/>
              </a:rPr>
              <a:t>skin </a:t>
            </a:r>
            <a:r>
              <a:rPr lang="en-US" sz="4000" b="1" dirty="0" smtClean="0">
                <a:solidFill>
                  <a:srgbClr val="FFFFFF"/>
                </a:solidFill>
                <a:latin typeface="Kabel Md BT" pitchFamily="34" charset="0"/>
              </a:rPr>
              <a:t>(innocence, vulnerability)</a:t>
            </a:r>
            <a:endParaRPr lang="en-US" sz="4000" b="1" dirty="0">
              <a:solidFill>
                <a:srgbClr val="FFFFFF"/>
              </a:solidFill>
              <a:latin typeface="Kabel Md BT" pitchFamily="34" charset="0"/>
            </a:endParaRPr>
          </a:p>
          <a:p>
            <a:pPr>
              <a:lnSpc>
                <a:spcPct val="90000"/>
              </a:lnSpc>
              <a:spcBef>
                <a:spcPct val="50000"/>
              </a:spcBef>
              <a:buFont typeface="Weather" pitchFamily="34" charset="2"/>
              <a:buChar char="I"/>
            </a:pPr>
            <a:r>
              <a:rPr lang="en-US" sz="4000" b="1" dirty="0">
                <a:solidFill>
                  <a:srgbClr val="00FFFF"/>
                </a:solidFill>
                <a:latin typeface="Kabel Md BT" pitchFamily="34" charset="0"/>
              </a:rPr>
              <a:t>a </a:t>
            </a:r>
            <a:r>
              <a:rPr lang="en-US" sz="4000" b="1" dirty="0">
                <a:solidFill>
                  <a:srgbClr val="FFFF00"/>
                </a:solidFill>
                <a:latin typeface="Kabel Md BT" pitchFamily="34" charset="0"/>
              </a:rPr>
              <a:t>yellow </a:t>
            </a:r>
            <a:r>
              <a:rPr lang="en-US" sz="4000" b="1" dirty="0">
                <a:solidFill>
                  <a:srgbClr val="00FFFF"/>
                </a:solidFill>
                <a:latin typeface="Kabel Md BT" pitchFamily="34" charset="0"/>
              </a:rPr>
              <a:t>spot under an </a:t>
            </a:r>
            <a:r>
              <a:rPr lang="en-US" sz="4000" b="1" dirty="0">
                <a:solidFill>
                  <a:srgbClr val="FF6600"/>
                </a:solidFill>
                <a:latin typeface="Kabel Md BT" pitchFamily="34" charset="0"/>
              </a:rPr>
              <a:t>orange</a:t>
            </a:r>
            <a:r>
              <a:rPr lang="en-US" sz="4000" b="1" dirty="0">
                <a:solidFill>
                  <a:srgbClr val="00FFFF"/>
                </a:solidFill>
                <a:latin typeface="Kabel Md BT" pitchFamily="34" charset="0"/>
              </a:rPr>
              <a:t> </a:t>
            </a:r>
            <a:r>
              <a:rPr lang="en-US" sz="4000" b="1" dirty="0" smtClean="0">
                <a:solidFill>
                  <a:srgbClr val="00FFFF"/>
                </a:solidFill>
                <a:latin typeface="Kabel Md BT" pitchFamily="34" charset="0"/>
              </a:rPr>
              <a:t>umbrella </a:t>
            </a:r>
            <a:r>
              <a:rPr lang="en-US" sz="4000" b="1" dirty="0" smtClean="0">
                <a:solidFill>
                  <a:srgbClr val="FFFF00"/>
                </a:solidFill>
                <a:latin typeface="Kabel Md BT" pitchFamily="34" charset="0"/>
              </a:rPr>
              <a:t>(safety)</a:t>
            </a:r>
          </a:p>
        </p:txBody>
      </p:sp>
    </p:spTree>
    <p:extLst>
      <p:ext uri="{BB962C8B-B14F-4D97-AF65-F5344CB8AC3E}">
        <p14:creationId xmlns:p14="http://schemas.microsoft.com/office/powerpoint/2010/main" val="990314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Native Boys</a:t>
            </a:r>
          </a:p>
        </p:txBody>
      </p:sp>
      <p:sp>
        <p:nvSpPr>
          <p:cNvPr id="36868" name="Text Box 4"/>
          <p:cNvSpPr txBox="1">
            <a:spLocks noChangeArrowheads="1"/>
          </p:cNvSpPr>
          <p:nvPr/>
        </p:nvSpPr>
        <p:spPr bwMode="auto">
          <a:xfrm>
            <a:off x="914400" y="2390775"/>
            <a:ext cx="7315200" cy="1495425"/>
          </a:xfrm>
          <a:prstGeom prst="rect">
            <a:avLst/>
          </a:prstGeom>
          <a:solidFill>
            <a:srgbClr val="66FFFF"/>
          </a:soli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eather" pitchFamily="34" charset="2"/>
              <a:buChar char="I"/>
            </a:pPr>
            <a:r>
              <a:rPr lang="en-US" sz="4000" b="1" dirty="0">
                <a:solidFill>
                  <a:srgbClr val="800000"/>
                </a:solidFill>
                <a:latin typeface="Kabel Md BT" pitchFamily="34" charset="0"/>
              </a:rPr>
              <a:t>dark </a:t>
            </a:r>
            <a:r>
              <a:rPr lang="en-US" sz="4000" b="1" dirty="0" smtClean="0">
                <a:solidFill>
                  <a:srgbClr val="800000"/>
                </a:solidFill>
                <a:latin typeface="Kabel Md BT" pitchFamily="34" charset="0"/>
              </a:rPr>
              <a:t>brown (unknown)</a:t>
            </a:r>
            <a:endParaRPr lang="en-US" sz="4000" b="1" dirty="0">
              <a:solidFill>
                <a:srgbClr val="800000"/>
              </a:solidFill>
              <a:latin typeface="Kabel Md BT" pitchFamily="34" charset="0"/>
            </a:endParaRPr>
          </a:p>
          <a:p>
            <a:pPr>
              <a:lnSpc>
                <a:spcPct val="90000"/>
              </a:lnSpc>
              <a:spcBef>
                <a:spcPct val="50000"/>
              </a:spcBef>
              <a:buFont typeface="Weather" pitchFamily="34" charset="2"/>
              <a:buChar char="I"/>
            </a:pPr>
            <a:r>
              <a:rPr lang="en-US" sz="4000" b="1" dirty="0">
                <a:solidFill>
                  <a:srgbClr val="800000"/>
                </a:solidFill>
                <a:latin typeface="Kabel Md BT" pitchFamily="34" charset="0"/>
              </a:rPr>
              <a:t>dark eyes</a:t>
            </a:r>
          </a:p>
        </p:txBody>
      </p:sp>
    </p:spTree>
    <p:extLst>
      <p:ext uri="{BB962C8B-B14F-4D97-AF65-F5344CB8AC3E}">
        <p14:creationId xmlns:p14="http://schemas.microsoft.com/office/powerpoint/2010/main" val="73799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Bay</a:t>
            </a:r>
          </a:p>
        </p:txBody>
      </p:sp>
      <p:sp>
        <p:nvSpPr>
          <p:cNvPr id="37892" name="Text Box 4"/>
          <p:cNvSpPr txBox="1">
            <a:spLocks noChangeArrowheads="1"/>
          </p:cNvSpPr>
          <p:nvPr/>
        </p:nvSpPr>
        <p:spPr bwMode="auto">
          <a:xfrm>
            <a:off x="838200" y="2466975"/>
            <a:ext cx="7315200" cy="27860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ct val="50000"/>
              </a:spcBef>
              <a:buFont typeface="Weather" pitchFamily="34" charset="2"/>
              <a:buChar char="I"/>
            </a:pPr>
            <a:r>
              <a:rPr lang="en-US" sz="4000" b="1">
                <a:solidFill>
                  <a:srgbClr val="00FFFF"/>
                </a:solidFill>
                <a:latin typeface="Kabel Md BT" pitchFamily="34" charset="0"/>
              </a:rPr>
              <a:t>bluish green water</a:t>
            </a:r>
          </a:p>
          <a:p>
            <a:pPr>
              <a:lnSpc>
                <a:spcPct val="70000"/>
              </a:lnSpc>
              <a:spcBef>
                <a:spcPct val="50000"/>
              </a:spcBef>
              <a:buFont typeface="Weather" pitchFamily="34" charset="2"/>
              <a:buChar char="I"/>
            </a:pPr>
            <a:r>
              <a:rPr lang="en-US" sz="4000" b="1">
                <a:solidFill>
                  <a:srgbClr val="00FFFF"/>
                </a:solidFill>
                <a:latin typeface="Kabel Md BT" pitchFamily="34" charset="0"/>
              </a:rPr>
              <a:t>solid, heavy blue</a:t>
            </a:r>
          </a:p>
          <a:p>
            <a:pPr>
              <a:lnSpc>
                <a:spcPct val="70000"/>
              </a:lnSpc>
              <a:spcBef>
                <a:spcPct val="50000"/>
              </a:spcBef>
              <a:buFont typeface="Weather" pitchFamily="34" charset="2"/>
              <a:buChar char="I"/>
            </a:pPr>
            <a:r>
              <a:rPr lang="en-US" sz="4000" b="1">
                <a:solidFill>
                  <a:srgbClr val="00FFFF"/>
                </a:solidFill>
                <a:latin typeface="Kabel Md BT" pitchFamily="34" charset="0"/>
              </a:rPr>
              <a:t>deep </a:t>
            </a:r>
            <a:r>
              <a:rPr lang="en-US" sz="4400" b="1">
                <a:solidFill>
                  <a:srgbClr val="DF9FFF"/>
                </a:solidFill>
                <a:latin typeface="Kabel Md BT" pitchFamily="34" charset="0"/>
              </a:rPr>
              <a:t>purple</a:t>
            </a:r>
          </a:p>
          <a:p>
            <a:pPr>
              <a:lnSpc>
                <a:spcPct val="70000"/>
              </a:lnSpc>
              <a:spcBef>
                <a:spcPct val="50000"/>
              </a:spcBef>
              <a:buFont typeface="Weather" pitchFamily="34" charset="2"/>
              <a:buChar char="I"/>
            </a:pPr>
            <a:r>
              <a:rPr lang="en-US" sz="4000" b="1">
                <a:solidFill>
                  <a:srgbClr val="00FFFF"/>
                </a:solidFill>
                <a:latin typeface="Kabel Md BT" pitchFamily="34" charset="0"/>
              </a:rPr>
              <a:t>dark </a:t>
            </a:r>
            <a:r>
              <a:rPr lang="en-US" sz="4000" b="1">
                <a:solidFill>
                  <a:srgbClr val="66FFFF"/>
                </a:solidFill>
                <a:latin typeface="Kabel Md BT" pitchFamily="34" charset="0"/>
              </a:rPr>
              <a:t>black</a:t>
            </a:r>
            <a:r>
              <a:rPr lang="en-US" sz="4000" b="1">
                <a:solidFill>
                  <a:srgbClr val="00FFFF"/>
                </a:solidFill>
                <a:latin typeface="Kabel Md BT" pitchFamily="34" charset="0"/>
              </a:rPr>
              <a:t> wall of rock</a:t>
            </a:r>
          </a:p>
        </p:txBody>
      </p:sp>
    </p:spTree>
    <p:extLst>
      <p:ext uri="{BB962C8B-B14F-4D97-AF65-F5344CB8AC3E}">
        <p14:creationId xmlns:p14="http://schemas.microsoft.com/office/powerpoint/2010/main" val="3293836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p:cNvPicPr>
            <a:picLocks noChangeAspect="1" noChangeArrowheads="1"/>
          </p:cNvPicPr>
          <p:nvPr/>
        </p:nvPicPr>
        <p:blipFill>
          <a:blip r:embed="rId2">
            <a:extLst>
              <a:ext uri="{28A0092B-C50C-407E-A947-70E740481C1C}">
                <a14:useLocalDpi xmlns:a14="http://schemas.microsoft.com/office/drawing/2010/main" val="0"/>
              </a:ext>
            </a:extLst>
          </a:blip>
          <a:srcRect t="6224" b="6245"/>
          <a:stretch>
            <a:fillRect/>
          </a:stretch>
        </p:blipFill>
        <p:spPr bwMode="auto">
          <a:xfrm>
            <a:off x="1588" y="3175"/>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06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2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999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dirty="0" smtClean="0">
                <a:solidFill>
                  <a:srgbClr val="00FFFF"/>
                </a:solidFill>
                <a:latin typeface="Benguiat Frisky" pitchFamily="66" charset="0"/>
              </a:rPr>
              <a:t>Conflicts</a:t>
            </a:r>
            <a:endParaRPr lang="en-US" sz="6000" b="1" dirty="0">
              <a:solidFill>
                <a:srgbClr val="00FFFF"/>
              </a:solidFill>
              <a:latin typeface="Benguiat Frisky" pitchFamily="66" charset="0"/>
            </a:endParaRPr>
          </a:p>
        </p:txBody>
      </p:sp>
      <p:sp>
        <p:nvSpPr>
          <p:cNvPr id="40964" name="Text Box 4"/>
          <p:cNvSpPr txBox="1">
            <a:spLocks noChangeArrowheads="1"/>
          </p:cNvSpPr>
          <p:nvPr/>
        </p:nvSpPr>
        <p:spPr bwMode="auto">
          <a:xfrm>
            <a:off x="838200" y="2389188"/>
            <a:ext cx="7315200" cy="252992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20000"/>
              </a:spcBef>
              <a:buFont typeface="Weather" pitchFamily="34" charset="2"/>
              <a:buChar char="I"/>
            </a:pPr>
            <a:r>
              <a:rPr lang="en-US" sz="4400" b="1" dirty="0">
                <a:solidFill>
                  <a:srgbClr val="00FFFF"/>
                </a:solidFill>
                <a:latin typeface="Kabel Md BT" pitchFamily="34" charset="0"/>
              </a:rPr>
              <a:t>man </a:t>
            </a:r>
            <a:r>
              <a:rPr lang="en-US" sz="4400" b="1" dirty="0" smtClean="0">
                <a:solidFill>
                  <a:srgbClr val="00FFFF"/>
                </a:solidFill>
                <a:latin typeface="Kabel Md BT" pitchFamily="34" charset="0"/>
              </a:rPr>
              <a:t>vs.</a:t>
            </a:r>
            <a:r>
              <a:rPr lang="en-US" sz="4400" dirty="0" smtClean="0">
                <a:solidFill>
                  <a:srgbClr val="00FFFF"/>
                </a:solidFill>
                <a:latin typeface="Kabel Md BT" pitchFamily="34" charset="0"/>
              </a:rPr>
              <a:t> </a:t>
            </a:r>
            <a:r>
              <a:rPr lang="en-US" sz="4400" b="1" dirty="0">
                <a:solidFill>
                  <a:srgbClr val="00FFFF"/>
                </a:solidFill>
                <a:latin typeface="Kabel Md BT" pitchFamily="34" charset="0"/>
              </a:rPr>
              <a:t>nature</a:t>
            </a:r>
            <a:r>
              <a:rPr lang="en-US" sz="4400" dirty="0">
                <a:solidFill>
                  <a:srgbClr val="00FFFF"/>
                </a:solidFill>
                <a:latin typeface="Kabel Md BT" pitchFamily="34" charset="0"/>
              </a:rPr>
              <a:t>—</a:t>
            </a:r>
            <a:r>
              <a:rPr lang="en-US" sz="4400" dirty="0">
                <a:solidFill>
                  <a:srgbClr val="FFFFFF"/>
                </a:solidFill>
                <a:latin typeface="Kabel Md BT" pitchFamily="34" charset="0"/>
              </a:rPr>
              <a:t>Jerry</a:t>
            </a:r>
            <a:r>
              <a:rPr lang="en-US" sz="4400" dirty="0">
                <a:solidFill>
                  <a:srgbClr val="00FFFF"/>
                </a:solidFill>
                <a:latin typeface="Kabel Md BT" pitchFamily="34" charset="0"/>
              </a:rPr>
              <a:t> </a:t>
            </a:r>
            <a:r>
              <a:rPr lang="en-US" sz="4400" dirty="0">
                <a:solidFill>
                  <a:srgbClr val="FFFFFF"/>
                </a:solidFill>
                <a:latin typeface="Kabel Md BT" pitchFamily="34" charset="0"/>
              </a:rPr>
              <a:t>vs. fear of the ocean.</a:t>
            </a:r>
          </a:p>
          <a:p>
            <a:pPr>
              <a:lnSpc>
                <a:spcPct val="80000"/>
              </a:lnSpc>
              <a:spcBef>
                <a:spcPct val="20000"/>
              </a:spcBef>
              <a:buFont typeface="Weather" pitchFamily="34" charset="2"/>
              <a:buChar char="I"/>
            </a:pPr>
            <a:r>
              <a:rPr lang="en-US" sz="4400" b="1" dirty="0">
                <a:solidFill>
                  <a:srgbClr val="00FFFF"/>
                </a:solidFill>
                <a:latin typeface="Kabel Md BT" pitchFamily="34" charset="0"/>
              </a:rPr>
              <a:t>man </a:t>
            </a:r>
            <a:r>
              <a:rPr lang="en-US" sz="4400" b="1" dirty="0" smtClean="0">
                <a:solidFill>
                  <a:srgbClr val="00FFFF"/>
                </a:solidFill>
                <a:latin typeface="Kabel Md BT" pitchFamily="34" charset="0"/>
              </a:rPr>
              <a:t>vs. </a:t>
            </a:r>
            <a:r>
              <a:rPr lang="en-US" sz="4400" b="1" dirty="0">
                <a:solidFill>
                  <a:srgbClr val="00FFFF"/>
                </a:solidFill>
                <a:latin typeface="Kabel Md BT" pitchFamily="34" charset="0"/>
              </a:rPr>
              <a:t>himself—</a:t>
            </a:r>
          </a:p>
          <a:p>
            <a:pPr>
              <a:lnSpc>
                <a:spcPct val="80000"/>
              </a:lnSpc>
              <a:spcBef>
                <a:spcPct val="20000"/>
              </a:spcBef>
              <a:buFont typeface="Weather" pitchFamily="34" charset="2"/>
              <a:buNone/>
            </a:pPr>
            <a:r>
              <a:rPr lang="en-US" sz="4400" dirty="0">
                <a:solidFill>
                  <a:srgbClr val="FFFFFF"/>
                </a:solidFill>
                <a:latin typeface="Kabel Md BT" pitchFamily="34" charset="0"/>
              </a:rPr>
              <a:t>Jerry 	wants to prove himself</a:t>
            </a:r>
          </a:p>
        </p:txBody>
      </p:sp>
    </p:spTree>
    <p:extLst>
      <p:ext uri="{BB962C8B-B14F-4D97-AF65-F5344CB8AC3E}">
        <p14:creationId xmlns:p14="http://schemas.microsoft.com/office/powerpoint/2010/main" val="2075656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3"/>
          <p:cNvSpPr txBox="1">
            <a:spLocks noChangeArrowheads="1"/>
          </p:cNvSpPr>
          <p:nvPr/>
        </p:nvSpPr>
        <p:spPr bwMode="auto">
          <a:xfrm>
            <a:off x="914400" y="914400"/>
            <a:ext cx="73152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6000" b="1">
                <a:solidFill>
                  <a:srgbClr val="00FFFF"/>
                </a:solidFill>
                <a:latin typeface="Benguiat Frisky" pitchFamily="66" charset="0"/>
              </a:rPr>
              <a:t>Conflict</a:t>
            </a:r>
          </a:p>
        </p:txBody>
      </p:sp>
      <p:sp>
        <p:nvSpPr>
          <p:cNvPr id="41988" name="Text Box 4"/>
          <p:cNvSpPr txBox="1">
            <a:spLocks noChangeArrowheads="1"/>
          </p:cNvSpPr>
          <p:nvPr/>
        </p:nvSpPr>
        <p:spPr bwMode="auto">
          <a:xfrm>
            <a:off x="838200" y="2451100"/>
            <a:ext cx="7315200" cy="24352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buFont typeface="Weather" pitchFamily="34" charset="2"/>
              <a:buChar char="I"/>
            </a:pPr>
            <a:r>
              <a:rPr lang="en-US" sz="4800" b="1" dirty="0">
                <a:solidFill>
                  <a:srgbClr val="00FFFF"/>
                </a:solidFill>
                <a:latin typeface="Kabel Md BT" pitchFamily="34" charset="0"/>
              </a:rPr>
              <a:t>man </a:t>
            </a:r>
            <a:r>
              <a:rPr lang="en-US" sz="4800" b="1" dirty="0" smtClean="0">
                <a:solidFill>
                  <a:srgbClr val="00FFFF"/>
                </a:solidFill>
                <a:latin typeface="Kabel Md BT" pitchFamily="34" charset="0"/>
              </a:rPr>
              <a:t>vs. man-</a:t>
            </a:r>
            <a:r>
              <a:rPr lang="en-US" sz="4800" dirty="0">
                <a:solidFill>
                  <a:srgbClr val="00FFFF"/>
                </a:solidFill>
                <a:latin typeface="Kabel Md BT" pitchFamily="34" charset="0"/>
              </a:rPr>
              <a:t>-</a:t>
            </a:r>
            <a:r>
              <a:rPr lang="en-US" sz="4800" dirty="0">
                <a:solidFill>
                  <a:srgbClr val="FFFFFF"/>
                </a:solidFill>
                <a:latin typeface="Kabel Md BT" pitchFamily="34" charset="0"/>
              </a:rPr>
              <a:t>Jerry and his mother experience emotional growing pains 			</a:t>
            </a:r>
          </a:p>
        </p:txBody>
      </p:sp>
    </p:spTree>
    <p:extLst>
      <p:ext uri="{BB962C8B-B14F-4D97-AF65-F5344CB8AC3E}">
        <p14:creationId xmlns:p14="http://schemas.microsoft.com/office/powerpoint/2010/main" val="910336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62" y="0"/>
            <a:ext cx="7169726"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394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4"/>
          <p:cNvSpPr txBox="1">
            <a:spLocks noChangeArrowheads="1"/>
          </p:cNvSpPr>
          <p:nvPr/>
        </p:nvSpPr>
        <p:spPr bwMode="auto">
          <a:xfrm>
            <a:off x="914400" y="2695575"/>
            <a:ext cx="7315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buFont typeface="Weather" pitchFamily="34" charset="2"/>
              <a:buNone/>
            </a:pPr>
            <a:r>
              <a:rPr lang="en-US" sz="4000" b="1" dirty="0">
                <a:solidFill>
                  <a:srgbClr val="FFFFFF"/>
                </a:solidFill>
                <a:latin typeface="Kabel Md BT" pitchFamily="34" charset="0"/>
              </a:rPr>
              <a:t>“It was no longer of the least importance to go to the bay.” </a:t>
            </a:r>
          </a:p>
        </p:txBody>
      </p:sp>
    </p:spTree>
    <p:extLst>
      <p:ext uri="{BB962C8B-B14F-4D97-AF65-F5344CB8AC3E}">
        <p14:creationId xmlns:p14="http://schemas.microsoft.com/office/powerpoint/2010/main" val="2427401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879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2098" name="Picture 2" descr="http://upload.wikimedia.org/wikipedia/commons/thumb/3/3e/Torker_Unicycle.JPG/220px-Torker_Uni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531"/>
            <a:ext cx="4254455" cy="68264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17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73" name="Picture 41"/>
          <p:cNvPicPr>
            <a:picLocks noChangeAspect="1" noChangeArrowheads="1"/>
          </p:cNvPicPr>
          <p:nvPr/>
        </p:nvPicPr>
        <p:blipFill>
          <a:blip r:embed="rId2">
            <a:extLst>
              <a:ext uri="{28A0092B-C50C-407E-A947-70E740481C1C}">
                <a14:useLocalDpi xmlns:a14="http://schemas.microsoft.com/office/drawing/2010/main" val="0"/>
              </a:ext>
            </a:extLst>
          </a:blip>
          <a:srcRect t="578"/>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6" name="WordArt 14"/>
          <p:cNvSpPr>
            <a:spLocks noChangeArrowheads="1" noChangeShapeType="1" noTextEdit="1"/>
          </p:cNvSpPr>
          <p:nvPr/>
        </p:nvSpPr>
        <p:spPr bwMode="auto">
          <a:xfrm>
            <a:off x="914400" y="838200"/>
            <a:ext cx="2362200" cy="762000"/>
          </a:xfrm>
          <a:prstGeom prst="rect">
            <a:avLst/>
          </a:prstGeom>
        </p:spPr>
        <p:txBody>
          <a:bodyPr wrap="none" fromWordArt="1">
            <a:prstTxWarp prst="textPlain">
              <a:avLst>
                <a:gd name="adj" fmla="val 50000"/>
              </a:avLst>
            </a:prstTxWarp>
          </a:bodyPr>
          <a:lstStyle/>
          <a:p>
            <a:pPr algn="ctr"/>
            <a:r>
              <a:rPr lang="en-US" sz="3600" kern="10">
                <a:ln w="9525">
                  <a:solidFill>
                    <a:srgbClr val="00FFFF"/>
                  </a:solidFill>
                  <a:round/>
                  <a:headEnd/>
                  <a:tailEnd/>
                </a:ln>
                <a:solidFill>
                  <a:srgbClr val="00FFFF"/>
                </a:solidFill>
                <a:effectLst>
                  <a:outerShdw dist="53882" dir="2700000" algn="ctr" rotWithShape="0">
                    <a:srgbClr val="000000"/>
                  </a:outerShdw>
                </a:effectLst>
                <a:latin typeface="Benguiat Frisky"/>
              </a:rPr>
              <a:t>Impact of</a:t>
            </a:r>
          </a:p>
        </p:txBody>
      </p:sp>
      <p:sp>
        <p:nvSpPr>
          <p:cNvPr id="44075" name="Freeform 43"/>
          <p:cNvSpPr>
            <a:spLocks/>
          </p:cNvSpPr>
          <p:nvPr/>
        </p:nvSpPr>
        <p:spPr bwMode="auto">
          <a:xfrm>
            <a:off x="2895600" y="1062038"/>
            <a:ext cx="4730750" cy="4319587"/>
          </a:xfrm>
          <a:custGeom>
            <a:avLst/>
            <a:gdLst>
              <a:gd name="T0" fmla="*/ 0 w 2980"/>
              <a:gd name="T1" fmla="*/ 987 h 2721"/>
              <a:gd name="T2" fmla="*/ 740 w 2980"/>
              <a:gd name="T3" fmla="*/ 231 h 2721"/>
              <a:gd name="T4" fmla="*/ 1751 w 2980"/>
              <a:gd name="T5" fmla="*/ 9 h 2721"/>
              <a:gd name="T6" fmla="*/ 2466 w 2980"/>
              <a:gd name="T7" fmla="*/ 284 h 2721"/>
              <a:gd name="T8" fmla="*/ 2918 w 2980"/>
              <a:gd name="T9" fmla="*/ 995 h 2721"/>
              <a:gd name="T10" fmla="*/ 2836 w 2980"/>
              <a:gd name="T11" fmla="*/ 1841 h 2721"/>
              <a:gd name="T12" fmla="*/ 2285 w 2980"/>
              <a:gd name="T13" fmla="*/ 2483 h 2721"/>
              <a:gd name="T14" fmla="*/ 1282 w 2980"/>
              <a:gd name="T15" fmla="*/ 2639 h 2721"/>
              <a:gd name="T16" fmla="*/ 485 w 2980"/>
              <a:gd name="T17" fmla="*/ 1989 h 2721"/>
              <a:gd name="T18" fmla="*/ 633 w 2980"/>
              <a:gd name="T19" fmla="*/ 1057 h 2721"/>
              <a:gd name="T20" fmla="*/ 1299 w 2980"/>
              <a:gd name="T21" fmla="*/ 629 h 2721"/>
              <a:gd name="T22" fmla="*/ 1743 w 2980"/>
              <a:gd name="T23" fmla="*/ 884 h 2721"/>
              <a:gd name="T24" fmla="*/ 1792 w 2980"/>
              <a:gd name="T25" fmla="*/ 1353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0" h="2721">
                <a:moveTo>
                  <a:pt x="0" y="987"/>
                </a:moveTo>
                <a:cubicBezTo>
                  <a:pt x="123" y="861"/>
                  <a:pt x="448" y="394"/>
                  <a:pt x="740" y="231"/>
                </a:cubicBezTo>
                <a:cubicBezTo>
                  <a:pt x="1032" y="68"/>
                  <a:pt x="1463" y="0"/>
                  <a:pt x="1751" y="9"/>
                </a:cubicBezTo>
                <a:cubicBezTo>
                  <a:pt x="2039" y="18"/>
                  <a:pt x="2272" y="120"/>
                  <a:pt x="2466" y="284"/>
                </a:cubicBezTo>
                <a:cubicBezTo>
                  <a:pt x="2660" y="448"/>
                  <a:pt x="2856" y="735"/>
                  <a:pt x="2918" y="995"/>
                </a:cubicBezTo>
                <a:cubicBezTo>
                  <a:pt x="2980" y="1255"/>
                  <a:pt x="2941" y="1593"/>
                  <a:pt x="2836" y="1841"/>
                </a:cubicBezTo>
                <a:cubicBezTo>
                  <a:pt x="2731" y="2089"/>
                  <a:pt x="2544" y="2350"/>
                  <a:pt x="2285" y="2483"/>
                </a:cubicBezTo>
                <a:cubicBezTo>
                  <a:pt x="2026" y="2616"/>
                  <a:pt x="1582" y="2721"/>
                  <a:pt x="1282" y="2639"/>
                </a:cubicBezTo>
                <a:cubicBezTo>
                  <a:pt x="982" y="2557"/>
                  <a:pt x="593" y="2253"/>
                  <a:pt x="485" y="1989"/>
                </a:cubicBezTo>
                <a:cubicBezTo>
                  <a:pt x="377" y="1725"/>
                  <a:pt x="497" y="1284"/>
                  <a:pt x="633" y="1057"/>
                </a:cubicBezTo>
                <a:cubicBezTo>
                  <a:pt x="769" y="830"/>
                  <a:pt x="1114" y="658"/>
                  <a:pt x="1299" y="629"/>
                </a:cubicBezTo>
                <a:cubicBezTo>
                  <a:pt x="1484" y="600"/>
                  <a:pt x="1661" y="763"/>
                  <a:pt x="1743" y="884"/>
                </a:cubicBezTo>
                <a:cubicBezTo>
                  <a:pt x="1825" y="1005"/>
                  <a:pt x="1782" y="1255"/>
                  <a:pt x="1792" y="1353"/>
                </a:cubicBezTo>
              </a:path>
            </a:pathLst>
          </a:custGeom>
          <a:noFill/>
          <a:ln w="76200" cap="flat" cmpd="sng">
            <a:solidFill>
              <a:srgbClr val="440066"/>
            </a:solidFill>
            <a:prstDash val="dash"/>
            <a:round/>
            <a:headEnd type="none" w="med" len="med"/>
            <a:tailEnd type="triangle" w="med" len="med"/>
          </a:ln>
          <a:effectLst>
            <a:outerShdw dist="28398" dir="1593903"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44076" name="Group 44"/>
          <p:cNvGrpSpPr>
            <a:grpSpLocks/>
          </p:cNvGrpSpPr>
          <p:nvPr/>
        </p:nvGrpSpPr>
        <p:grpSpPr bwMode="auto">
          <a:xfrm>
            <a:off x="2552700" y="1219200"/>
            <a:ext cx="5461000" cy="5029200"/>
            <a:chOff x="1608" y="768"/>
            <a:chExt cx="3440" cy="3168"/>
          </a:xfrm>
        </p:grpSpPr>
        <p:sp>
          <p:nvSpPr>
            <p:cNvPr id="44045" name="WordArt 13"/>
            <p:cNvSpPr>
              <a:spLocks noChangeArrowheads="1" noChangeShapeType="1" noTextEdit="1"/>
            </p:cNvSpPr>
            <p:nvPr/>
          </p:nvSpPr>
          <p:spPr bwMode="auto">
            <a:xfrm rot="2560877">
              <a:off x="3752" y="1082"/>
              <a:ext cx="1296" cy="3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94985"/>
                </a:avLst>
              </a:prstTxWarp>
            </a:bodyPr>
            <a:lstStyle/>
            <a:p>
              <a:pPr algn="ctr"/>
              <a:r>
                <a:rPr lang="en-US" sz="3600" kern="10">
                  <a:solidFill>
                    <a:srgbClr val="00FFFF"/>
                  </a:solidFill>
                  <a:effectLst>
                    <a:prstShdw prst="shdw17" dist="17961" dir="2700000">
                      <a:srgbClr val="00FFFF">
                        <a:gamma/>
                        <a:shade val="60000"/>
                        <a:invGamma/>
                      </a:srgbClr>
                    </a:prstShdw>
                  </a:effectLst>
                  <a:latin typeface="Kabel Md BT"/>
                </a:rPr>
                <a:t>MIND</a:t>
              </a:r>
            </a:p>
          </p:txBody>
        </p:sp>
        <p:sp>
          <p:nvSpPr>
            <p:cNvPr id="44048" name="WordArt 16"/>
            <p:cNvSpPr>
              <a:spLocks noChangeArrowheads="1" noChangeShapeType="1" noTextEdit="1"/>
            </p:cNvSpPr>
            <p:nvPr/>
          </p:nvSpPr>
          <p:spPr bwMode="auto">
            <a:xfrm rot="-2365109">
              <a:off x="1608" y="816"/>
              <a:ext cx="3168" cy="25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13767370"/>
                </a:avLst>
              </a:prstTxWarp>
            </a:bodyPr>
            <a:lstStyle/>
            <a:p>
              <a:pPr algn="ctr"/>
              <a:r>
                <a:rPr lang="en-US" sz="3600" kern="10" dirty="0">
                  <a:solidFill>
                    <a:srgbClr val="CC8FFF"/>
                  </a:solidFill>
                  <a:effectLst>
                    <a:prstShdw prst="shdw17" dist="17961" dir="2700000">
                      <a:srgbClr val="CC8FFF">
                        <a:gamma/>
                        <a:shade val="60000"/>
                        <a:invGamma/>
                      </a:srgbClr>
                    </a:prstShdw>
                  </a:effectLst>
                  <a:latin typeface="Kabel Md BT"/>
                </a:rPr>
                <a:t>      intellectual</a:t>
              </a:r>
            </a:p>
            <a:p>
              <a:pPr algn="ctr"/>
              <a:endParaRPr lang="en-US" sz="3600" kern="10" dirty="0">
                <a:solidFill>
                  <a:srgbClr val="CC8FFF"/>
                </a:solidFill>
                <a:effectLst>
                  <a:prstShdw prst="shdw17" dist="17961" dir="2700000">
                    <a:srgbClr val="CC8FFF">
                      <a:gamma/>
                      <a:shade val="60000"/>
                      <a:invGamma/>
                    </a:srgbClr>
                  </a:prstShdw>
                </a:effectLst>
                <a:latin typeface="Kabel Md BT"/>
              </a:endParaRPr>
            </a:p>
          </p:txBody>
        </p:sp>
        <p:sp>
          <p:nvSpPr>
            <p:cNvPr id="44051" name="WordArt 19"/>
            <p:cNvSpPr>
              <a:spLocks noChangeArrowheads="1" noChangeShapeType="1" noTextEdit="1"/>
            </p:cNvSpPr>
            <p:nvPr/>
          </p:nvSpPr>
          <p:spPr bwMode="auto">
            <a:xfrm rot="-3507049">
              <a:off x="2120" y="1008"/>
              <a:ext cx="3168" cy="2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13800506"/>
                </a:avLst>
              </a:prstTxWarp>
            </a:bodyPr>
            <a:lstStyle/>
            <a:p>
              <a:pPr algn="ctr"/>
              <a:endParaRPr lang="en-US" sz="3600" kern="10">
                <a:solidFill>
                  <a:srgbClr val="CC8FFF"/>
                </a:solidFill>
                <a:effectLst>
                  <a:prstShdw prst="shdw17" dist="17961" dir="2700000">
                    <a:srgbClr val="CC8FFF">
                      <a:gamma/>
                      <a:shade val="60000"/>
                      <a:invGamma/>
                    </a:srgbClr>
                  </a:prstShdw>
                </a:effectLst>
                <a:latin typeface="Kabel Md BT"/>
              </a:endParaRPr>
            </a:p>
            <a:p>
              <a:pPr algn="ctr"/>
              <a:endParaRPr lang="en-US" sz="3600" kern="10">
                <a:solidFill>
                  <a:srgbClr val="CC8FFF"/>
                </a:solidFill>
                <a:effectLst>
                  <a:prstShdw prst="shdw17" dist="17961" dir="2700000">
                    <a:srgbClr val="CC8FFF">
                      <a:gamma/>
                      <a:shade val="60000"/>
                      <a:invGamma/>
                    </a:srgbClr>
                  </a:prstShdw>
                </a:effectLst>
                <a:latin typeface="Kabel Md BT"/>
              </a:endParaRPr>
            </a:p>
            <a:p>
              <a:pPr algn="ctr"/>
              <a:r>
                <a:rPr lang="en-US" sz="3600" kern="10">
                  <a:solidFill>
                    <a:srgbClr val="CC8FFF"/>
                  </a:solidFill>
                  <a:effectLst>
                    <a:prstShdw prst="shdw17" dist="17961" dir="2700000">
                      <a:srgbClr val="CC8FFF">
                        <a:gamma/>
                        <a:shade val="60000"/>
                        <a:invGamma/>
                      </a:srgbClr>
                    </a:prstShdw>
                  </a:effectLst>
                  <a:latin typeface="Kabel Md BT"/>
                </a:rPr>
                <a:t>knowledge    </a:t>
              </a:r>
            </a:p>
          </p:txBody>
        </p:sp>
      </p:grpSp>
      <p:grpSp>
        <p:nvGrpSpPr>
          <p:cNvPr id="44079" name="Group 47"/>
          <p:cNvGrpSpPr>
            <a:grpSpLocks/>
          </p:cNvGrpSpPr>
          <p:nvPr/>
        </p:nvGrpSpPr>
        <p:grpSpPr bwMode="auto">
          <a:xfrm>
            <a:off x="3048000" y="876300"/>
            <a:ext cx="5029200" cy="5029200"/>
            <a:chOff x="1920" y="552"/>
            <a:chExt cx="3168" cy="3168"/>
          </a:xfrm>
        </p:grpSpPr>
        <p:sp>
          <p:nvSpPr>
            <p:cNvPr id="44052" name="WordArt 20"/>
            <p:cNvSpPr>
              <a:spLocks noChangeArrowheads="1" noChangeShapeType="1" noTextEdit="1"/>
            </p:cNvSpPr>
            <p:nvPr/>
          </p:nvSpPr>
          <p:spPr bwMode="auto">
            <a:xfrm rot="-2365109">
              <a:off x="1920" y="1168"/>
              <a:ext cx="3168" cy="25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14009307"/>
                </a:avLst>
              </a:prstTxWarp>
            </a:bodyPr>
            <a:lstStyle/>
            <a:p>
              <a:pPr algn="ctr"/>
              <a:r>
                <a:rPr lang="en-US" sz="3600" kern="10">
                  <a:solidFill>
                    <a:srgbClr val="A900FE"/>
                  </a:solidFill>
                  <a:effectLst>
                    <a:prstShdw prst="shdw17" dist="17961" dir="2700000">
                      <a:srgbClr val="A900FE">
                        <a:gamma/>
                        <a:shade val="60000"/>
                        <a:invGamma/>
                      </a:srgbClr>
                    </a:prstShdw>
                  </a:effectLst>
                  <a:latin typeface="Kabel Md BT"/>
                </a:rPr>
                <a:t>   emotional</a:t>
              </a:r>
            </a:p>
            <a:p>
              <a:pPr algn="ctr"/>
              <a:endParaRPr lang="en-US" sz="3600" kern="10">
                <a:solidFill>
                  <a:srgbClr val="A900FE"/>
                </a:solidFill>
                <a:effectLst>
                  <a:prstShdw prst="shdw17" dist="17961" dir="2700000">
                    <a:srgbClr val="A900FE">
                      <a:gamma/>
                      <a:shade val="60000"/>
                      <a:invGamma/>
                    </a:srgbClr>
                  </a:prstShdw>
                </a:effectLst>
                <a:latin typeface="Kabel Md BT"/>
              </a:endParaRPr>
            </a:p>
          </p:txBody>
        </p:sp>
        <p:sp>
          <p:nvSpPr>
            <p:cNvPr id="44054" name="WordArt 22"/>
            <p:cNvSpPr>
              <a:spLocks noChangeArrowheads="1" noChangeShapeType="1" noTextEdit="1"/>
            </p:cNvSpPr>
            <p:nvPr/>
          </p:nvSpPr>
          <p:spPr bwMode="auto">
            <a:xfrm rot="2458690">
              <a:off x="3400" y="1394"/>
              <a:ext cx="1296" cy="3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94985"/>
                </a:avLst>
              </a:prstTxWarp>
            </a:bodyPr>
            <a:lstStyle/>
            <a:p>
              <a:pPr algn="ctr"/>
              <a:r>
                <a:rPr lang="en-US" sz="3600" kern="10">
                  <a:solidFill>
                    <a:srgbClr val="00B4B0"/>
                  </a:solidFill>
                  <a:effectLst>
                    <a:prstShdw prst="shdw17" dist="17961" dir="2700000">
                      <a:srgbClr val="00B4B0">
                        <a:gamma/>
                        <a:shade val="60000"/>
                        <a:invGamma/>
                      </a:srgbClr>
                    </a:prstShdw>
                  </a:effectLst>
                  <a:latin typeface="Kabel Md BT"/>
                </a:rPr>
                <a:t>HEART</a:t>
              </a:r>
            </a:p>
          </p:txBody>
        </p:sp>
        <p:sp>
          <p:nvSpPr>
            <p:cNvPr id="44053" name="WordArt 21"/>
            <p:cNvSpPr>
              <a:spLocks noChangeArrowheads="1" noChangeShapeType="1" noTextEdit="1"/>
            </p:cNvSpPr>
            <p:nvPr/>
          </p:nvSpPr>
          <p:spPr bwMode="auto">
            <a:xfrm rot="-3507049">
              <a:off x="1680" y="792"/>
              <a:ext cx="3168" cy="2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14180454"/>
                </a:avLst>
              </a:prstTxWarp>
            </a:bodyPr>
            <a:lstStyle/>
            <a:p>
              <a:pPr algn="ctr"/>
              <a:endParaRPr lang="en-US" sz="3600" kern="10">
                <a:solidFill>
                  <a:srgbClr val="A900FE"/>
                </a:solidFill>
                <a:effectLst>
                  <a:prstShdw prst="shdw17" dist="17961" dir="2700000">
                    <a:srgbClr val="A900FE">
                      <a:gamma/>
                      <a:shade val="60000"/>
                      <a:invGamma/>
                    </a:srgbClr>
                  </a:prstShdw>
                </a:effectLst>
                <a:latin typeface="Kabel Md BT"/>
              </a:endParaRPr>
            </a:p>
            <a:p>
              <a:pPr algn="ctr"/>
              <a:endParaRPr lang="en-US" sz="3600" kern="10">
                <a:solidFill>
                  <a:srgbClr val="A900FE"/>
                </a:solidFill>
                <a:effectLst>
                  <a:prstShdw prst="shdw17" dist="17961" dir="2700000">
                    <a:srgbClr val="A900FE">
                      <a:gamma/>
                      <a:shade val="60000"/>
                      <a:invGamma/>
                    </a:srgbClr>
                  </a:prstShdw>
                </a:effectLst>
                <a:latin typeface="Kabel Md BT"/>
              </a:endParaRPr>
            </a:p>
            <a:p>
              <a:pPr algn="ctr"/>
              <a:r>
                <a:rPr lang="en-US" sz="3600" kern="10">
                  <a:solidFill>
                    <a:srgbClr val="A900FE"/>
                  </a:solidFill>
                  <a:effectLst>
                    <a:prstShdw prst="shdw17" dist="17961" dir="2700000">
                      <a:srgbClr val="A900FE">
                        <a:gamma/>
                        <a:shade val="60000"/>
                        <a:invGamma/>
                      </a:srgbClr>
                    </a:prstShdw>
                  </a:effectLst>
                  <a:latin typeface="Kabel Md BT"/>
                </a:rPr>
                <a:t>response   </a:t>
              </a:r>
            </a:p>
          </p:txBody>
        </p:sp>
      </p:grpSp>
      <p:grpSp>
        <p:nvGrpSpPr>
          <p:cNvPr id="44072" name="Group 40"/>
          <p:cNvGrpSpPr>
            <a:grpSpLocks/>
          </p:cNvGrpSpPr>
          <p:nvPr/>
        </p:nvGrpSpPr>
        <p:grpSpPr bwMode="auto">
          <a:xfrm>
            <a:off x="838200" y="2819400"/>
            <a:ext cx="2819400" cy="1311804"/>
            <a:chOff x="512" y="528"/>
            <a:chExt cx="1584" cy="871"/>
          </a:xfrm>
        </p:grpSpPr>
        <p:grpSp>
          <p:nvGrpSpPr>
            <p:cNvPr id="44059" name="Group 27"/>
            <p:cNvGrpSpPr>
              <a:grpSpLocks/>
            </p:cNvGrpSpPr>
            <p:nvPr/>
          </p:nvGrpSpPr>
          <p:grpSpPr bwMode="auto">
            <a:xfrm>
              <a:off x="523" y="528"/>
              <a:ext cx="1573" cy="847"/>
              <a:chOff x="576" y="2136"/>
              <a:chExt cx="2112" cy="1608"/>
            </a:xfrm>
          </p:grpSpPr>
          <p:sp>
            <p:nvSpPr>
              <p:cNvPr id="44057" name="Rectangle 25"/>
              <p:cNvSpPr>
                <a:spLocks noChangeArrowheads="1"/>
              </p:cNvSpPr>
              <p:nvPr/>
            </p:nvSpPr>
            <p:spPr bwMode="auto">
              <a:xfrm>
                <a:off x="576" y="2160"/>
                <a:ext cx="2112" cy="1584"/>
              </a:xfrm>
              <a:prstGeom prst="rect">
                <a:avLst/>
              </a:prstGeom>
              <a:solidFill>
                <a:srgbClr val="005A58">
                  <a:alpha val="50000"/>
                </a:srgbClr>
              </a:solidFill>
              <a:ln w="38100">
                <a:solidFill>
                  <a:srgbClr val="C7ABFF"/>
                </a:solidFill>
                <a:miter lim="800000"/>
                <a:headEnd/>
                <a:tailEnd/>
              </a:ln>
              <a:effectLst/>
              <a:extLst>
                <a:ext uri="{AF507438-7753-43E0-B8FC-AC1667EBCBE1}">
                  <a14:hiddenEffects xmlns:a14="http://schemas.microsoft.com/office/drawing/2010/main">
                    <a:effectLst>
                      <a:outerShdw dist="17961" dir="2700000" algn="ctr" rotWithShape="0">
                        <a:srgbClr val="005A58"/>
                      </a:outerShdw>
                    </a:effectLst>
                  </a14:hiddenEffects>
                </a:ext>
              </a:extLst>
            </p:spPr>
            <p:txBody>
              <a:bodyPr wrap="none" anchor="ctr"/>
              <a:lstStyle/>
              <a:p>
                <a:endParaRPr lang="en-US">
                  <a:solidFill>
                    <a:srgbClr val="000000"/>
                  </a:solidFill>
                </a:endParaRPr>
              </a:p>
            </p:txBody>
          </p:sp>
          <p:sp>
            <p:nvSpPr>
              <p:cNvPr id="44058" name="Rectangle 26"/>
              <p:cNvSpPr>
                <a:spLocks noChangeArrowheads="1"/>
              </p:cNvSpPr>
              <p:nvPr/>
            </p:nvSpPr>
            <p:spPr bwMode="auto">
              <a:xfrm>
                <a:off x="576" y="2136"/>
                <a:ext cx="2112" cy="1584"/>
              </a:xfrm>
              <a:prstGeom prst="rect">
                <a:avLst/>
              </a:prstGeom>
              <a:noFill/>
              <a:ln w="38100">
                <a:solidFill>
                  <a:srgbClr val="C7ABFF"/>
                </a:solidFill>
                <a:miter lim="800000"/>
                <a:headEnd/>
                <a:tailEnd/>
              </a:ln>
              <a:effectLst>
                <a:prstShdw prst="shdw17" dist="17961" dir="2700000">
                  <a:srgbClr val="C7ABFF">
                    <a:gamma/>
                    <a:shade val="60000"/>
                    <a:invGamma/>
                  </a:srgbClr>
                </a:prstShdw>
              </a:effectLst>
              <a:extLst>
                <a:ext uri="{909E8E84-426E-40DD-AFC4-6F175D3DCCD1}">
                  <a14:hiddenFill xmlns:a14="http://schemas.microsoft.com/office/drawing/2010/main">
                    <a:solidFill>
                      <a:srgbClr val="005A58">
                        <a:alpha val="50000"/>
                      </a:srgbClr>
                    </a:solidFill>
                  </a14:hiddenFill>
                </a:ext>
              </a:extLst>
            </p:spPr>
            <p:txBody>
              <a:bodyPr wrap="none" anchor="ctr"/>
              <a:lstStyle/>
              <a:p>
                <a:endParaRPr lang="en-US">
                  <a:solidFill>
                    <a:srgbClr val="000000"/>
                  </a:solidFill>
                </a:endParaRPr>
              </a:p>
            </p:txBody>
          </p:sp>
        </p:grpSp>
        <p:sp>
          <p:nvSpPr>
            <p:cNvPr id="44037" name="Text Box 5"/>
            <p:cNvSpPr txBox="1">
              <a:spLocks noChangeArrowheads="1"/>
            </p:cNvSpPr>
            <p:nvPr/>
          </p:nvSpPr>
          <p:spPr bwMode="auto">
            <a:xfrm>
              <a:off x="512" y="560"/>
              <a:ext cx="1584" cy="839"/>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pPr>
              <a:r>
                <a:rPr lang="en-US" sz="3600" dirty="0">
                  <a:solidFill>
                    <a:srgbClr val="FFFFFF"/>
                  </a:solidFill>
                  <a:latin typeface="Kabel Md BT" pitchFamily="34" charset="0"/>
                </a:rPr>
                <a:t>discovers the older boys’ ability</a:t>
              </a:r>
            </a:p>
          </p:txBody>
        </p:sp>
      </p:grpSp>
      <p:grpSp>
        <p:nvGrpSpPr>
          <p:cNvPr id="44071" name="Group 39"/>
          <p:cNvGrpSpPr>
            <a:grpSpLocks/>
          </p:cNvGrpSpPr>
          <p:nvPr/>
        </p:nvGrpSpPr>
        <p:grpSpPr bwMode="auto">
          <a:xfrm>
            <a:off x="2895600" y="4419600"/>
            <a:ext cx="2514600" cy="1357313"/>
            <a:chOff x="1296" y="2688"/>
            <a:chExt cx="1584" cy="855"/>
          </a:xfrm>
        </p:grpSpPr>
        <p:grpSp>
          <p:nvGrpSpPr>
            <p:cNvPr id="44060" name="Group 28"/>
            <p:cNvGrpSpPr>
              <a:grpSpLocks/>
            </p:cNvGrpSpPr>
            <p:nvPr/>
          </p:nvGrpSpPr>
          <p:grpSpPr bwMode="auto">
            <a:xfrm>
              <a:off x="1406" y="2688"/>
              <a:ext cx="1386" cy="855"/>
              <a:chOff x="576" y="2136"/>
              <a:chExt cx="2112" cy="1608"/>
            </a:xfrm>
          </p:grpSpPr>
          <p:sp>
            <p:nvSpPr>
              <p:cNvPr id="44061" name="Rectangle 29"/>
              <p:cNvSpPr>
                <a:spLocks noChangeArrowheads="1"/>
              </p:cNvSpPr>
              <p:nvPr/>
            </p:nvSpPr>
            <p:spPr bwMode="auto">
              <a:xfrm>
                <a:off x="576" y="2160"/>
                <a:ext cx="2112" cy="1584"/>
              </a:xfrm>
              <a:prstGeom prst="rect">
                <a:avLst/>
              </a:prstGeom>
              <a:solidFill>
                <a:srgbClr val="005A58">
                  <a:alpha val="50000"/>
                </a:srgbClr>
              </a:solidFill>
              <a:ln w="38100">
                <a:solidFill>
                  <a:srgbClr val="A900FE"/>
                </a:solidFill>
                <a:miter lim="800000"/>
                <a:headEnd/>
                <a:tailEnd/>
              </a:ln>
              <a:effectLst/>
              <a:extLst>
                <a:ext uri="{AF507438-7753-43E0-B8FC-AC1667EBCBE1}">
                  <a14:hiddenEffects xmlns:a14="http://schemas.microsoft.com/office/drawing/2010/main">
                    <a:effectLst>
                      <a:outerShdw dist="17961" dir="2700000" algn="ctr" rotWithShape="0">
                        <a:srgbClr val="005A58"/>
                      </a:outerShdw>
                    </a:effectLst>
                  </a14:hiddenEffects>
                </a:ext>
              </a:extLst>
            </p:spPr>
            <p:txBody>
              <a:bodyPr wrap="none" anchor="ctr"/>
              <a:lstStyle/>
              <a:p>
                <a:endParaRPr lang="en-US">
                  <a:solidFill>
                    <a:srgbClr val="000000"/>
                  </a:solidFill>
                </a:endParaRPr>
              </a:p>
            </p:txBody>
          </p:sp>
          <p:sp>
            <p:nvSpPr>
              <p:cNvPr id="44062" name="Rectangle 30"/>
              <p:cNvSpPr>
                <a:spLocks noChangeArrowheads="1"/>
              </p:cNvSpPr>
              <p:nvPr/>
            </p:nvSpPr>
            <p:spPr bwMode="auto">
              <a:xfrm>
                <a:off x="576" y="2136"/>
                <a:ext cx="2112" cy="1584"/>
              </a:xfrm>
              <a:prstGeom prst="rect">
                <a:avLst/>
              </a:prstGeom>
              <a:noFill/>
              <a:ln w="38100">
                <a:solidFill>
                  <a:srgbClr val="A900FE"/>
                </a:solidFill>
                <a:miter lim="800000"/>
                <a:headEnd/>
                <a:tailEnd/>
              </a:ln>
              <a:effectLst>
                <a:prstShdw prst="shdw17" dist="17961" dir="2700000">
                  <a:srgbClr val="A900FE">
                    <a:gamma/>
                    <a:shade val="60000"/>
                    <a:invGamma/>
                  </a:srgbClr>
                </a:prstShdw>
              </a:effectLst>
              <a:extLst>
                <a:ext uri="{909E8E84-426E-40DD-AFC4-6F175D3DCCD1}">
                  <a14:hiddenFill xmlns:a14="http://schemas.microsoft.com/office/drawing/2010/main">
                    <a:solidFill>
                      <a:srgbClr val="005A58">
                        <a:alpha val="50000"/>
                      </a:srgbClr>
                    </a:solidFill>
                  </a14:hiddenFill>
                </a:ext>
              </a:extLst>
            </p:spPr>
            <p:txBody>
              <a:bodyPr wrap="none" anchor="ctr"/>
              <a:lstStyle/>
              <a:p>
                <a:endParaRPr lang="en-US">
                  <a:solidFill>
                    <a:srgbClr val="000000"/>
                  </a:solidFill>
                </a:endParaRPr>
              </a:p>
            </p:txBody>
          </p:sp>
        </p:grpSp>
        <p:sp>
          <p:nvSpPr>
            <p:cNvPr id="44063" name="Text Box 31"/>
            <p:cNvSpPr txBox="1">
              <a:spLocks noChangeArrowheads="1"/>
            </p:cNvSpPr>
            <p:nvPr/>
          </p:nvSpPr>
          <p:spPr bwMode="auto">
            <a:xfrm>
              <a:off x="1296" y="2720"/>
              <a:ext cx="1584" cy="796"/>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pPr>
              <a:r>
                <a:rPr lang="en-US" sz="3600" dirty="0">
                  <a:solidFill>
                    <a:srgbClr val="FFFFFF"/>
                  </a:solidFill>
                  <a:latin typeface="Kabel Md BT" pitchFamily="34" charset="0"/>
                </a:rPr>
                <a:t>discontent with his inability</a:t>
              </a:r>
            </a:p>
          </p:txBody>
        </p:sp>
      </p:grpSp>
      <p:grpSp>
        <p:nvGrpSpPr>
          <p:cNvPr id="44069" name="Group 37"/>
          <p:cNvGrpSpPr>
            <a:grpSpLocks/>
          </p:cNvGrpSpPr>
          <p:nvPr/>
        </p:nvGrpSpPr>
        <p:grpSpPr bwMode="auto">
          <a:xfrm>
            <a:off x="4191000" y="3314700"/>
            <a:ext cx="2565400" cy="901700"/>
            <a:chOff x="2112" y="2088"/>
            <a:chExt cx="1616" cy="568"/>
          </a:xfrm>
        </p:grpSpPr>
        <p:grpSp>
          <p:nvGrpSpPr>
            <p:cNvPr id="44064" name="Group 32"/>
            <p:cNvGrpSpPr>
              <a:grpSpLocks/>
            </p:cNvGrpSpPr>
            <p:nvPr/>
          </p:nvGrpSpPr>
          <p:grpSpPr bwMode="auto">
            <a:xfrm>
              <a:off x="2256" y="2088"/>
              <a:ext cx="1329" cy="534"/>
              <a:chOff x="576" y="2136"/>
              <a:chExt cx="2112" cy="1608"/>
            </a:xfrm>
          </p:grpSpPr>
          <p:sp>
            <p:nvSpPr>
              <p:cNvPr id="44065" name="Rectangle 33"/>
              <p:cNvSpPr>
                <a:spLocks noChangeArrowheads="1"/>
              </p:cNvSpPr>
              <p:nvPr/>
            </p:nvSpPr>
            <p:spPr bwMode="auto">
              <a:xfrm>
                <a:off x="576" y="2160"/>
                <a:ext cx="2112" cy="1584"/>
              </a:xfrm>
              <a:prstGeom prst="rect">
                <a:avLst/>
              </a:prstGeom>
              <a:solidFill>
                <a:srgbClr val="005A58">
                  <a:alpha val="50000"/>
                </a:srgbClr>
              </a:solidFill>
              <a:ln w="38100">
                <a:solidFill>
                  <a:srgbClr val="5D008C"/>
                </a:solidFill>
                <a:miter lim="800000"/>
                <a:headEnd/>
                <a:tailEnd/>
              </a:ln>
              <a:effectLst/>
              <a:extLst>
                <a:ext uri="{AF507438-7753-43E0-B8FC-AC1667EBCBE1}">
                  <a14:hiddenEffects xmlns:a14="http://schemas.microsoft.com/office/drawing/2010/main">
                    <a:effectLst>
                      <a:outerShdw dist="17961" dir="2700000" algn="ctr" rotWithShape="0">
                        <a:srgbClr val="005A58"/>
                      </a:outerShdw>
                    </a:effectLst>
                  </a14:hiddenEffects>
                </a:ext>
              </a:extLst>
            </p:spPr>
            <p:txBody>
              <a:bodyPr wrap="none" anchor="ctr"/>
              <a:lstStyle/>
              <a:p>
                <a:endParaRPr lang="en-US">
                  <a:solidFill>
                    <a:srgbClr val="000000"/>
                  </a:solidFill>
                </a:endParaRPr>
              </a:p>
            </p:txBody>
          </p:sp>
          <p:sp>
            <p:nvSpPr>
              <p:cNvPr id="44066" name="Rectangle 34"/>
              <p:cNvSpPr>
                <a:spLocks noChangeArrowheads="1"/>
              </p:cNvSpPr>
              <p:nvPr/>
            </p:nvSpPr>
            <p:spPr bwMode="auto">
              <a:xfrm>
                <a:off x="576" y="2136"/>
                <a:ext cx="2112" cy="1584"/>
              </a:xfrm>
              <a:prstGeom prst="rect">
                <a:avLst/>
              </a:prstGeom>
              <a:noFill/>
              <a:ln w="38100">
                <a:solidFill>
                  <a:srgbClr val="5D008C"/>
                </a:solidFill>
                <a:miter lim="800000"/>
                <a:headEnd/>
                <a:tailEnd/>
              </a:ln>
              <a:effectLst>
                <a:prstShdw prst="shdw17" dist="17961" dir="2700000">
                  <a:srgbClr val="5D008C">
                    <a:gamma/>
                    <a:shade val="60000"/>
                    <a:invGamma/>
                  </a:srgbClr>
                </a:prstShdw>
              </a:effectLst>
              <a:extLst>
                <a:ext uri="{909E8E84-426E-40DD-AFC4-6F175D3DCCD1}">
                  <a14:hiddenFill xmlns:a14="http://schemas.microsoft.com/office/drawing/2010/main">
                    <a:solidFill>
                      <a:srgbClr val="005A58">
                        <a:alpha val="50000"/>
                      </a:srgbClr>
                    </a:solidFill>
                  </a14:hiddenFill>
                </a:ext>
              </a:extLst>
            </p:spPr>
            <p:txBody>
              <a:bodyPr wrap="none" anchor="ctr"/>
              <a:lstStyle/>
              <a:p>
                <a:endParaRPr lang="en-US">
                  <a:solidFill>
                    <a:srgbClr val="000000"/>
                  </a:solidFill>
                </a:endParaRPr>
              </a:p>
            </p:txBody>
          </p:sp>
        </p:grpSp>
        <p:sp>
          <p:nvSpPr>
            <p:cNvPr id="44067" name="Text Box 35"/>
            <p:cNvSpPr txBox="1">
              <a:spLocks noChangeArrowheads="1"/>
            </p:cNvSpPr>
            <p:nvPr/>
          </p:nvSpPr>
          <p:spPr bwMode="auto">
            <a:xfrm>
              <a:off x="2112" y="2104"/>
              <a:ext cx="1616" cy="552"/>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pPr>
              <a:r>
                <a:rPr lang="en-US" sz="3600" dirty="0">
                  <a:solidFill>
                    <a:srgbClr val="FFFFFF"/>
                  </a:solidFill>
                  <a:latin typeface="Kabel Md BT" pitchFamily="34" charset="0"/>
                </a:rPr>
                <a:t>disciplines himself</a:t>
              </a:r>
            </a:p>
          </p:txBody>
        </p:sp>
      </p:grpSp>
      <p:grpSp>
        <p:nvGrpSpPr>
          <p:cNvPr id="44078" name="Group 46"/>
          <p:cNvGrpSpPr>
            <a:grpSpLocks/>
          </p:cNvGrpSpPr>
          <p:nvPr/>
        </p:nvGrpSpPr>
        <p:grpSpPr bwMode="auto">
          <a:xfrm>
            <a:off x="3527425" y="2511425"/>
            <a:ext cx="3889375" cy="2276475"/>
            <a:chOff x="2222" y="1582"/>
            <a:chExt cx="2450" cy="1434"/>
          </a:xfrm>
        </p:grpSpPr>
        <p:sp>
          <p:nvSpPr>
            <p:cNvPr id="44055" name="WordArt 23"/>
            <p:cNvSpPr>
              <a:spLocks noChangeArrowheads="1" noChangeShapeType="1" noTextEdit="1"/>
            </p:cNvSpPr>
            <p:nvPr/>
          </p:nvSpPr>
          <p:spPr bwMode="auto">
            <a:xfrm rot="2324021">
              <a:off x="3384" y="1776"/>
              <a:ext cx="1022" cy="11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140636"/>
                </a:avLst>
              </a:prstTxWarp>
            </a:bodyPr>
            <a:lstStyle/>
            <a:p>
              <a:pPr algn="ctr"/>
              <a:r>
                <a:rPr lang="en-US" sz="3600" kern="10" dirty="0">
                  <a:solidFill>
                    <a:srgbClr val="FFFFFF"/>
                  </a:solidFill>
                  <a:effectLst>
                    <a:prstShdw prst="shdw17" dist="17961" dir="2700000">
                      <a:srgbClr val="005A58">
                        <a:gamma/>
                        <a:shade val="60000"/>
                        <a:invGamma/>
                      </a:srgbClr>
                    </a:prstShdw>
                  </a:effectLst>
                  <a:latin typeface="Kabel Md BT"/>
                </a:rPr>
                <a:t>WILL</a:t>
              </a:r>
            </a:p>
          </p:txBody>
        </p:sp>
        <p:sp>
          <p:nvSpPr>
            <p:cNvPr id="44056" name="WordArt 24"/>
            <p:cNvSpPr>
              <a:spLocks noChangeArrowheads="1" noChangeShapeType="1" noTextEdit="1"/>
            </p:cNvSpPr>
            <p:nvPr/>
          </p:nvSpPr>
          <p:spPr bwMode="auto">
            <a:xfrm rot="-2642163">
              <a:off x="2222" y="1582"/>
              <a:ext cx="2450" cy="14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13473322"/>
                </a:avLst>
              </a:prstTxWarp>
            </a:bodyPr>
            <a:lstStyle/>
            <a:p>
              <a:pPr algn="ctr"/>
              <a:r>
                <a:rPr lang="en-US" sz="3600" kern="10">
                  <a:solidFill>
                    <a:srgbClr val="440066"/>
                  </a:solidFill>
                  <a:effectLst>
                    <a:prstShdw prst="shdw17" dist="17961" dir="2700000">
                      <a:srgbClr val="440066">
                        <a:gamma/>
                        <a:shade val="60000"/>
                        <a:invGamma/>
                      </a:srgbClr>
                    </a:prstShdw>
                  </a:effectLst>
                  <a:latin typeface="Kabel Md BT"/>
                </a:rPr>
                <a:t>  change in</a:t>
              </a:r>
            </a:p>
            <a:p>
              <a:pPr algn="ctr"/>
              <a:endParaRPr lang="en-US" sz="3600" kern="10">
                <a:solidFill>
                  <a:srgbClr val="440066"/>
                </a:solidFill>
                <a:effectLst>
                  <a:prstShdw prst="shdw17" dist="17961" dir="2700000">
                    <a:srgbClr val="440066">
                      <a:gamma/>
                      <a:shade val="60000"/>
                      <a:invGamma/>
                    </a:srgbClr>
                  </a:prstShdw>
                </a:effectLst>
                <a:latin typeface="Kabel Md BT"/>
              </a:endParaRPr>
            </a:p>
            <a:p>
              <a:pPr algn="ctr"/>
              <a:r>
                <a:rPr lang="en-US" sz="3600" kern="10">
                  <a:solidFill>
                    <a:srgbClr val="440066"/>
                  </a:solidFill>
                  <a:effectLst>
                    <a:prstShdw prst="shdw17" dist="17961" dir="2700000">
                      <a:srgbClr val="440066">
                        <a:gamma/>
                        <a:shade val="60000"/>
                        <a:invGamma/>
                      </a:srgbClr>
                    </a:prstShdw>
                  </a:effectLst>
                  <a:latin typeface="Kabel Md BT"/>
                </a:rPr>
                <a:t>  behavior</a:t>
              </a:r>
            </a:p>
          </p:txBody>
        </p:sp>
      </p:grpSp>
      <p:sp>
        <p:nvSpPr>
          <p:cNvPr id="44074" name="WordArt 42"/>
          <p:cNvSpPr>
            <a:spLocks noChangeArrowheads="1" noChangeShapeType="1" noTextEdit="1"/>
          </p:cNvSpPr>
          <p:nvPr/>
        </p:nvSpPr>
        <p:spPr bwMode="auto">
          <a:xfrm>
            <a:off x="990600" y="1524000"/>
            <a:ext cx="1828800" cy="685800"/>
          </a:xfrm>
          <a:prstGeom prst="rect">
            <a:avLst/>
          </a:prstGeom>
        </p:spPr>
        <p:txBody>
          <a:bodyPr wrap="none" fromWordArt="1">
            <a:prstTxWarp prst="textPlain">
              <a:avLst>
                <a:gd name="adj" fmla="val 50000"/>
              </a:avLst>
            </a:prstTxWarp>
          </a:bodyPr>
          <a:lstStyle/>
          <a:p>
            <a:pPr algn="ctr"/>
            <a:r>
              <a:rPr lang="en-US" sz="3600" kern="10">
                <a:ln w="9525">
                  <a:solidFill>
                    <a:srgbClr val="00FFFF"/>
                  </a:solidFill>
                  <a:round/>
                  <a:headEnd/>
                  <a:tailEnd/>
                </a:ln>
                <a:solidFill>
                  <a:srgbClr val="00FFFF"/>
                </a:solidFill>
                <a:effectLst>
                  <a:outerShdw dist="53882" dir="2700000" algn="ctr" rotWithShape="0">
                    <a:srgbClr val="000000"/>
                  </a:outerShdw>
                </a:effectLst>
                <a:latin typeface="Benguiat Frisky"/>
              </a:rPr>
              <a:t>Jerry's</a:t>
            </a:r>
          </a:p>
        </p:txBody>
      </p:sp>
      <p:sp>
        <p:nvSpPr>
          <p:cNvPr id="44047" name="WordArt 15"/>
          <p:cNvSpPr>
            <a:spLocks noChangeArrowheads="1" noChangeShapeType="1" noTextEdit="1"/>
          </p:cNvSpPr>
          <p:nvPr/>
        </p:nvSpPr>
        <p:spPr bwMode="auto">
          <a:xfrm>
            <a:off x="914400" y="2133600"/>
            <a:ext cx="2057400" cy="685800"/>
          </a:xfrm>
          <a:prstGeom prst="rect">
            <a:avLst/>
          </a:prstGeom>
          <a:extLst>
            <a:ext uri="{91240B29-F687-4F45-9708-019B960494DF}">
              <a14:hiddenLine xmlns:a14="http://schemas.microsoft.com/office/drawing/2010/main" w="9525">
                <a:solidFill>
                  <a:srgbClr val="00FFFF"/>
                </a:solidFill>
                <a:round/>
                <a:headEnd/>
                <a:tailEnd/>
              </a14:hiddenLine>
            </a:ext>
          </a:extLst>
        </p:spPr>
        <p:txBody>
          <a:bodyPr wrap="none" fromWordArt="1">
            <a:prstTxWarp prst="textPlain">
              <a:avLst>
                <a:gd name="adj" fmla="val 50000"/>
              </a:avLst>
            </a:prstTxWarp>
          </a:bodyPr>
          <a:lstStyle/>
          <a:p>
            <a:pPr algn="ctr"/>
            <a:r>
              <a:rPr lang="en-US" sz="3600" kern="10">
                <a:solidFill>
                  <a:srgbClr val="CC8FFF"/>
                </a:solidFill>
                <a:effectLst>
                  <a:outerShdw dist="53882" dir="2700000" algn="ctr" rotWithShape="0">
                    <a:srgbClr val="000000"/>
                  </a:outerShdw>
                </a:effectLst>
                <a:latin typeface="Benguiat Frisky"/>
              </a:rPr>
              <a:t>Discovery</a:t>
            </a:r>
          </a:p>
        </p:txBody>
      </p:sp>
    </p:spTree>
    <p:extLst>
      <p:ext uri="{BB962C8B-B14F-4D97-AF65-F5344CB8AC3E}">
        <p14:creationId xmlns:p14="http://schemas.microsoft.com/office/powerpoint/2010/main" val="4006934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76"/>
                                        </p:tgtEl>
                                        <p:attrNameLst>
                                          <p:attrName>style.visibility</p:attrName>
                                        </p:attrNameLst>
                                      </p:cBhvr>
                                      <p:to>
                                        <p:strVal val="visible"/>
                                      </p:to>
                                    </p:set>
                                    <p:animEffect transition="in" filter="wipe(left)">
                                      <p:cBhvr>
                                        <p:cTn id="7" dur="500"/>
                                        <p:tgtEl>
                                          <p:spTgt spid="44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72"/>
                                        </p:tgtEl>
                                        <p:attrNameLst>
                                          <p:attrName>style.visibility</p:attrName>
                                        </p:attrNameLst>
                                      </p:cBhvr>
                                      <p:to>
                                        <p:strVal val="visible"/>
                                      </p:to>
                                    </p:set>
                                    <p:animEffect transition="in" filter="dissolve">
                                      <p:cBhvr>
                                        <p:cTn id="12" dur="500"/>
                                        <p:tgtEl>
                                          <p:spTgt spid="44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4079"/>
                                        </p:tgtEl>
                                        <p:attrNameLst>
                                          <p:attrName>style.visibility</p:attrName>
                                        </p:attrNameLst>
                                      </p:cBhvr>
                                      <p:to>
                                        <p:strVal val="visible"/>
                                      </p:to>
                                    </p:set>
                                    <p:animEffect transition="in" filter="wipe(left)">
                                      <p:cBhvr>
                                        <p:cTn id="17" dur="500"/>
                                        <p:tgtEl>
                                          <p:spTgt spid="44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4071"/>
                                        </p:tgtEl>
                                        <p:attrNameLst>
                                          <p:attrName>style.visibility</p:attrName>
                                        </p:attrNameLst>
                                      </p:cBhvr>
                                      <p:to>
                                        <p:strVal val="visible"/>
                                      </p:to>
                                    </p:set>
                                    <p:animEffect transition="in" filter="dissolve">
                                      <p:cBhvr>
                                        <p:cTn id="22" dur="500"/>
                                        <p:tgtEl>
                                          <p:spTgt spid="440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4078"/>
                                        </p:tgtEl>
                                        <p:attrNameLst>
                                          <p:attrName>style.visibility</p:attrName>
                                        </p:attrNameLst>
                                      </p:cBhvr>
                                      <p:to>
                                        <p:strVal val="visible"/>
                                      </p:to>
                                    </p:set>
                                    <p:animEffect transition="in" filter="wipe(left)">
                                      <p:cBhvr>
                                        <p:cTn id="27" dur="500"/>
                                        <p:tgtEl>
                                          <p:spTgt spid="440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4069"/>
                                        </p:tgtEl>
                                        <p:attrNameLst>
                                          <p:attrName>style.visibility</p:attrName>
                                        </p:attrNameLst>
                                      </p:cBhvr>
                                      <p:to>
                                        <p:strVal val="visible"/>
                                      </p:to>
                                    </p:set>
                                    <p:animEffect transition="in" filter="dissolve">
                                      <p:cBhvr>
                                        <p:cTn id="32" dur="500"/>
                                        <p:tgtEl>
                                          <p:spTgt spid="4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90" name="Text Box 34"/>
          <p:cNvSpPr txBox="1">
            <a:spLocks noChangeArrowheads="1"/>
          </p:cNvSpPr>
          <p:nvPr/>
        </p:nvSpPr>
        <p:spPr bwMode="auto">
          <a:xfrm>
            <a:off x="838200" y="1676400"/>
            <a:ext cx="7315200" cy="3140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buFont typeface="Weather" pitchFamily="34" charset="2"/>
              <a:buChar char="I"/>
            </a:pPr>
            <a:r>
              <a:rPr lang="en-US" sz="4000" b="1" dirty="0">
                <a:solidFill>
                  <a:srgbClr val="FFFFFF"/>
                </a:solidFill>
                <a:latin typeface="Kabel Md BT" pitchFamily="34" charset="0"/>
              </a:rPr>
              <a:t>devotion, love</a:t>
            </a:r>
          </a:p>
          <a:p>
            <a:pPr>
              <a:buFont typeface="Weather" pitchFamily="34" charset="2"/>
              <a:buChar char="I"/>
            </a:pPr>
            <a:r>
              <a:rPr lang="en-US" sz="4000" b="1" dirty="0">
                <a:solidFill>
                  <a:srgbClr val="FFFFFF"/>
                </a:solidFill>
                <a:latin typeface="Kabel Md BT" pitchFamily="34" charset="0"/>
              </a:rPr>
              <a:t>immaturity</a:t>
            </a:r>
          </a:p>
          <a:p>
            <a:pPr>
              <a:buFont typeface="Weather" pitchFamily="34" charset="2"/>
              <a:buChar char="I"/>
            </a:pPr>
            <a:r>
              <a:rPr lang="en-US" sz="4000" b="1" dirty="0">
                <a:solidFill>
                  <a:srgbClr val="FFFFFF"/>
                </a:solidFill>
                <a:latin typeface="Kabel Md BT" pitchFamily="34" charset="0"/>
              </a:rPr>
              <a:t>foolishness</a:t>
            </a:r>
          </a:p>
          <a:p>
            <a:pPr>
              <a:buFont typeface="Weather" pitchFamily="34" charset="2"/>
              <a:buChar char="I"/>
            </a:pPr>
            <a:r>
              <a:rPr lang="en-US" sz="4000" b="1" dirty="0">
                <a:solidFill>
                  <a:srgbClr val="FFFFFF"/>
                </a:solidFill>
                <a:latin typeface="Kabel Md BT" pitchFamily="34" charset="0"/>
              </a:rPr>
              <a:t>impatience</a:t>
            </a:r>
          </a:p>
          <a:p>
            <a:pPr>
              <a:buFont typeface="Weather" pitchFamily="34" charset="2"/>
              <a:buChar char="I"/>
            </a:pPr>
            <a:r>
              <a:rPr lang="en-US" sz="4000" b="1" dirty="0">
                <a:solidFill>
                  <a:srgbClr val="FFFFFF"/>
                </a:solidFill>
                <a:latin typeface="Kabel Md BT" pitchFamily="34" charset="0"/>
              </a:rPr>
              <a:t>maturity</a:t>
            </a:r>
          </a:p>
        </p:txBody>
      </p:sp>
      <p:sp>
        <p:nvSpPr>
          <p:cNvPr id="2" name="TextBox 1"/>
          <p:cNvSpPr txBox="1"/>
          <p:nvPr/>
        </p:nvSpPr>
        <p:spPr>
          <a:xfrm>
            <a:off x="1143000" y="882869"/>
            <a:ext cx="6248400" cy="707886"/>
          </a:xfrm>
          <a:prstGeom prst="rect">
            <a:avLst/>
          </a:prstGeom>
          <a:noFill/>
        </p:spPr>
        <p:txBody>
          <a:bodyPr wrap="square" rtlCol="0">
            <a:spAutoFit/>
          </a:bodyPr>
          <a:lstStyle/>
          <a:p>
            <a:r>
              <a:rPr lang="en-US" sz="4000" b="1" dirty="0" smtClean="0">
                <a:solidFill>
                  <a:srgbClr val="66FFFF"/>
                </a:solidFill>
              </a:rPr>
              <a:t>Jerry’s Character Traits:</a:t>
            </a:r>
            <a:endParaRPr lang="en-US" sz="4000" b="1" dirty="0">
              <a:solidFill>
                <a:srgbClr val="66FFFF"/>
              </a:solidFill>
            </a:endParaRPr>
          </a:p>
        </p:txBody>
      </p:sp>
    </p:spTree>
    <p:extLst>
      <p:ext uri="{BB962C8B-B14F-4D97-AF65-F5344CB8AC3E}">
        <p14:creationId xmlns:p14="http://schemas.microsoft.com/office/powerpoint/2010/main" val="64725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ext Box 3"/>
          <p:cNvSpPr txBox="1">
            <a:spLocks noChangeArrowheads="1"/>
          </p:cNvSpPr>
          <p:nvPr/>
        </p:nvSpPr>
        <p:spPr bwMode="auto">
          <a:xfrm>
            <a:off x="838200" y="990600"/>
            <a:ext cx="7315200" cy="30469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509588">
              <a:defRPr sz="2400">
                <a:solidFill>
                  <a:schemeClr val="tx1"/>
                </a:solidFill>
                <a:latin typeface="Times New Roman" pitchFamily="18" charset="0"/>
              </a:defRPr>
            </a:lvl1pPr>
            <a:lvl2pPr defTabSz="509588">
              <a:defRPr sz="2400">
                <a:solidFill>
                  <a:schemeClr val="tx1"/>
                </a:solidFill>
                <a:latin typeface="Times New Roman" pitchFamily="18" charset="0"/>
              </a:defRPr>
            </a:lvl2pPr>
            <a:lvl3pPr defTabSz="509588">
              <a:defRPr sz="2400">
                <a:solidFill>
                  <a:schemeClr val="tx1"/>
                </a:solidFill>
                <a:latin typeface="Times New Roman" pitchFamily="18" charset="0"/>
              </a:defRPr>
            </a:lvl3pPr>
            <a:lvl4pPr defTabSz="509588">
              <a:defRPr sz="2400">
                <a:solidFill>
                  <a:schemeClr val="tx1"/>
                </a:solidFill>
                <a:latin typeface="Times New Roman" pitchFamily="18" charset="0"/>
              </a:defRPr>
            </a:lvl4pPr>
            <a:lvl5pPr defTabSz="509588">
              <a:defRPr sz="2400">
                <a:solidFill>
                  <a:schemeClr val="tx1"/>
                </a:solidFill>
                <a:latin typeface="Times New Roman" pitchFamily="18" charset="0"/>
              </a:defRPr>
            </a:lvl5pPr>
            <a:lvl6pPr defTabSz="509588" eaLnBrk="0" fontAlgn="base" hangingPunct="0">
              <a:spcBef>
                <a:spcPct val="0"/>
              </a:spcBef>
              <a:spcAft>
                <a:spcPct val="0"/>
              </a:spcAft>
              <a:defRPr sz="2400">
                <a:solidFill>
                  <a:schemeClr val="tx1"/>
                </a:solidFill>
                <a:latin typeface="Times New Roman" pitchFamily="18" charset="0"/>
              </a:defRPr>
            </a:lvl6pPr>
            <a:lvl7pPr defTabSz="509588" eaLnBrk="0" fontAlgn="base" hangingPunct="0">
              <a:spcBef>
                <a:spcPct val="0"/>
              </a:spcBef>
              <a:spcAft>
                <a:spcPct val="0"/>
              </a:spcAft>
              <a:defRPr sz="2400">
                <a:solidFill>
                  <a:schemeClr val="tx1"/>
                </a:solidFill>
                <a:latin typeface="Times New Roman" pitchFamily="18" charset="0"/>
              </a:defRPr>
            </a:lvl7pPr>
            <a:lvl8pPr defTabSz="509588" eaLnBrk="0" fontAlgn="base" hangingPunct="0">
              <a:spcBef>
                <a:spcPct val="0"/>
              </a:spcBef>
              <a:spcAft>
                <a:spcPct val="0"/>
              </a:spcAft>
              <a:defRPr sz="2400">
                <a:solidFill>
                  <a:schemeClr val="tx1"/>
                </a:solidFill>
                <a:latin typeface="Times New Roman" pitchFamily="18" charset="0"/>
              </a:defRPr>
            </a:lvl8pPr>
            <a:lvl9pPr defTabSz="509588" eaLnBrk="0" fontAlgn="base" hangingPunct="0">
              <a:spcBef>
                <a:spcPct val="0"/>
              </a:spcBef>
              <a:spcAft>
                <a:spcPct val="0"/>
              </a:spcAft>
              <a:defRPr sz="2400">
                <a:solidFill>
                  <a:schemeClr val="tx1"/>
                </a:solidFill>
                <a:latin typeface="Times New Roman" pitchFamily="18" charset="0"/>
              </a:defRPr>
            </a:lvl9pPr>
          </a:lstStyle>
          <a:p>
            <a:pPr algn="ctr">
              <a:buFont typeface="Weather" pitchFamily="34" charset="2"/>
              <a:buNone/>
            </a:pPr>
            <a:r>
              <a:rPr lang="en-US" sz="4800" b="1" dirty="0" smtClean="0">
                <a:solidFill>
                  <a:srgbClr val="00CC99">
                    <a:lumMod val="60000"/>
                    <a:lumOff val="40000"/>
                  </a:srgbClr>
                </a:solidFill>
                <a:latin typeface="Kabel Md BT" pitchFamily="34" charset="0"/>
              </a:rPr>
              <a:t>Theme: </a:t>
            </a:r>
          </a:p>
          <a:p>
            <a:pPr algn="ctr">
              <a:buFont typeface="Weather" pitchFamily="34" charset="2"/>
              <a:buNone/>
            </a:pPr>
            <a:r>
              <a:rPr lang="en-US" sz="4800" b="1" dirty="0" smtClean="0">
                <a:solidFill>
                  <a:srgbClr val="FFFFFF"/>
                </a:solidFill>
                <a:latin typeface="Kabel Md BT" pitchFamily="34" charset="0"/>
              </a:rPr>
              <a:t>Intellectual</a:t>
            </a:r>
            <a:r>
              <a:rPr lang="en-US" sz="4800" b="1" dirty="0">
                <a:solidFill>
                  <a:srgbClr val="FFFFFF"/>
                </a:solidFill>
                <a:latin typeface="Kabel Md BT" pitchFamily="34" charset="0"/>
              </a:rPr>
              <a:t>, spiritual, and physical growth are desirable.</a:t>
            </a:r>
          </a:p>
        </p:txBody>
      </p:sp>
    </p:spTree>
    <p:extLst>
      <p:ext uri="{BB962C8B-B14F-4D97-AF65-F5344CB8AC3E}">
        <p14:creationId xmlns:p14="http://schemas.microsoft.com/office/powerpoint/2010/main" val="2570673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Text Box 3"/>
          <p:cNvSpPr txBox="1">
            <a:spLocks noChangeArrowheads="1"/>
          </p:cNvSpPr>
          <p:nvPr/>
        </p:nvSpPr>
        <p:spPr bwMode="auto">
          <a:xfrm>
            <a:off x="723900" y="914400"/>
            <a:ext cx="7696200" cy="1189038"/>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7200">
                <a:solidFill>
                  <a:srgbClr val="FFCC00"/>
                </a:solidFill>
                <a:latin typeface="Kabel Bd" pitchFamily="34" charset="0"/>
              </a:rPr>
              <a:t>mronytroop</a:t>
            </a:r>
          </a:p>
        </p:txBody>
      </p:sp>
      <p:sp>
        <p:nvSpPr>
          <p:cNvPr id="101380" name="Text Box 4"/>
          <p:cNvSpPr txBox="1">
            <a:spLocks noChangeArrowheads="1"/>
          </p:cNvSpPr>
          <p:nvPr/>
        </p:nvSpPr>
        <p:spPr bwMode="auto">
          <a:xfrm>
            <a:off x="914400" y="2452688"/>
            <a:ext cx="7315200" cy="823912"/>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800">
                <a:solidFill>
                  <a:srgbClr val="33CC33"/>
                </a:solidFill>
                <a:latin typeface="Kabel Md BT" pitchFamily="34" charset="0"/>
              </a:rPr>
              <a:t>projecting cliff</a:t>
            </a:r>
          </a:p>
        </p:txBody>
      </p:sp>
      <p:grpSp>
        <p:nvGrpSpPr>
          <p:cNvPr id="101381" name="Group 5"/>
          <p:cNvGrpSpPr>
            <a:grpSpLocks/>
          </p:cNvGrpSpPr>
          <p:nvPr/>
        </p:nvGrpSpPr>
        <p:grpSpPr bwMode="auto">
          <a:xfrm>
            <a:off x="609600" y="2895600"/>
            <a:ext cx="7162800" cy="2895600"/>
            <a:chOff x="960" y="1920"/>
            <a:chExt cx="3408" cy="1920"/>
          </a:xfrm>
        </p:grpSpPr>
        <p:sp>
          <p:nvSpPr>
            <p:cNvPr id="101382" name="AutoShape 6"/>
            <p:cNvSpPr>
              <a:spLocks noChangeArrowheads="1"/>
            </p:cNvSpPr>
            <p:nvPr/>
          </p:nvSpPr>
          <p:spPr bwMode="auto">
            <a:xfrm>
              <a:off x="1488" y="2688"/>
              <a:ext cx="2832" cy="1152"/>
            </a:xfrm>
            <a:prstGeom prst="foldedCorner">
              <a:avLst>
                <a:gd name="adj" fmla="val 2474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1383" name="Text Box 7"/>
            <p:cNvSpPr txBox="1">
              <a:spLocks noChangeArrowheads="1"/>
            </p:cNvSpPr>
            <p:nvPr/>
          </p:nvSpPr>
          <p:spPr bwMode="auto">
            <a:xfrm>
              <a:off x="1392" y="2822"/>
              <a:ext cx="2976" cy="87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a:solidFill>
                    <a:srgbClr val="0000FF"/>
                  </a:solidFill>
                  <a:latin typeface="Benguiat Frisky" pitchFamily="66" charset="0"/>
                </a:rPr>
                <a:t>promontory</a:t>
              </a:r>
            </a:p>
          </p:txBody>
        </p:sp>
        <p:pic>
          <p:nvPicPr>
            <p:cNvPr id="101384" name="Picture 8" descr="pushp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1920"/>
              <a:ext cx="1033" cy="1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37663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1379"/>
                                        </p:tgtEl>
                                        <p:attrNameLst>
                                          <p:attrName>style.visibility</p:attrName>
                                        </p:attrNameLst>
                                      </p:cBhvr>
                                      <p:to>
                                        <p:strVal val="visible"/>
                                      </p:to>
                                    </p:set>
                                    <p:anim calcmode="lin" valueType="num">
                                      <p:cBhvr>
                                        <p:cTn id="7" dur="75" fill="hold"/>
                                        <p:tgtEl>
                                          <p:spTgt spid="101379"/>
                                        </p:tgtEl>
                                        <p:attrNameLst>
                                          <p:attrName>ppt_w</p:attrName>
                                        </p:attrNameLst>
                                      </p:cBhvr>
                                      <p:tavLst>
                                        <p:tav tm="0">
                                          <p:val>
                                            <p:strVal val="2/3*#ppt_w"/>
                                          </p:val>
                                        </p:tav>
                                        <p:tav tm="100000">
                                          <p:val>
                                            <p:strVal val="#ppt_w"/>
                                          </p:val>
                                        </p:tav>
                                      </p:tavLst>
                                    </p:anim>
                                    <p:anim calcmode="lin" valueType="num">
                                      <p:cBhvr>
                                        <p:cTn id="8" dur="75" fill="hold"/>
                                        <p:tgtEl>
                                          <p:spTgt spid="101379"/>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 fill="hold"/>
                                        <p:tgtEl>
                                          <p:spTgt spid="101380"/>
                                        </p:tgtEl>
                                        <p:attrNameLst>
                                          <p:attrName>ppt_x</p:attrName>
                                        </p:attrNameLst>
                                      </p:cBhvr>
                                      <p:tavLst>
                                        <p:tav tm="0">
                                          <p:val>
                                            <p:strVal val="0-#ppt_w/2"/>
                                          </p:val>
                                        </p:tav>
                                        <p:tav tm="100000">
                                          <p:val>
                                            <p:strVal val="#ppt_x"/>
                                          </p:val>
                                        </p:tav>
                                      </p:tavLst>
                                    </p:anim>
                                    <p:anim calcmode="lin" valueType="num">
                                      <p:cBhvr additive="base">
                                        <p:cTn id="13"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01381"/>
                                        </p:tgtEl>
                                        <p:attrNameLst>
                                          <p:attrName>style.visibility</p:attrName>
                                        </p:attrNameLst>
                                      </p:cBhvr>
                                      <p:to>
                                        <p:strVal val="visible"/>
                                      </p:to>
                                    </p:set>
                                    <p:animEffect transition="in" filter="strips(downRight)">
                                      <p:cBhvr>
                                        <p:cTn id="18"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P spid="10138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Text Box 3"/>
          <p:cNvSpPr txBox="1">
            <a:spLocks noChangeArrowheads="1"/>
          </p:cNvSpPr>
          <p:nvPr/>
        </p:nvSpPr>
        <p:spPr bwMode="auto">
          <a:xfrm>
            <a:off x="723900" y="914400"/>
            <a:ext cx="7696200" cy="1189038"/>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7200">
                <a:solidFill>
                  <a:srgbClr val="FFCC00"/>
                </a:solidFill>
                <a:latin typeface="Kabel Bd" pitchFamily="34" charset="0"/>
              </a:rPr>
              <a:t>deconss</a:t>
            </a:r>
          </a:p>
        </p:txBody>
      </p:sp>
      <p:sp>
        <p:nvSpPr>
          <p:cNvPr id="102404" name="Text Box 4"/>
          <p:cNvSpPr txBox="1">
            <a:spLocks noChangeArrowheads="1"/>
          </p:cNvSpPr>
          <p:nvPr/>
        </p:nvSpPr>
        <p:spPr bwMode="auto">
          <a:xfrm>
            <a:off x="914400" y="2133600"/>
            <a:ext cx="7315200" cy="1263650"/>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Bef>
                <a:spcPct val="50000"/>
              </a:spcBef>
            </a:pPr>
            <a:r>
              <a:rPr lang="en-US" sz="4800">
                <a:solidFill>
                  <a:srgbClr val="33CC33"/>
                </a:solidFill>
                <a:latin typeface="Kabel Md BT" pitchFamily="34" charset="0"/>
              </a:rPr>
              <a:t>official attendants of a contestant in a duel</a:t>
            </a:r>
          </a:p>
        </p:txBody>
      </p:sp>
      <p:grpSp>
        <p:nvGrpSpPr>
          <p:cNvPr id="102405" name="Group 5"/>
          <p:cNvGrpSpPr>
            <a:grpSpLocks/>
          </p:cNvGrpSpPr>
          <p:nvPr/>
        </p:nvGrpSpPr>
        <p:grpSpPr bwMode="auto">
          <a:xfrm>
            <a:off x="1524000" y="3048000"/>
            <a:ext cx="5410200" cy="3048000"/>
            <a:chOff x="960" y="1920"/>
            <a:chExt cx="3408" cy="1920"/>
          </a:xfrm>
        </p:grpSpPr>
        <p:sp>
          <p:nvSpPr>
            <p:cNvPr id="102406" name="AutoShape 6"/>
            <p:cNvSpPr>
              <a:spLocks noChangeArrowheads="1"/>
            </p:cNvSpPr>
            <p:nvPr/>
          </p:nvSpPr>
          <p:spPr bwMode="auto">
            <a:xfrm>
              <a:off x="1488" y="2688"/>
              <a:ext cx="2832" cy="1152"/>
            </a:xfrm>
            <a:prstGeom prst="foldedCorner">
              <a:avLst>
                <a:gd name="adj" fmla="val 2474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407" name="Text Box 7"/>
            <p:cNvSpPr txBox="1">
              <a:spLocks noChangeArrowheads="1"/>
            </p:cNvSpPr>
            <p:nvPr/>
          </p:nvSpPr>
          <p:spPr bwMode="auto">
            <a:xfrm>
              <a:off x="1392" y="2822"/>
              <a:ext cx="2976" cy="8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a:solidFill>
                    <a:srgbClr val="0000FF"/>
                  </a:solidFill>
                  <a:latin typeface="Benguiat Frisky" pitchFamily="66" charset="0"/>
                </a:rPr>
                <a:t>seconds</a:t>
              </a:r>
            </a:p>
          </p:txBody>
        </p:sp>
        <p:pic>
          <p:nvPicPr>
            <p:cNvPr id="102408" name="Picture 8" descr="pushp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1920"/>
              <a:ext cx="1033" cy="1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852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2403"/>
                                        </p:tgtEl>
                                        <p:attrNameLst>
                                          <p:attrName>style.visibility</p:attrName>
                                        </p:attrNameLst>
                                      </p:cBhvr>
                                      <p:to>
                                        <p:strVal val="visible"/>
                                      </p:to>
                                    </p:set>
                                    <p:anim calcmode="lin" valueType="num">
                                      <p:cBhvr>
                                        <p:cTn id="7" dur="75" fill="hold"/>
                                        <p:tgtEl>
                                          <p:spTgt spid="102403"/>
                                        </p:tgtEl>
                                        <p:attrNameLst>
                                          <p:attrName>ppt_w</p:attrName>
                                        </p:attrNameLst>
                                      </p:cBhvr>
                                      <p:tavLst>
                                        <p:tav tm="0">
                                          <p:val>
                                            <p:strVal val="2/3*#ppt_w"/>
                                          </p:val>
                                        </p:tav>
                                        <p:tav tm="100000">
                                          <p:val>
                                            <p:strVal val="#ppt_w"/>
                                          </p:val>
                                        </p:tav>
                                      </p:tavLst>
                                    </p:anim>
                                    <p:anim calcmode="lin" valueType="num">
                                      <p:cBhvr>
                                        <p:cTn id="8" dur="75" fill="hold"/>
                                        <p:tgtEl>
                                          <p:spTgt spid="10240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25"/>
                            </p:stCondLst>
                            <p:childTnLst>
                              <p:par>
                                <p:cTn id="10" presetID="2" presetClass="entr" presetSubtype="8" fill="hold" grpId="0" nodeType="afterEffect">
                                  <p:stCondLst>
                                    <p:cond delay="0"/>
                                  </p:stCondLst>
                                  <p:childTnLst>
                                    <p:set>
                                      <p:cBhvr>
                                        <p:cTn id="11" dur="1" fill="hold">
                                          <p:stCondLst>
                                            <p:cond delay="0"/>
                                          </p:stCondLst>
                                        </p:cTn>
                                        <p:tgtEl>
                                          <p:spTgt spid="102404"/>
                                        </p:tgtEl>
                                        <p:attrNameLst>
                                          <p:attrName>style.visibility</p:attrName>
                                        </p:attrNameLst>
                                      </p:cBhvr>
                                      <p:to>
                                        <p:strVal val="visible"/>
                                      </p:to>
                                    </p:set>
                                    <p:anim calcmode="lin" valueType="num">
                                      <p:cBhvr additive="base">
                                        <p:cTn id="12" dur="500" fill="hold"/>
                                        <p:tgtEl>
                                          <p:spTgt spid="102404"/>
                                        </p:tgtEl>
                                        <p:attrNameLst>
                                          <p:attrName>ppt_x</p:attrName>
                                        </p:attrNameLst>
                                      </p:cBhvr>
                                      <p:tavLst>
                                        <p:tav tm="0">
                                          <p:val>
                                            <p:strVal val="0-#ppt_w/2"/>
                                          </p:val>
                                        </p:tav>
                                        <p:tav tm="100000">
                                          <p:val>
                                            <p:strVal val="#ppt_x"/>
                                          </p:val>
                                        </p:tav>
                                      </p:tavLst>
                                    </p:anim>
                                    <p:anim calcmode="lin" valueType="num">
                                      <p:cBhvr additive="base">
                                        <p:cTn id="13"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02405"/>
                                        </p:tgtEl>
                                        <p:attrNameLst>
                                          <p:attrName>style.visibility</p:attrName>
                                        </p:attrNameLst>
                                      </p:cBhvr>
                                      <p:to>
                                        <p:strVal val="visible"/>
                                      </p:to>
                                    </p:set>
                                    <p:animEffect transition="in" filter="strips(downRight)">
                                      <p:cBhvr>
                                        <p:cTn id="18"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7" name="Text Box 3"/>
          <p:cNvSpPr txBox="1">
            <a:spLocks noChangeArrowheads="1"/>
          </p:cNvSpPr>
          <p:nvPr/>
        </p:nvSpPr>
        <p:spPr bwMode="auto">
          <a:xfrm>
            <a:off x="723900" y="914400"/>
            <a:ext cx="7696200" cy="1189038"/>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7200">
                <a:solidFill>
                  <a:srgbClr val="FFCC00"/>
                </a:solidFill>
                <a:latin typeface="Kabel Bd" pitchFamily="34" charset="0"/>
              </a:rPr>
              <a:t>noonititrc</a:t>
            </a:r>
          </a:p>
        </p:txBody>
      </p:sp>
      <p:sp>
        <p:nvSpPr>
          <p:cNvPr id="103428" name="Text Box 4"/>
          <p:cNvSpPr txBox="1">
            <a:spLocks noChangeArrowheads="1"/>
          </p:cNvSpPr>
          <p:nvPr/>
        </p:nvSpPr>
        <p:spPr bwMode="auto">
          <a:xfrm>
            <a:off x="914400" y="2133600"/>
            <a:ext cx="7315200" cy="1263650"/>
          </a:xfrm>
          <a:prstGeom prst="rect">
            <a:avLst/>
          </a:prstGeom>
          <a:noFill/>
          <a:ln>
            <a:noFill/>
          </a:ln>
          <a:effectLst>
            <a:outerShdw dist="28398" dir="1593903"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Bef>
                <a:spcPct val="50000"/>
              </a:spcBef>
            </a:pPr>
            <a:r>
              <a:rPr lang="en-US" sz="4800">
                <a:solidFill>
                  <a:srgbClr val="33CC33"/>
                </a:solidFill>
                <a:latin typeface="Kabel Md BT" pitchFamily="34" charset="0"/>
              </a:rPr>
              <a:t>heartfelt remorse for wrongdoing</a:t>
            </a:r>
          </a:p>
        </p:txBody>
      </p:sp>
      <p:grpSp>
        <p:nvGrpSpPr>
          <p:cNvPr id="103429" name="Group 5"/>
          <p:cNvGrpSpPr>
            <a:grpSpLocks/>
          </p:cNvGrpSpPr>
          <p:nvPr/>
        </p:nvGrpSpPr>
        <p:grpSpPr bwMode="auto">
          <a:xfrm>
            <a:off x="1524000" y="3048000"/>
            <a:ext cx="6172200" cy="2819400"/>
            <a:chOff x="960" y="1920"/>
            <a:chExt cx="3408" cy="1920"/>
          </a:xfrm>
        </p:grpSpPr>
        <p:sp>
          <p:nvSpPr>
            <p:cNvPr id="103430" name="AutoShape 6"/>
            <p:cNvSpPr>
              <a:spLocks noChangeArrowheads="1"/>
            </p:cNvSpPr>
            <p:nvPr/>
          </p:nvSpPr>
          <p:spPr bwMode="auto">
            <a:xfrm>
              <a:off x="1488" y="2688"/>
              <a:ext cx="2832" cy="1152"/>
            </a:xfrm>
            <a:prstGeom prst="foldedCorner">
              <a:avLst>
                <a:gd name="adj" fmla="val 2474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31" name="Text Box 7"/>
            <p:cNvSpPr txBox="1">
              <a:spLocks noChangeArrowheads="1"/>
            </p:cNvSpPr>
            <p:nvPr/>
          </p:nvSpPr>
          <p:spPr bwMode="auto">
            <a:xfrm>
              <a:off x="1392" y="2822"/>
              <a:ext cx="2976" cy="8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8000" b="1">
                  <a:solidFill>
                    <a:srgbClr val="0000FF"/>
                  </a:solidFill>
                  <a:latin typeface="Benguiat Frisky" pitchFamily="66" charset="0"/>
                </a:rPr>
                <a:t>contrition</a:t>
              </a:r>
            </a:p>
          </p:txBody>
        </p:sp>
        <p:pic>
          <p:nvPicPr>
            <p:cNvPr id="103432" name="Picture 8" descr="pushp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1920"/>
              <a:ext cx="1033" cy="1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4864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3427"/>
                                        </p:tgtEl>
                                        <p:attrNameLst>
                                          <p:attrName>style.visibility</p:attrName>
                                        </p:attrNameLst>
                                      </p:cBhvr>
                                      <p:to>
                                        <p:strVal val="visible"/>
                                      </p:to>
                                    </p:set>
                                    <p:anim calcmode="lin" valueType="num">
                                      <p:cBhvr>
                                        <p:cTn id="7" dur="75" fill="hold"/>
                                        <p:tgtEl>
                                          <p:spTgt spid="103427"/>
                                        </p:tgtEl>
                                        <p:attrNameLst>
                                          <p:attrName>ppt_w</p:attrName>
                                        </p:attrNameLst>
                                      </p:cBhvr>
                                      <p:tavLst>
                                        <p:tav tm="0">
                                          <p:val>
                                            <p:strVal val="2/3*#ppt_w"/>
                                          </p:val>
                                        </p:tav>
                                        <p:tav tm="100000">
                                          <p:val>
                                            <p:strVal val="#ppt_w"/>
                                          </p:val>
                                        </p:tav>
                                      </p:tavLst>
                                    </p:anim>
                                    <p:anim calcmode="lin" valueType="num">
                                      <p:cBhvr>
                                        <p:cTn id="8" dur="75" fill="hold"/>
                                        <p:tgtEl>
                                          <p:spTgt spid="103427"/>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103428"/>
                                        </p:tgtEl>
                                        <p:attrNameLst>
                                          <p:attrName>style.visibility</p:attrName>
                                        </p:attrNameLst>
                                      </p:cBhvr>
                                      <p:to>
                                        <p:strVal val="visible"/>
                                      </p:to>
                                    </p:set>
                                    <p:anim calcmode="lin" valueType="num">
                                      <p:cBhvr additive="base">
                                        <p:cTn id="12" dur="500" fill="hold"/>
                                        <p:tgtEl>
                                          <p:spTgt spid="103428"/>
                                        </p:tgtEl>
                                        <p:attrNameLst>
                                          <p:attrName>ppt_x</p:attrName>
                                        </p:attrNameLst>
                                      </p:cBhvr>
                                      <p:tavLst>
                                        <p:tav tm="0">
                                          <p:val>
                                            <p:strVal val="0-#ppt_w/2"/>
                                          </p:val>
                                        </p:tav>
                                        <p:tav tm="100000">
                                          <p:val>
                                            <p:strVal val="#ppt_x"/>
                                          </p:val>
                                        </p:tav>
                                      </p:tavLst>
                                    </p:anim>
                                    <p:anim calcmode="lin" valueType="num">
                                      <p:cBhvr additive="base">
                                        <p:cTn id="13"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03429"/>
                                        </p:tgtEl>
                                        <p:attrNameLst>
                                          <p:attrName>style.visibility</p:attrName>
                                        </p:attrNameLst>
                                      </p:cBhvr>
                                      <p:to>
                                        <p:strVal val="visible"/>
                                      </p:to>
                                    </p:set>
                                    <p:animEffect transition="in" filter="strips(downRight)">
                                      <p:cBhvr>
                                        <p:cTn id="18"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P spid="1034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9" y="457200"/>
            <a:ext cx="9595698" cy="59436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4350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762001"/>
            <a:ext cx="9213274" cy="533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47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327" y="0"/>
            <a:ext cx="5169346"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1530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WordArt 3"/>
          <p:cNvSpPr>
            <a:spLocks noChangeArrowheads="1" noChangeShapeType="1" noTextEdit="1"/>
          </p:cNvSpPr>
          <p:nvPr/>
        </p:nvSpPr>
        <p:spPr bwMode="auto">
          <a:xfrm>
            <a:off x="1854200" y="762000"/>
            <a:ext cx="5105400" cy="1752600"/>
          </a:xfrm>
          <a:prstGeom prst="rect">
            <a:avLst/>
          </a:prstGeom>
          <a:extLst>
            <a:ext uri="{91240B29-F687-4F45-9708-019B960494DF}">
              <a14:hiddenLine xmlns:a14="http://schemas.microsoft.com/office/drawing/2010/main" w="28575">
                <a:solidFill>
                  <a:srgbClr val="6600CC"/>
                </a:solidFill>
                <a:round/>
                <a:headEnd/>
                <a:tailEnd/>
              </a14:hiddenLine>
            </a:ext>
          </a:extLst>
        </p:spPr>
        <p:txBody>
          <a:bodyPr wrap="none" fromWordArt="1">
            <a:prstTxWarp prst="textInflateTop">
              <a:avLst>
                <a:gd name="adj" fmla="val 30977"/>
              </a:avLst>
            </a:prstTxWarp>
          </a:bodyPr>
          <a:lstStyle/>
          <a:p>
            <a:pPr algn="ctr"/>
            <a:r>
              <a:rPr lang="en-US" sz="3600" b="1" kern="10">
                <a:solidFill>
                  <a:srgbClr val="F0F67E"/>
                </a:solidFill>
                <a:effectLst>
                  <a:outerShdw dist="107763" dir="2700000" algn="ctr" rotWithShape="0">
                    <a:schemeClr val="tx2">
                      <a:alpha val="50000"/>
                    </a:schemeClr>
                  </a:outerShdw>
                </a:effectLst>
                <a:latin typeface="Dauphin"/>
              </a:rPr>
              <a:t>"The Duel"</a:t>
            </a:r>
          </a:p>
        </p:txBody>
      </p:sp>
      <p:sp>
        <p:nvSpPr>
          <p:cNvPr id="80900" name="Text Box 4"/>
          <p:cNvSpPr txBox="1">
            <a:spLocks noChangeArrowheads="1"/>
          </p:cNvSpPr>
          <p:nvPr/>
        </p:nvSpPr>
        <p:spPr bwMode="auto">
          <a:xfrm>
            <a:off x="3048000" y="2819400"/>
            <a:ext cx="3276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000">
                <a:latin typeface="Kabel Bd" pitchFamily="34" charset="0"/>
              </a:rPr>
              <a:t>pp. 31-34</a:t>
            </a:r>
          </a:p>
        </p:txBody>
      </p:sp>
      <p:sp>
        <p:nvSpPr>
          <p:cNvPr id="80901" name="Text Box 5"/>
          <p:cNvSpPr txBox="1">
            <a:spLocks noChangeArrowheads="1"/>
          </p:cNvSpPr>
          <p:nvPr/>
        </p:nvSpPr>
        <p:spPr bwMode="auto">
          <a:xfrm>
            <a:off x="304800" y="5562600"/>
            <a:ext cx="8610600" cy="6096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5000"/>
              </a:lnSpc>
              <a:spcBef>
                <a:spcPct val="50000"/>
              </a:spcBef>
            </a:pPr>
            <a:r>
              <a:rPr lang="en-US" sz="4000" b="1">
                <a:solidFill>
                  <a:schemeClr val="bg1"/>
                </a:solidFill>
                <a:latin typeface="Kabel Bd" pitchFamily="34" charset="0"/>
              </a:rPr>
              <a:t>by Nikolai Dmitrievitch Teleshov</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strVal val="2/3*#ppt_w"/>
                                          </p:val>
                                        </p:tav>
                                        <p:tav tm="100000">
                                          <p:val>
                                            <p:strVal val="#ppt_w"/>
                                          </p:val>
                                        </p:tav>
                                      </p:tavLst>
                                    </p:anim>
                                    <p:anim calcmode="lin" valueType="num">
                                      <p:cBhvr>
                                        <p:cTn id="8" dur="500" fill="hold"/>
                                        <p:tgtEl>
                                          <p:spTgt spid="80899"/>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0901"/>
                                        </p:tgtEl>
                                        <p:attrNameLst>
                                          <p:attrName>style.visibility</p:attrName>
                                        </p:attrNameLst>
                                      </p:cBhvr>
                                      <p:to>
                                        <p:strVal val="visible"/>
                                      </p:to>
                                    </p:set>
                                    <p:anim calcmode="lin" valueType="num">
                                      <p:cBhvr additive="base">
                                        <p:cTn id="12" dur="500" fill="hold"/>
                                        <p:tgtEl>
                                          <p:spTgt spid="80901"/>
                                        </p:tgtEl>
                                        <p:attrNameLst>
                                          <p:attrName>ppt_x</p:attrName>
                                        </p:attrNameLst>
                                      </p:cBhvr>
                                      <p:tavLst>
                                        <p:tav tm="0">
                                          <p:val>
                                            <p:strVal val="0-#ppt_w/2"/>
                                          </p:val>
                                        </p:tav>
                                        <p:tav tm="100000">
                                          <p:val>
                                            <p:strVal val="#ppt_x"/>
                                          </p:val>
                                        </p:tav>
                                      </p:tavLst>
                                    </p:anim>
                                    <p:anim calcmode="lin" valueType="num">
                                      <p:cBhvr additive="base">
                                        <p:cTn id="13" dur="500" fill="hold"/>
                                        <p:tgtEl>
                                          <p:spTgt spid="8090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dissolve">
                                      <p:cBhvr>
                                        <p:cTn id="1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utoUpdateAnimBg="0"/>
      <p:bldP spid="80901" grpId="0" autoUpdateAnimBg="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UniversCon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UniversCon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8132</TotalTime>
  <Words>2332</Words>
  <Application>Microsoft Office PowerPoint</Application>
  <PresentationFormat>On-screen Show (4:3)</PresentationFormat>
  <Paragraphs>162</Paragraphs>
  <Slides>58</Slides>
  <Notes>10</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58</vt:i4>
      </vt:variant>
    </vt:vector>
  </HeadingPairs>
  <TitlesOfParts>
    <vt:vector size="79" baseType="lpstr">
      <vt:lpstr>Algerian</vt:lpstr>
      <vt:lpstr>Arial</vt:lpstr>
      <vt:lpstr>Benguiat Frisky</vt:lpstr>
      <vt:lpstr>Bradley Hand ITC</vt:lpstr>
      <vt:lpstr>Calibri</vt:lpstr>
      <vt:lpstr>Corbel</vt:lpstr>
      <vt:lpstr>Dauphin</vt:lpstr>
      <vt:lpstr>FreestyleScrD</vt:lpstr>
      <vt:lpstr>Kabel Bd</vt:lpstr>
      <vt:lpstr>Kabel Md BT</vt:lpstr>
      <vt:lpstr>Monotype Corsiva</vt:lpstr>
      <vt:lpstr>Snap ITC</vt:lpstr>
      <vt:lpstr>Times New Roman</vt:lpstr>
      <vt:lpstr>UniversCond</vt:lpstr>
      <vt:lpstr>Weather</vt:lpstr>
      <vt:lpstr>Wingdings</vt:lpstr>
      <vt:lpstr>Default Design</vt:lpstr>
      <vt:lpstr>1_Default Design</vt:lpstr>
      <vt:lpstr>Banded</vt:lpstr>
      <vt:lpstr>2_Default Design</vt:lpstr>
      <vt:lpstr>3_Default Design</vt:lpstr>
      <vt:lpstr>PowerPoint Presentation</vt:lpstr>
      <vt:lpstr>Freshman Tip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Nobel Peace Prize Winner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Bob Jones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Information Technologies</dc:creator>
  <cp:lastModifiedBy>Buiter, Becca</cp:lastModifiedBy>
  <cp:revision>101</cp:revision>
  <cp:lastPrinted>2001-10-23T15:33:43Z</cp:lastPrinted>
  <dcterms:created xsi:type="dcterms:W3CDTF">2001-10-01T13:58:18Z</dcterms:created>
  <dcterms:modified xsi:type="dcterms:W3CDTF">2015-08-28T01:55:11Z</dcterms:modified>
</cp:coreProperties>
</file>