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45" r:id="rId3"/>
    <p:sldMasterId id="2147483757" r:id="rId4"/>
    <p:sldMasterId id="2147483769" r:id="rId5"/>
  </p:sldMasterIdLst>
  <p:notesMasterIdLst>
    <p:notesMasterId r:id="rId54"/>
  </p:notesMasterIdLst>
  <p:handoutMasterIdLst>
    <p:handoutMasterId r:id="rId55"/>
  </p:handoutMasterIdLst>
  <p:sldIdLst>
    <p:sldId id="603" r:id="rId6"/>
    <p:sldId id="645" r:id="rId7"/>
    <p:sldId id="642" r:id="rId8"/>
    <p:sldId id="643" r:id="rId9"/>
    <p:sldId id="644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467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1" r:id="rId52"/>
    <p:sldId id="602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5pPr>
    <a:lvl6pPr marL="22860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6pPr>
    <a:lvl7pPr marL="27432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7pPr>
    <a:lvl8pPr marL="32004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8pPr>
    <a:lvl9pPr marL="36576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383E20"/>
    <a:srgbClr val="C5C8CF"/>
    <a:srgbClr val="DBDDE1"/>
    <a:srgbClr val="D4DBB9"/>
    <a:srgbClr val="BCC793"/>
    <a:srgbClr val="33391D"/>
    <a:srgbClr val="F3B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3181" autoAdjust="0"/>
  </p:normalViewPr>
  <p:slideViewPr>
    <p:cSldViewPr>
      <p:cViewPr varScale="1">
        <p:scale>
          <a:sx n="58" d="100"/>
          <a:sy n="58" d="100"/>
        </p:scale>
        <p:origin x="1434" y="72"/>
      </p:cViewPr>
      <p:guideLst>
        <p:guide orient="horz" pos="2160"/>
        <p:guide orient="horz" pos="3744"/>
        <p:guide orient="horz" pos="576"/>
        <p:guide pos="2880"/>
        <p:guide pos="5184"/>
        <p:guide pos="57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2" d="100"/>
        <a:sy n="72" d="100"/>
      </p:scale>
      <p:origin x="0" y="1752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5A7AF40-E199-4C32-8812-D9691976FBB6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5B3FA8-6E1E-4D5F-9DC7-E180CB4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5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22B439-56B3-499E-9367-F9A2CCEB3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93BE9-9945-45AE-BE2A-75CF10259A1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Essential Poetic Elements: _____ devices &amp; _______ language</a:t>
            </a:r>
          </a:p>
        </p:txBody>
      </p:sp>
    </p:spTree>
    <p:extLst>
      <p:ext uri="{BB962C8B-B14F-4D97-AF65-F5344CB8AC3E}">
        <p14:creationId xmlns:p14="http://schemas.microsoft.com/office/powerpoint/2010/main" val="177538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98201-AFD6-4971-ACC2-D9F3224252B8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Grave: clipart.com</a:t>
            </a:r>
          </a:p>
        </p:txBody>
      </p:sp>
    </p:spTree>
    <p:extLst>
      <p:ext uri="{BB962C8B-B14F-4D97-AF65-F5344CB8AC3E}">
        <p14:creationId xmlns:p14="http://schemas.microsoft.com/office/powerpoint/2010/main" val="2971784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B6FEB-A931-4054-99AC-086157B17517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Grave: clipart.com</a:t>
            </a:r>
          </a:p>
          <a:p>
            <a:r>
              <a:rPr lang="en-US"/>
              <a:t>Apostrophe &amp; Personification = Donne’s ________ death ____ - ____</a:t>
            </a:r>
          </a:p>
        </p:txBody>
      </p:sp>
    </p:spTree>
    <p:extLst>
      <p:ext uri="{BB962C8B-B14F-4D97-AF65-F5344CB8AC3E}">
        <p14:creationId xmlns:p14="http://schemas.microsoft.com/office/powerpoint/2010/main" val="256437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C54A9-0CF7-4580-A3B3-A7127006B25F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Bird: © iStockphoto.com/BirdImages</a:t>
            </a:r>
          </a:p>
        </p:txBody>
      </p:sp>
    </p:spTree>
    <p:extLst>
      <p:ext uri="{BB962C8B-B14F-4D97-AF65-F5344CB8AC3E}">
        <p14:creationId xmlns:p14="http://schemas.microsoft.com/office/powerpoint/2010/main" val="257724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50D59-AD0C-47E0-B8AE-1E8FAB722812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Clipart.com</a:t>
            </a:r>
          </a:p>
        </p:txBody>
      </p:sp>
    </p:spTree>
    <p:extLst>
      <p:ext uri="{BB962C8B-B14F-4D97-AF65-F5344CB8AC3E}">
        <p14:creationId xmlns:p14="http://schemas.microsoft.com/office/powerpoint/2010/main" val="2269704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2B439-56B3-499E-9367-F9A2CCEB3D5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99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68FCB-3661-40A6-8BDD-EEE01F95F22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1"/>
              <a:t>Bird: © iStockphoto.com/BirdImages</a:t>
            </a:r>
          </a:p>
          <a:p>
            <a:r>
              <a:rPr lang="en-US"/>
              <a:t>Add Couplet: Mood Change to Three Quatrains</a:t>
            </a:r>
          </a:p>
        </p:txBody>
      </p:sp>
    </p:spTree>
    <p:extLst>
      <p:ext uri="{BB962C8B-B14F-4D97-AF65-F5344CB8AC3E}">
        <p14:creationId xmlns:p14="http://schemas.microsoft.com/office/powerpoint/2010/main" val="21361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23231-22F8-4CA2-9BEB-6CFF8E639ADD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Theme: A friend’s _________ love is more __________ than social standing.</a:t>
            </a:r>
          </a:p>
        </p:txBody>
      </p:sp>
    </p:spTree>
    <p:extLst>
      <p:ext uri="{BB962C8B-B14F-4D97-AF65-F5344CB8AC3E}">
        <p14:creationId xmlns:p14="http://schemas.microsoft.com/office/powerpoint/2010/main" val="40854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4C5B2-EA21-41F0-AEA7-019DBEDF4AAA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Verse about friends sharpening friends:</a:t>
            </a:r>
          </a:p>
        </p:txBody>
      </p:sp>
    </p:spTree>
    <p:extLst>
      <p:ext uri="{BB962C8B-B14F-4D97-AF65-F5344CB8AC3E}">
        <p14:creationId xmlns:p14="http://schemas.microsoft.com/office/powerpoint/2010/main" val="229746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93BE9-9945-45AE-BE2A-75CF10259A1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Essential Poetic Elements: _____ devices &amp; _______ language</a:t>
            </a:r>
          </a:p>
        </p:txBody>
      </p:sp>
    </p:spTree>
    <p:extLst>
      <p:ext uri="{BB962C8B-B14F-4D97-AF65-F5344CB8AC3E}">
        <p14:creationId xmlns:p14="http://schemas.microsoft.com/office/powerpoint/2010/main" val="268111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93BE9-9945-45AE-BE2A-75CF10259A1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Essential Poetic Elements: _____ devices &amp; _______ language</a:t>
            </a:r>
          </a:p>
        </p:txBody>
      </p:sp>
    </p:spTree>
    <p:extLst>
      <p:ext uri="{BB962C8B-B14F-4D97-AF65-F5344CB8AC3E}">
        <p14:creationId xmlns:p14="http://schemas.microsoft.com/office/powerpoint/2010/main" val="77789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93BE9-9945-45AE-BE2A-75CF10259A12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Essential Poetic Elements: _____ devices &amp; _______ language</a:t>
            </a:r>
          </a:p>
        </p:txBody>
      </p:sp>
    </p:spTree>
    <p:extLst>
      <p:ext uri="{BB962C8B-B14F-4D97-AF65-F5344CB8AC3E}">
        <p14:creationId xmlns:p14="http://schemas.microsoft.com/office/powerpoint/2010/main" val="129973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1C65A-33AD-49C5-A97D-FB1CCCB2C047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List cont</a:t>
            </a:r>
          </a:p>
        </p:txBody>
      </p:sp>
    </p:spTree>
    <p:extLst>
      <p:ext uri="{BB962C8B-B14F-4D97-AF65-F5344CB8AC3E}">
        <p14:creationId xmlns:p14="http://schemas.microsoft.com/office/powerpoint/2010/main" val="335212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1C65A-33AD-49C5-A97D-FB1CCCB2C047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List cont</a:t>
            </a:r>
          </a:p>
        </p:txBody>
      </p:sp>
    </p:spTree>
    <p:extLst>
      <p:ext uri="{BB962C8B-B14F-4D97-AF65-F5344CB8AC3E}">
        <p14:creationId xmlns:p14="http://schemas.microsoft.com/office/powerpoint/2010/main" val="87194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A3A46-83CA-439B-8E9E-98D74A221C5E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290447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05548-AA0E-4188-816E-D0FA4F91A256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 Appreciate and _____  the people in your ____!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r>
              <a:rPr lang="en-US" baseline="0" smtClean="0"/>
              <a:t>hour stopped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2B439-56B3-499E-9367-F9A2CCEB3D5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3ABF-3A72-43FE-BDDB-AFE8A7A04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5B80-B629-4561-A936-824174A53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AFCF-DEEC-4454-ACF5-EF06BFEE1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FF7D-356C-414D-8BB1-E35EDE5B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77A88-A4B8-487E-8074-58D5EA1630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5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AEAB8-6CB9-4759-872A-BD54E2387D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FD04-945C-4CFB-A7D9-E0169A331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87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8C5DA-4F7D-429A-81B4-78EF168050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1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0CAD-81B4-470D-992D-8CC5BABEE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3AD7-842D-4B39-A71F-5C98F9010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7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F0AF-47EA-43CB-A631-17361B1D80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9B5C-6319-4B34-97CA-79CEDABE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6D50-49E5-4542-9E8B-D6E22A1A3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0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A11C4-A681-43C2-93EE-7B4463990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2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F5BEF-F24E-4CDF-9154-CC84C58378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7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2AD25-959C-4555-9273-86029C1207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07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0A3B-3F5C-46BE-B17C-0173E011FB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92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DEEE9-6DE7-43B1-AEBC-FFB7ED7868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29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B6B7-B688-4E50-9A69-D6B713955F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4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A5C9-4213-41C6-9132-7D7F63D5C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14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97253-6EA8-418A-A078-D984D4EC0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96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805A4-5F69-4D37-9750-14A3D68610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4991-6BF6-426D-B0E7-C658C37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1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82F59-44D4-413D-A1DD-CEA7FB24C8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77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6600F-B3E4-403B-9437-B2CE9C3B9D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0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C8033-B5E9-420C-93A5-B12E6FF92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89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4939E-8A0B-4FCC-BF83-3446FD7D09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44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DD276-5629-4742-9010-64347BD096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2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28D76-8A10-4913-A53B-FFB01A738D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04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5A63-3B90-48CF-89AA-CBF4FE6D3C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09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554FE-591E-4939-BEE6-3F9371A55F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49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94874-0154-47BA-9D14-7785E9846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4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F701-1089-4E64-B327-31934F1B1B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5F62-7832-4717-944C-4803253D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BD8F3-33DB-41EF-9B0B-5A558C6F92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18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5BB4-AEAE-4AAC-AB0C-74A0130A9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53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E908F-D20A-49F9-BA78-FC90D71252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1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F2C89-C86A-4F4A-A86C-0E66D33A9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2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825D-3661-4357-86A1-9C0653021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91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40A61-989D-40ED-BF35-556ED287EE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78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2261-0D3F-47F7-9954-8FBA5B7EB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9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0E3EE-A2C8-4FC9-B605-5F033B9BC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0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5C71B-E580-48C1-981C-150A6059B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3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FA10-7055-445C-8FB4-33FD24506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3751-BDAB-4288-9F4E-EB9CF154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4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9FC6-02FE-4F83-8ADD-197FBF574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50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7AC0-2012-43EE-A545-CCBE06F97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04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6131-AE73-414B-855D-63AE5CAA9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8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B681-0FDA-458C-B5B5-85B4F1754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6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6433-2E06-493B-85DC-49ED56184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8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7F7C-0700-412E-A744-16F14535E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3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C5C2-D093-463F-832D-02BBFD686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D0FF-6C23-4227-8317-6AEF5223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6F60-22F2-4AC1-8760-E0240677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D396-126D-4DF4-838C-41D903A90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39CE-E23A-4BED-8F41-92696EB2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70B00B7-FCEA-4560-9B25-A5531A904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2A20FB2B-E1E4-400E-B384-B2EFD593A8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B35779A-4BCF-412F-BA4D-C72F583527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F053E9A-A15D-49AE-AA1D-3276028C37C4}" type="slidenum">
              <a:rPr lang="en-US" b="0" smtClean="0">
                <a:solidFill>
                  <a:srgbClr val="000000"/>
                </a:solidFill>
              </a:rPr>
              <a:pPr/>
              <a:t>‹#›</a:t>
            </a:fld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0"/>
              </a:spcBef>
              <a:defRPr/>
            </a:pPr>
            <a:fld id="{C5D07D25-66AB-4C4B-89A5-B87AB28495C2}" type="slidenum">
              <a:rPr lang="en-US" b="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845128" y="2326263"/>
            <a:ext cx="7391400" cy="2895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914400" y="2258461"/>
            <a:ext cx="7315200" cy="230832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FF"/>
                </a:solidFill>
                <a:latin typeface="Bookman Old Style" pitchFamily="18" charset="0"/>
              </a:rPr>
              <a:t>Have out…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  <a:latin typeface="Bookman Old Style" pitchFamily="18" charset="0"/>
              </a:rPr>
              <a:t>y</a:t>
            </a:r>
            <a:r>
              <a:rPr lang="en-US" sz="2800" dirty="0" smtClean="0">
                <a:solidFill>
                  <a:srgbClr val="FFFFFF"/>
                </a:solidFill>
                <a:latin typeface="Bookman Old Style" pitchFamily="18" charset="0"/>
              </a:rPr>
              <a:t>our Poetry Worksheet 1: Casey at the Bat.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  <a:latin typeface="Bookman Old Style" pitchFamily="18" charset="0"/>
              </a:rPr>
              <a:t>a</a:t>
            </a:r>
            <a:r>
              <a:rPr lang="en-US" sz="2800" dirty="0" smtClean="0">
                <a:solidFill>
                  <a:srgbClr val="FFFFFF"/>
                </a:solidFill>
                <a:latin typeface="Bookman Old Style" pitchFamily="18" charset="0"/>
              </a:rPr>
              <a:t> grading pen.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901325"/>
            <a:ext cx="777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Back</a:t>
            </a:r>
            <a:r>
              <a:rPr lang="en-US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en-US"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995" y="4735568"/>
            <a:ext cx="5907666" cy="1772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89492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80902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80903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0904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0905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906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907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908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909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80910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0911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914400" y="3368675"/>
            <a:ext cx="7315200" cy="170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4800" smtClean="0">
                <a:solidFill>
                  <a:srgbClr val="000000"/>
                </a:solidFill>
                <a:latin typeface="Kabel Bd"/>
              </a:rPr>
              <a:t>having rhyme and regular meter</a:t>
            </a:r>
          </a:p>
        </p:txBody>
      </p:sp>
      <p:sp>
        <p:nvSpPr>
          <p:cNvPr id="121871" name="WordArt 1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rhymed verse</a:t>
            </a:r>
          </a:p>
        </p:txBody>
      </p:sp>
    </p:spTree>
    <p:extLst>
      <p:ext uri="{BB962C8B-B14F-4D97-AF65-F5344CB8AC3E}">
        <p14:creationId xmlns:p14="http://schemas.microsoft.com/office/powerpoint/2010/main" val="40380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 autoUpdateAnimBg="0"/>
      <p:bldP spid="1218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828800" y="3429000"/>
            <a:ext cx="6553200" cy="2743200"/>
          </a:xfrm>
          <a:prstGeom prst="rect">
            <a:avLst/>
          </a:prstGeom>
          <a:solidFill>
            <a:srgbClr val="003366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52600" y="3429000"/>
            <a:ext cx="65532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5400" smtClean="0">
                <a:solidFill>
                  <a:srgbClr val="CCFFFF"/>
                </a:solidFill>
                <a:latin typeface="Benguiat Frisky"/>
              </a:rPr>
              <a:t>“The sound must seem an echo to the sense.”</a:t>
            </a:r>
          </a:p>
        </p:txBody>
      </p:sp>
    </p:spTree>
    <p:extLst>
      <p:ext uri="{BB962C8B-B14F-4D97-AF65-F5344CB8AC3E}">
        <p14:creationId xmlns:p14="http://schemas.microsoft.com/office/powerpoint/2010/main" val="19005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azur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4495800"/>
            <a:ext cx="80010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6000" smtClean="0">
                <a:solidFill>
                  <a:srgbClr val="CCECFF"/>
                </a:solidFill>
                <a:latin typeface="Benguiat Frisky"/>
              </a:rPr>
              <a:t>“ringed with the azure world”</a:t>
            </a:r>
          </a:p>
        </p:txBody>
      </p:sp>
    </p:spTree>
    <p:extLst>
      <p:ext uri="{BB962C8B-B14F-4D97-AF65-F5344CB8AC3E}">
        <p14:creationId xmlns:p14="http://schemas.microsoft.com/office/powerpoint/2010/main" val="31829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83975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83976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3977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3978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979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980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981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982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3983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3984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83972" name="Rectangle 14"/>
          <p:cNvSpPr>
            <a:spLocks noChangeArrowheads="1"/>
          </p:cNvSpPr>
          <p:nvPr/>
        </p:nvSpPr>
        <p:spPr bwMode="auto">
          <a:xfrm>
            <a:off x="914400" y="3352800"/>
            <a:ext cx="7543800" cy="2057400"/>
          </a:xfrm>
          <a:prstGeom prst="rect">
            <a:avLst/>
          </a:prstGeom>
          <a:solidFill>
            <a:srgbClr val="003366">
              <a:alpha val="788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762000" y="3200400"/>
            <a:ext cx="7848600" cy="2301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4400" smtClean="0">
                <a:solidFill>
                  <a:srgbClr val="FFFFFF"/>
                </a:solidFill>
                <a:latin typeface="Kabel Bd"/>
              </a:rPr>
              <a:t>when things or animals that are non-human are given human characteristics</a:t>
            </a:r>
          </a:p>
        </p:txBody>
      </p:sp>
      <p:sp>
        <p:nvSpPr>
          <p:cNvPr id="128016" name="WordArt 16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personification</a:t>
            </a:r>
          </a:p>
        </p:txBody>
      </p:sp>
    </p:spTree>
    <p:extLst>
      <p:ext uri="{BB962C8B-B14F-4D97-AF65-F5344CB8AC3E}">
        <p14:creationId xmlns:p14="http://schemas.microsoft.com/office/powerpoint/2010/main" val="10706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 autoUpdateAnimBg="0"/>
      <p:bldP spid="1280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wrinkled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0" b="38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733800" y="3886200"/>
            <a:ext cx="44958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6000" smtClean="0">
                <a:solidFill>
                  <a:srgbClr val="CCFFFF"/>
                </a:solidFill>
                <a:latin typeface="Benguiat Frisky"/>
              </a:rPr>
              <a:t>“wrinkled sea”</a:t>
            </a:r>
          </a:p>
        </p:txBody>
      </p:sp>
    </p:spTree>
    <p:extLst>
      <p:ext uri="{BB962C8B-B14F-4D97-AF65-F5344CB8AC3E}">
        <p14:creationId xmlns:p14="http://schemas.microsoft.com/office/powerpoint/2010/main" val="12881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14400" y="3733800"/>
            <a:ext cx="73152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6000" smtClean="0">
                <a:solidFill>
                  <a:srgbClr val="CCFFFF"/>
                </a:solidFill>
                <a:latin typeface="Benguiat Frisky"/>
              </a:rPr>
              <a:t>“He watches from his mountain walls”</a:t>
            </a:r>
          </a:p>
        </p:txBody>
      </p:sp>
    </p:spTree>
    <p:extLst>
      <p:ext uri="{BB962C8B-B14F-4D97-AF65-F5344CB8AC3E}">
        <p14:creationId xmlns:p14="http://schemas.microsoft.com/office/powerpoint/2010/main" val="5031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ligh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r="7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3152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6000" smtClean="0">
                <a:solidFill>
                  <a:srgbClr val="CCFFFF"/>
                </a:solidFill>
                <a:latin typeface="Benguiat Frisky"/>
              </a:rPr>
              <a:t>“like a thunderbolt he falls”</a:t>
            </a:r>
          </a:p>
        </p:txBody>
      </p:sp>
    </p:spTree>
    <p:extLst>
      <p:ext uri="{BB962C8B-B14F-4D97-AF65-F5344CB8AC3E}">
        <p14:creationId xmlns:p14="http://schemas.microsoft.com/office/powerpoint/2010/main" val="8611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85800" y="5414963"/>
            <a:ext cx="7772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FFFFFF"/>
                </a:solidFill>
                <a:latin typeface="Kabel Bd"/>
              </a:rPr>
              <a:t>by William Shakespeare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5105400" y="2209800"/>
            <a:ext cx="3657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i="1" kern="10" smtClean="0">
                <a:ln w="28575">
                  <a:solidFill>
                    <a:srgbClr val="00637A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Jott 45"/>
              </a:rPr>
              <a:t>Julius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 rot="53377">
            <a:off x="3886200" y="2209800"/>
            <a:ext cx="152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ln w="28575">
                  <a:solidFill>
                    <a:srgbClr val="1D3B5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2700000" algn="ctr" rotWithShape="0">
                    <a:srgbClr val="000000"/>
                  </a:outerShdw>
                </a:effectLst>
                <a:latin typeface="Jott 45"/>
              </a:rPr>
              <a:t>from</a:t>
            </a:r>
          </a:p>
        </p:txBody>
      </p:sp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3505200" y="3060700"/>
            <a:ext cx="472440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i="1" kern="10" smtClean="0">
                <a:ln w="28575">
                  <a:solidFill>
                    <a:srgbClr val="00637A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Jott 45"/>
              </a:rPr>
              <a:t>Caesar</a:t>
            </a:r>
          </a:p>
        </p:txBody>
      </p:sp>
    </p:spTree>
    <p:extLst>
      <p:ext uri="{BB962C8B-B14F-4D97-AF65-F5344CB8AC3E}">
        <p14:creationId xmlns:p14="http://schemas.microsoft.com/office/powerpoint/2010/main" val="38558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89094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89095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9096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9097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098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099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100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101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89102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89103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914400" y="3368675"/>
            <a:ext cx="7315200" cy="199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sz="4800" smtClean="0">
                <a:solidFill>
                  <a:srgbClr val="000000"/>
                </a:solidFill>
                <a:latin typeface="Kabel Bd"/>
              </a:rPr>
              <a:t>unrhymed iambic pentameter </a:t>
            </a:r>
          </a:p>
        </p:txBody>
      </p:sp>
      <p:sp>
        <p:nvSpPr>
          <p:cNvPr id="130063" name="WordArt 1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blank verse</a:t>
            </a:r>
          </a:p>
        </p:txBody>
      </p:sp>
    </p:spTree>
    <p:extLst>
      <p:ext uri="{BB962C8B-B14F-4D97-AF65-F5344CB8AC3E}">
        <p14:creationId xmlns:p14="http://schemas.microsoft.com/office/powerpoint/2010/main" val="5131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utoUpdateAnimBg="0"/>
      <p:bldP spid="1300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FFFFFF"/>
                </a:solidFill>
                <a:latin typeface="Kabel Bd"/>
              </a:rPr>
              <a:t>by Carl Sandburg</a:t>
            </a:r>
          </a:p>
        </p:txBody>
      </p:sp>
      <p:sp>
        <p:nvSpPr>
          <p:cNvPr id="131077" name="WordArt 5"/>
          <p:cNvSpPr>
            <a:spLocks noChangeArrowheads="1" noChangeShapeType="1" noTextEdit="1"/>
          </p:cNvSpPr>
          <p:nvPr/>
        </p:nvSpPr>
        <p:spPr bwMode="auto">
          <a:xfrm rot="-989557">
            <a:off x="2208213" y="2819400"/>
            <a:ext cx="35814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ln w="28575">
                  <a:solidFill>
                    <a:srgbClr val="00637A"/>
                  </a:solidFill>
                  <a:round/>
                  <a:headEnd/>
                  <a:tailEnd/>
                </a:ln>
                <a:solidFill>
                  <a:srgbClr val="00CC99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Jott 45"/>
              </a:rPr>
              <a:t>"Splinter"</a:t>
            </a:r>
          </a:p>
        </p:txBody>
      </p:sp>
    </p:spTree>
    <p:extLst>
      <p:ext uri="{BB962C8B-B14F-4D97-AF65-F5344CB8AC3E}">
        <p14:creationId xmlns:p14="http://schemas.microsoft.com/office/powerpoint/2010/main" val="42156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1310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42" y="914400"/>
            <a:ext cx="8229600" cy="1143000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800" b="1" dirty="0" smtClean="0">
                <a:latin typeface="Baskerville Old Face" panose="02020602080505020303" pitchFamily="18" charset="0"/>
              </a:rPr>
              <a:t>Poetry Worksheet #1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85"/>
            <a:ext cx="8229600" cy="4525963"/>
          </a:xfrm>
        </p:spPr>
        <p:txBody>
          <a:bodyPr/>
          <a:lstStyle/>
          <a:p>
            <a:pPr lvl="0">
              <a:buAutoNum type="arabicPeriod"/>
            </a:pPr>
            <a:r>
              <a:rPr lang="en-US" sz="1800" b="1" dirty="0" smtClean="0"/>
              <a:t>Alliteration</a:t>
            </a:r>
            <a:r>
              <a:rPr lang="en-US" sz="1800" b="1" dirty="0"/>
              <a:t>: </a:t>
            </a:r>
            <a:r>
              <a:rPr lang="en-US" sz="1800" dirty="0"/>
              <a:t>repetition of consonant sounds at the beginning of a group of </a:t>
            </a:r>
            <a:r>
              <a:rPr lang="en-US" sz="1800" smtClean="0"/>
              <a:t>words</a:t>
            </a:r>
            <a:r>
              <a:rPr lang="en-US" sz="1800" smtClean="0">
                <a:solidFill>
                  <a:srgbClr val="00B050"/>
                </a:solidFill>
              </a:rPr>
              <a:t>  </a:t>
            </a:r>
            <a:r>
              <a:rPr lang="en-US" sz="1800" smtClean="0">
                <a:solidFill>
                  <a:srgbClr val="00B050"/>
                </a:solidFill>
              </a:rPr>
              <a:t>deep </a:t>
            </a:r>
            <a:r>
              <a:rPr lang="en-US" sz="1800" dirty="0">
                <a:solidFill>
                  <a:srgbClr val="00B050"/>
                </a:solidFill>
              </a:rPr>
              <a:t>despair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0">
              <a:buAutoNum type="arabicPeriod"/>
            </a:pPr>
            <a:r>
              <a:rPr lang="en-US" sz="1800" b="1" dirty="0" smtClean="0"/>
              <a:t>Metaphor</a:t>
            </a:r>
            <a:r>
              <a:rPr lang="en-US" sz="1800" b="1" dirty="0"/>
              <a:t>:</a:t>
            </a:r>
            <a:r>
              <a:rPr lang="en-US" sz="1800" dirty="0"/>
              <a:t> a comparison (NOT using </a:t>
            </a:r>
            <a:r>
              <a:rPr lang="en-US" sz="1800" i="1" dirty="0"/>
              <a:t>like</a:t>
            </a:r>
            <a:r>
              <a:rPr lang="en-US" sz="1800" dirty="0"/>
              <a:t> or </a:t>
            </a:r>
            <a:r>
              <a:rPr lang="en-US" sz="1800" i="1" dirty="0"/>
              <a:t>as</a:t>
            </a:r>
            <a:r>
              <a:rPr lang="en-US" sz="1800" dirty="0"/>
              <a:t>) of two unlike </a:t>
            </a:r>
            <a:r>
              <a:rPr lang="en-US" sz="1800" dirty="0" smtClean="0"/>
              <a:t>things                      </a:t>
            </a:r>
            <a:r>
              <a:rPr lang="en-US" sz="1800" dirty="0">
                <a:solidFill>
                  <a:srgbClr val="00B050"/>
                </a:solidFill>
              </a:rPr>
              <a:t>the former was a </a:t>
            </a:r>
            <a:r>
              <a:rPr lang="en-US" sz="1800" dirty="0" smtClean="0">
                <a:solidFill>
                  <a:srgbClr val="00B050"/>
                </a:solidFill>
              </a:rPr>
              <a:t>hoodoo</a:t>
            </a:r>
            <a:r>
              <a:rPr lang="en-US" sz="1800" dirty="0" smtClean="0">
                <a:solidFill>
                  <a:srgbClr val="00B050"/>
                </a:solidFill>
              </a:rPr>
              <a:t>; </a:t>
            </a:r>
            <a:r>
              <a:rPr lang="en-US" sz="1800" dirty="0" smtClean="0">
                <a:solidFill>
                  <a:srgbClr val="00B050"/>
                </a:solidFill>
              </a:rPr>
              <a:t>the </a:t>
            </a:r>
            <a:r>
              <a:rPr lang="en-US" sz="1800" dirty="0">
                <a:solidFill>
                  <a:srgbClr val="00B050"/>
                </a:solidFill>
              </a:rPr>
              <a:t>latter was a cake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0">
              <a:buAutoNum type="arabicPeriod"/>
            </a:pPr>
            <a:r>
              <a:rPr lang="en-US" sz="1800" b="1" dirty="0" smtClean="0"/>
              <a:t>Simile</a:t>
            </a:r>
            <a:r>
              <a:rPr lang="en-US" sz="1800" b="1" dirty="0"/>
              <a:t>:</a:t>
            </a:r>
            <a:r>
              <a:rPr lang="en-US" sz="1800" dirty="0"/>
              <a:t> a comparison using </a:t>
            </a:r>
            <a:r>
              <a:rPr lang="en-US" sz="1800" i="1" dirty="0"/>
              <a:t>like</a:t>
            </a:r>
            <a:r>
              <a:rPr lang="en-US" sz="1800" dirty="0"/>
              <a:t> or </a:t>
            </a:r>
            <a:r>
              <a:rPr lang="en-US" sz="1800" i="1" dirty="0" smtClean="0"/>
              <a:t>as  </a:t>
            </a:r>
            <a:r>
              <a:rPr lang="en-US" sz="1800" dirty="0">
                <a:solidFill>
                  <a:srgbClr val="00B050"/>
                </a:solidFill>
              </a:rPr>
              <a:t>a muffled roar, like the beating of the storm waves</a:t>
            </a:r>
          </a:p>
          <a:p>
            <a:pPr lvl="0">
              <a:buAutoNum type="arabicPeriod"/>
            </a:pPr>
            <a:r>
              <a:rPr lang="en-US" sz="1800" b="1" dirty="0" smtClean="0"/>
              <a:t>Onomatopoeia</a:t>
            </a:r>
            <a:r>
              <a:rPr lang="en-US" sz="1800" b="1" dirty="0"/>
              <a:t>:</a:t>
            </a:r>
            <a:r>
              <a:rPr lang="en-US" sz="1800" dirty="0"/>
              <a:t> using words that sound like what they </a:t>
            </a:r>
            <a:r>
              <a:rPr lang="en-US" sz="1800" dirty="0" smtClean="0"/>
              <a:t>mean  </a:t>
            </a:r>
            <a:r>
              <a:rPr lang="en-US" sz="1800" dirty="0" smtClean="0">
                <a:solidFill>
                  <a:srgbClr val="00B050"/>
                </a:solidFill>
              </a:rPr>
              <a:t>whack, rumbled, rattled, roar</a:t>
            </a:r>
          </a:p>
          <a:p>
            <a:pPr lvl="0">
              <a:buAutoNum type="arabicPeriod"/>
            </a:pPr>
            <a:r>
              <a:rPr lang="en-US" sz="1800" b="1" dirty="0" smtClean="0"/>
              <a:t>Hyperbole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dirty="0" smtClean="0"/>
              <a:t>exaggeration  </a:t>
            </a:r>
            <a:r>
              <a:rPr lang="en-US" sz="1800" dirty="0" smtClean="0">
                <a:solidFill>
                  <a:srgbClr val="00B050"/>
                </a:solidFill>
              </a:rPr>
              <a:t>Cooney died at first</a:t>
            </a:r>
          </a:p>
          <a:p>
            <a:pPr lvl="0">
              <a:buAutoNum type="arabicPeriod"/>
            </a:pPr>
            <a:r>
              <a:rPr lang="en-US" sz="1800" b="1" dirty="0" smtClean="0"/>
              <a:t>Personification</a:t>
            </a:r>
            <a:r>
              <a:rPr lang="en-US" sz="1800" b="1" dirty="0"/>
              <a:t>:</a:t>
            </a:r>
            <a:r>
              <a:rPr lang="en-US" sz="1800" dirty="0"/>
              <a:t> giving non-human things human </a:t>
            </a:r>
            <a:r>
              <a:rPr lang="en-US" sz="1800" dirty="0" smtClean="0"/>
              <a:t>characteristics                      </a:t>
            </a:r>
            <a:r>
              <a:rPr lang="en-US" sz="1800" dirty="0" smtClean="0">
                <a:solidFill>
                  <a:srgbClr val="00B050"/>
                </a:solidFill>
              </a:rPr>
              <a:t>sickly silence; the </a:t>
            </a:r>
            <a:r>
              <a:rPr lang="en-US" sz="1800" dirty="0">
                <a:solidFill>
                  <a:srgbClr val="00B050"/>
                </a:solidFill>
              </a:rPr>
              <a:t>score stood</a:t>
            </a:r>
          </a:p>
          <a:p>
            <a:pPr lvl="0">
              <a:buAutoNum type="arabicPeriod"/>
            </a:pPr>
            <a:r>
              <a:rPr lang="en-US" sz="1800" b="1" dirty="0" smtClean="0"/>
              <a:t>Imagery</a:t>
            </a:r>
            <a:r>
              <a:rPr lang="en-US" sz="1800" b="1" dirty="0"/>
              <a:t>:</a:t>
            </a:r>
            <a:r>
              <a:rPr lang="en-US" sz="1800" dirty="0"/>
              <a:t> use of pictures or images that appeal to your </a:t>
            </a:r>
            <a:r>
              <a:rPr lang="en-US" sz="1800" dirty="0" smtClean="0"/>
              <a:t>senses                                      </a:t>
            </a:r>
            <a:r>
              <a:rPr lang="en-US" sz="1800" dirty="0" smtClean="0">
                <a:solidFill>
                  <a:srgbClr val="00B050"/>
                </a:solidFill>
              </a:rPr>
              <a:t>the town’s </a:t>
            </a:r>
            <a:r>
              <a:rPr lang="en-US" sz="1800" dirty="0" smtClean="0">
                <a:solidFill>
                  <a:srgbClr val="00B050"/>
                </a:solidFill>
              </a:rPr>
              <a:t>name—</a:t>
            </a:r>
            <a:r>
              <a:rPr lang="en-US" sz="1800" dirty="0" err="1" smtClean="0">
                <a:solidFill>
                  <a:srgbClr val="00B050"/>
                </a:solidFill>
              </a:rPr>
              <a:t>Mudville</a:t>
            </a:r>
            <a:r>
              <a:rPr lang="en-US" sz="1800" dirty="0" smtClean="0">
                <a:solidFill>
                  <a:srgbClr val="00B050"/>
                </a:solidFill>
              </a:rPr>
              <a:t>, </a:t>
            </a:r>
            <a:r>
              <a:rPr lang="en-US" sz="1800" dirty="0" smtClean="0">
                <a:solidFill>
                  <a:srgbClr val="00B050"/>
                </a:solidFill>
              </a:rPr>
              <a:t>the audience’s cheers echo over the valleys and mountains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1676400" cy="20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139" name="Picture 5" descr="photo of Carl Sandburg as young poet, photographer unknown, circa 192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65151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63" name="Picture 6" descr="Carl Sandburg Home National Historic Site: Carl Sandburg Home NHS- res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996" r="9421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187" name="Picture 5" descr="Carl Sandburg Home National Historic Site: Carl Sanburg Home From Parking L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211" name="Picture 5" descr="Carl Sandburg Home National Historic Site: Living room of the Sandburg home. Note all the books and Sandburg's guit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235" name="Picture 5" descr="Carl Sandburg Home National Historic Site: Carl Sandburg Home NHS- ba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7000" cy="684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8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96262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96263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96264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96265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66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67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68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69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96270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96271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914400" y="3368675"/>
            <a:ext cx="7315200" cy="199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sz="4800" smtClean="0">
                <a:solidFill>
                  <a:srgbClr val="000000"/>
                </a:solidFill>
                <a:latin typeface="Kabel Bd"/>
              </a:rPr>
              <a:t>having no regular rhyme or meter</a:t>
            </a:r>
          </a:p>
        </p:txBody>
      </p:sp>
      <p:sp>
        <p:nvSpPr>
          <p:cNvPr id="133135" name="WordArt 1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free verse</a:t>
            </a:r>
          </a:p>
        </p:txBody>
      </p:sp>
    </p:spTree>
    <p:extLst>
      <p:ext uri="{BB962C8B-B14F-4D97-AF65-F5344CB8AC3E}">
        <p14:creationId xmlns:p14="http://schemas.microsoft.com/office/powerpoint/2010/main" val="21911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4" grpId="0" autoUpdateAnimBg="0"/>
      <p:bldP spid="133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914400" y="1174750"/>
            <a:ext cx="7315200" cy="2771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sz="4000" smtClean="0">
                <a:solidFill>
                  <a:srgbClr val="000000"/>
                </a:solidFill>
                <a:latin typeface="Benguiat Frisky"/>
              </a:rPr>
              <a:t>“The voice of the last cricket across the first frost is one kind of good-by. It is so thin a splinter of singing.”</a:t>
            </a:r>
          </a:p>
        </p:txBody>
      </p:sp>
    </p:spTree>
    <p:extLst>
      <p:ext uri="{BB962C8B-B14F-4D97-AF65-F5344CB8AC3E}">
        <p14:creationId xmlns:p14="http://schemas.microsoft.com/office/powerpoint/2010/main" val="915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15200" cy="4832350"/>
          </a:xfrm>
          <a:prstGeom prst="rect">
            <a:avLst/>
          </a:prstGeom>
          <a:noFill/>
          <a:ln w="76200">
            <a:solidFill>
              <a:srgbClr val="12324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914400" y="4362450"/>
            <a:ext cx="73152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12324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F557D"/>
                    </a:gs>
                    <a:gs pos="50000">
                      <a:srgbClr val="666699"/>
                    </a:gs>
                    <a:gs pos="100000">
                      <a:srgbClr val="1F557D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Structure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1924050" y="2590800"/>
            <a:ext cx="5257800" cy="255454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9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63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907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7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5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2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9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FFFF"/>
                </a:solidFill>
                <a:latin typeface="UniversCond"/>
              </a:rPr>
              <a:t>A stopping place or </a:t>
            </a:r>
            <a:r>
              <a:rPr lang="en-US" sz="40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/>
              </a:rPr>
              <a:t>division</a:t>
            </a:r>
            <a:r>
              <a:rPr lang="en-US" sz="4000" dirty="0" smtClean="0">
                <a:solidFill>
                  <a:srgbClr val="FFFFFF"/>
                </a:solidFill>
                <a:latin typeface="UniversCond"/>
              </a:rPr>
              <a:t> of a poem based on thought, meter, or rhyme</a:t>
            </a: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1076325" y="914400"/>
            <a:ext cx="6934200" cy="78483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i="1" dirty="0" smtClean="0">
                <a:solidFill>
                  <a:srgbClr val="D4CEB4"/>
                </a:solidFill>
                <a:latin typeface="UniversCond"/>
              </a:rPr>
              <a:t>Study of Stanza</a:t>
            </a:r>
          </a:p>
        </p:txBody>
      </p:sp>
    </p:spTree>
    <p:extLst>
      <p:ext uri="{BB962C8B-B14F-4D97-AF65-F5344CB8AC3E}">
        <p14:creationId xmlns:p14="http://schemas.microsoft.com/office/powerpoint/2010/main" val="39370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1076325" y="1981200"/>
            <a:ext cx="7448550" cy="357328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9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63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907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7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5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2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9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1. couplet—2 line stanza</a:t>
            </a:r>
            <a:endParaRPr lang="en-US" sz="3600" dirty="0">
              <a:solidFill>
                <a:srgbClr val="FFFFFF"/>
              </a:solidFill>
              <a:latin typeface="UniversCond"/>
            </a:endParaRP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UniversCond"/>
              </a:rPr>
              <a:t>“In the winter, when the fields are white,                I sing this song for your delight.”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2. triplet—3 line stanza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UniversCond"/>
              </a:rPr>
              <a:t>“He clasps the crag with crooked hands. Close to the sun in lonely lands,</a:t>
            </a:r>
            <a:r>
              <a:rPr lang="en-US" sz="2800" dirty="0">
                <a:solidFill>
                  <a:srgbClr val="FFFFFF"/>
                </a:solidFill>
                <a:latin typeface="UniversCond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UniversCond"/>
              </a:rPr>
              <a:t>                 Ringed with the azure world he stands.”</a:t>
            </a: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1076325" y="914400"/>
            <a:ext cx="6934200" cy="78483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i="1" dirty="0" smtClean="0">
                <a:solidFill>
                  <a:srgbClr val="D4CEB4"/>
                </a:solidFill>
                <a:latin typeface="UniversCond"/>
              </a:rPr>
              <a:t>Classic Stanza Forms</a:t>
            </a:r>
          </a:p>
        </p:txBody>
      </p:sp>
    </p:spTree>
    <p:extLst>
      <p:ext uri="{BB962C8B-B14F-4D97-AF65-F5344CB8AC3E}">
        <p14:creationId xmlns:p14="http://schemas.microsoft.com/office/powerpoint/2010/main" val="6221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POETRY WORKSHEET #2 DUE </a:t>
            </a:r>
            <a:r>
              <a:rPr lang="en-US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TOMORROW</a:t>
            </a:r>
            <a:endParaRPr lang="en-US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1076325" y="1981200"/>
            <a:ext cx="7448550" cy="355481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9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63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907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7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5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2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9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3. quatrain—4 lines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4. quintet—5 lines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5. sestet—6 lines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6. septet—7 lines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FFFF"/>
                </a:solidFill>
                <a:latin typeface="UniversCond"/>
              </a:rPr>
              <a:t>7. octave—8 lines </a:t>
            </a:r>
            <a:endParaRPr lang="en-US" sz="2800" dirty="0" smtClean="0">
              <a:solidFill>
                <a:srgbClr val="FFFFFF"/>
              </a:solidFill>
              <a:latin typeface="UniversCond"/>
            </a:endParaRP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1076325" y="914400"/>
            <a:ext cx="6934200" cy="78483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i="1" dirty="0" smtClean="0">
                <a:solidFill>
                  <a:srgbClr val="D4CEB4"/>
                </a:solidFill>
                <a:latin typeface="UniversCond"/>
              </a:rPr>
              <a:t>Classic Stanza Forms</a:t>
            </a:r>
          </a:p>
        </p:txBody>
      </p:sp>
    </p:spTree>
    <p:extLst>
      <p:ext uri="{BB962C8B-B14F-4D97-AF65-F5344CB8AC3E}">
        <p14:creationId xmlns:p14="http://schemas.microsoft.com/office/powerpoint/2010/main" val="30275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819150" y="2667000"/>
            <a:ext cx="744855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9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63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907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7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5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2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9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50000"/>
              </a:spcBef>
            </a:pPr>
            <a:r>
              <a:rPr lang="en-US" sz="6000" dirty="0" smtClean="0">
                <a:solidFill>
                  <a:srgbClr val="FFFFFF"/>
                </a:solidFill>
                <a:latin typeface="UniversCond"/>
              </a:rPr>
              <a:t>ESTABLISHED   </a:t>
            </a:r>
          </a:p>
          <a:p>
            <a:pPr marL="0" indent="0" algn="ctr">
              <a:lnSpc>
                <a:spcPct val="85000"/>
              </a:lnSpc>
              <a:spcBef>
                <a:spcPct val="50000"/>
              </a:spcBef>
            </a:pPr>
            <a:r>
              <a:rPr lang="en-US" sz="6000" dirty="0" smtClean="0">
                <a:solidFill>
                  <a:srgbClr val="FFFFFF"/>
                </a:solidFill>
                <a:latin typeface="UniversCond"/>
              </a:rPr>
              <a:t>STANZA  FORMS</a:t>
            </a:r>
            <a:endParaRPr lang="en-US" sz="4800" dirty="0" smtClean="0">
              <a:solidFill>
                <a:srgbClr val="FFFFFF"/>
              </a:solidFill>
              <a:latin typeface="UniversCond"/>
            </a:endParaRPr>
          </a:p>
        </p:txBody>
      </p:sp>
    </p:spTree>
    <p:extLst>
      <p:ext uri="{BB962C8B-B14F-4D97-AF65-F5344CB8AC3E}">
        <p14:creationId xmlns:p14="http://schemas.microsoft.com/office/powerpoint/2010/main" val="13132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2343150"/>
            <a:ext cx="7315200" cy="310854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28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85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43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00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57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147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71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29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E0DBC8"/>
                </a:solidFill>
                <a:latin typeface="UniversCond" pitchFamily="34" charset="0"/>
              </a:rPr>
              <a:t>Narrative content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E0DBC8"/>
                </a:solidFill>
                <a:latin typeface="UniversCond" pitchFamily="34" charset="0"/>
              </a:rPr>
              <a:t>Dialogue in </a:t>
            </a:r>
            <a:r>
              <a:rPr lang="en-US" sz="4000" dirty="0" smtClean="0">
                <a:solidFill>
                  <a:srgbClr val="E0DB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 pitchFamily="34" charset="0"/>
              </a:rPr>
              <a:t>dialect</a:t>
            </a:r>
            <a:r>
              <a:rPr lang="en-US" sz="4000" dirty="0" smtClean="0">
                <a:solidFill>
                  <a:srgbClr val="E0DBC8"/>
                </a:solidFill>
                <a:latin typeface="UniversCond" pitchFamily="34" charset="0"/>
              </a:rPr>
              <a:t> form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E0DBC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 pitchFamily="34" charset="0"/>
              </a:rPr>
              <a:t>Distinctive</a:t>
            </a:r>
            <a:r>
              <a:rPr lang="en-US" sz="4000" dirty="0" smtClean="0">
                <a:solidFill>
                  <a:srgbClr val="E0DBC8"/>
                </a:solidFill>
                <a:latin typeface="UniversCond" pitchFamily="34" charset="0"/>
              </a:rPr>
              <a:t> subject matter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E0DBC8"/>
                </a:solidFill>
                <a:latin typeface="UniversCond" pitchFamily="34" charset="0"/>
              </a:rPr>
              <a:t>Repetition</a:t>
            </a: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914400" y="1050925"/>
            <a:ext cx="6553200" cy="115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B5BEA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000" dirty="0" smtClean="0">
                <a:solidFill>
                  <a:srgbClr val="42270C"/>
                </a:solidFill>
                <a:latin typeface="President" pitchFamily="66" charset="0"/>
              </a:rPr>
              <a:t>Ballad Form</a:t>
            </a:r>
          </a:p>
        </p:txBody>
      </p:sp>
    </p:spTree>
    <p:extLst>
      <p:ext uri="{BB962C8B-B14F-4D97-AF65-F5344CB8AC3E}">
        <p14:creationId xmlns:p14="http://schemas.microsoft.com/office/powerpoint/2010/main" val="27718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2343150"/>
            <a:ext cx="8001000" cy="30469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28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85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43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00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57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147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71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29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0" hangingPunct="0">
              <a:buFontTx/>
              <a:buChar char="•"/>
              <a:tabLst>
                <a:tab pos="914400" algn="l"/>
              </a:tabLst>
            </a:pP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The Scottish Campbell clan was </a:t>
            </a:r>
            <a:r>
              <a:rPr lang="en-US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hated</a:t>
            </a: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by </a:t>
            </a:r>
            <a:r>
              <a:rPr lang="en-US" sz="32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other clans.</a:t>
            </a:r>
            <a:endParaRPr lang="en-US" sz="900" dirty="0">
              <a:solidFill>
                <a:srgbClr val="FFFFFF"/>
              </a:solidFill>
              <a:cs typeface="Arial" pitchFamily="34" charset="0"/>
            </a:endParaRPr>
          </a:p>
          <a:p>
            <a:pPr marL="0" indent="0" eaLnBrk="0" hangingPunct="0">
              <a:buFontTx/>
              <a:buChar char="•"/>
              <a:tabLst>
                <a:tab pos="914400" algn="l"/>
              </a:tabLst>
            </a:pP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This balled effectively </a:t>
            </a:r>
            <a:r>
              <a:rPr lang="en-US" sz="32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uses </a:t>
            </a:r>
            <a:r>
              <a:rPr lang="en-US" sz="32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simplicity</a:t>
            </a:r>
            <a:r>
              <a:rPr lang="en-US" sz="32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                   compression</a:t>
            </a:r>
            <a:r>
              <a:rPr lang="en-US" sz="32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restraint</a:t>
            </a: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900" dirty="0">
              <a:solidFill>
                <a:srgbClr val="FFFFFF"/>
              </a:solidFill>
              <a:cs typeface="Arial" pitchFamily="34" charset="0"/>
            </a:endParaRPr>
          </a:p>
          <a:p>
            <a:pPr marL="0" indent="0" eaLnBrk="0" hangingPunct="0">
              <a:buFontTx/>
              <a:buChar char="•"/>
              <a:tabLst>
                <a:tab pos="914400" algn="l"/>
              </a:tabLst>
            </a:pPr>
            <a:r>
              <a:rPr lang="en-US" sz="32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woman’s</a:t>
            </a:r>
            <a:r>
              <a:rPr lang="en-US" sz="32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point of view</a:t>
            </a:r>
            <a:endParaRPr lang="en-US" sz="900" dirty="0">
              <a:solidFill>
                <a:srgbClr val="FFFFFF"/>
              </a:solidFill>
              <a:cs typeface="Arial" pitchFamily="34" charset="0"/>
            </a:endParaRPr>
          </a:p>
          <a:p>
            <a:pPr marL="0" indent="0" eaLnBrk="0" hangingPunct="0">
              <a:buFontTx/>
              <a:buChar char="•"/>
              <a:tabLst>
                <a:tab pos="914400" algn="l"/>
              </a:tabLst>
            </a:pPr>
            <a:r>
              <a:rPr lang="en-US" sz="32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written in </a:t>
            </a:r>
            <a:r>
              <a:rPr lang="en-US" sz="32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a Scottish </a:t>
            </a:r>
            <a:r>
              <a:rPr lang="en-US" sz="32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brogue</a:t>
            </a:r>
            <a:endParaRPr lang="en-US" sz="9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-246743" y="1050924"/>
            <a:ext cx="9829800" cy="92333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B5BEA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42270C"/>
                </a:solidFill>
                <a:latin typeface="President" pitchFamily="66" charset="0"/>
              </a:rPr>
              <a:t>“Bonnie George Campbell”</a:t>
            </a:r>
          </a:p>
        </p:txBody>
      </p:sp>
    </p:spTree>
    <p:extLst>
      <p:ext uri="{BB962C8B-B14F-4D97-AF65-F5344CB8AC3E}">
        <p14:creationId xmlns:p14="http://schemas.microsoft.com/office/powerpoint/2010/main" val="42214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567417" y="974725"/>
            <a:ext cx="7934325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B5BEA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500" dirty="0" smtClean="0">
                <a:solidFill>
                  <a:srgbClr val="42270C"/>
                </a:solidFill>
                <a:latin typeface="President" pitchFamily="66" charset="0"/>
              </a:rPr>
              <a:t>Rhyme Scheme: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457200" y="2316539"/>
            <a:ext cx="6179457" cy="313932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1593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D5DACA"/>
                </a:solidFill>
              </a:rPr>
              <a:t>High upon Highlands</a:t>
            </a:r>
          </a:p>
          <a:p>
            <a:r>
              <a:rPr lang="en-US" sz="3600" dirty="0" smtClean="0">
                <a:solidFill>
                  <a:srgbClr val="D5DACA"/>
                </a:solidFill>
              </a:rPr>
              <a:t>And low upon </a:t>
            </a:r>
            <a:r>
              <a:rPr lang="en-US" sz="3600" dirty="0" err="1" smtClean="0">
                <a:solidFill>
                  <a:srgbClr val="D5DACA"/>
                </a:solidFill>
              </a:rPr>
              <a:t>Tay</a:t>
            </a:r>
            <a:r>
              <a:rPr lang="en-US" sz="3600" dirty="0" smtClean="0">
                <a:solidFill>
                  <a:srgbClr val="D5DACA"/>
                </a:solidFill>
              </a:rPr>
              <a:t>,</a:t>
            </a:r>
          </a:p>
          <a:p>
            <a:r>
              <a:rPr lang="en-US" sz="3600" dirty="0" smtClean="0">
                <a:solidFill>
                  <a:srgbClr val="D5DACA"/>
                </a:solidFill>
              </a:rPr>
              <a:t>Bonnie George Campbell</a:t>
            </a:r>
          </a:p>
          <a:p>
            <a:r>
              <a:rPr lang="en-US" sz="3600" dirty="0" err="1" smtClean="0">
                <a:solidFill>
                  <a:srgbClr val="D5DACA"/>
                </a:solidFill>
              </a:rPr>
              <a:t>Rade</a:t>
            </a:r>
            <a:r>
              <a:rPr lang="en-US" sz="3600" dirty="0" smtClean="0">
                <a:solidFill>
                  <a:srgbClr val="D5DACA"/>
                </a:solidFill>
              </a:rPr>
              <a:t> out on a day.</a:t>
            </a:r>
          </a:p>
        </p:txBody>
      </p:sp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6019800" y="2209800"/>
            <a:ext cx="9525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1593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dirty="0" smtClean="0">
                <a:solidFill>
                  <a:srgbClr val="D2BA96"/>
                </a:solidFill>
              </a:rPr>
              <a:t>a</a:t>
            </a:r>
            <a:r>
              <a:rPr lang="en-US" sz="4500" dirty="0" smtClean="0">
                <a:solidFill>
                  <a:srgbClr val="42270C"/>
                </a:solidFill>
              </a:rPr>
              <a:t> 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6019800" y="3108324"/>
            <a:ext cx="9525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1593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smtClean="0">
                <a:solidFill>
                  <a:srgbClr val="D2BA96"/>
                </a:solidFill>
              </a:rPr>
              <a:t>b</a:t>
            </a:r>
            <a:r>
              <a:rPr lang="en-US" sz="4500" smtClean="0">
                <a:solidFill>
                  <a:srgbClr val="42270C"/>
                </a:solidFill>
              </a:rPr>
              <a:t> </a:t>
            </a: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9525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1593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dirty="0" smtClean="0">
                <a:solidFill>
                  <a:srgbClr val="D2BA96"/>
                </a:solidFill>
              </a:rPr>
              <a:t>c</a:t>
            </a:r>
            <a:endParaRPr lang="en-US" sz="4500" dirty="0" smtClean="0">
              <a:solidFill>
                <a:srgbClr val="42270C"/>
              </a:solidFill>
            </a:endParaRPr>
          </a:p>
        </p:txBody>
      </p:sp>
      <p:sp>
        <p:nvSpPr>
          <p:cNvPr id="532489" name="Text Box 9"/>
          <p:cNvSpPr txBox="1">
            <a:spLocks noChangeArrowheads="1"/>
          </p:cNvSpPr>
          <p:nvPr/>
        </p:nvSpPr>
        <p:spPr bwMode="auto">
          <a:xfrm>
            <a:off x="6027057" y="4876800"/>
            <a:ext cx="9525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1593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500" dirty="0" smtClean="0">
                <a:solidFill>
                  <a:srgbClr val="D2BA96"/>
                </a:solidFill>
              </a:rPr>
              <a:t>b</a:t>
            </a:r>
            <a:endParaRPr lang="en-US" sz="4500" dirty="0" smtClean="0">
              <a:solidFill>
                <a:srgbClr val="4227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6" grpId="0"/>
      <p:bldP spid="532487" grpId="0"/>
      <p:bldP spid="532488" grpId="0"/>
      <p:bldP spid="5324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18" name="Group 2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21219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1220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500" smtClean="0">
                  <a:solidFill>
                    <a:srgbClr val="E9E3DF"/>
                  </a:solidFill>
                  <a:latin typeface="President" pitchFamily="66" charset="0"/>
                </a:rPr>
                <a:t>Refrain</a:t>
              </a:r>
            </a:p>
          </p:txBody>
        </p:sp>
        <p:sp>
          <p:nvSpPr>
            <p:cNvPr id="521221" name="Text Box 5"/>
            <p:cNvSpPr txBox="1">
              <a:spLocks noChangeArrowheads="1"/>
            </p:cNvSpPr>
            <p:nvPr/>
          </p:nvSpPr>
          <p:spPr bwMode="auto">
            <a:xfrm>
              <a:off x="450" y="1574"/>
              <a:ext cx="4896" cy="826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304A49"/>
                  </a:solidFill>
                </a:rPr>
                <a:t>a line or group of lines repeated throughout a poem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1114425" y="971550"/>
            <a:ext cx="7086600" cy="1143000"/>
          </a:xfrm>
          <a:prstGeom prst="rect">
            <a:avLst/>
          </a:prstGeom>
          <a:solidFill>
            <a:srgbClr val="605B32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/>
          </a:p>
        </p:txBody>
      </p:sp>
      <p:sp>
        <p:nvSpPr>
          <p:cNvPr id="540676" name="AutoShape 4"/>
          <p:cNvSpPr>
            <a:spLocks noChangeArrowheads="1"/>
          </p:cNvSpPr>
          <p:nvPr/>
        </p:nvSpPr>
        <p:spPr bwMode="auto">
          <a:xfrm>
            <a:off x="3314700" y="300355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5DACA"/>
          </a:solidFill>
          <a:ln>
            <a:noFill/>
          </a:ln>
          <a:effectLst>
            <a:outerShdw dist="53882" dir="2700000" algn="ctr" rotWithShape="0">
              <a:srgbClr val="534023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mtClean="0"/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1219200" y="3765550"/>
            <a:ext cx="4800600" cy="166199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34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9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63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07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7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5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62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9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D5DACA"/>
                </a:solidFill>
                <a:latin typeface="UniversCond" pitchFamily="34" charset="0"/>
              </a:rPr>
              <a:t>Appreciate and </a:t>
            </a:r>
            <a:br>
              <a:rPr lang="en-US" sz="4000" dirty="0" smtClean="0">
                <a:solidFill>
                  <a:srgbClr val="D5DACA"/>
                </a:solidFill>
                <a:latin typeface="UniversCond" pitchFamily="34" charset="0"/>
              </a:rPr>
            </a:br>
            <a:r>
              <a:rPr lang="en-US" sz="4000" dirty="0" smtClean="0">
                <a:solidFill>
                  <a:srgbClr val="D5DACA"/>
                </a:solidFill>
                <a:latin typeface="UniversCond" pitchFamily="34" charset="0"/>
              </a:rPr>
              <a:t>cherish the </a:t>
            </a:r>
            <a:r>
              <a:rPr lang="en-US" sz="4000" dirty="0" smtClean="0">
                <a:solidFill>
                  <a:srgbClr val="D5DACA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 pitchFamily="34" charset="0"/>
              </a:rPr>
              <a:t>people</a:t>
            </a:r>
            <a:r>
              <a:rPr lang="en-US" sz="4000" dirty="0" smtClean="0">
                <a:solidFill>
                  <a:srgbClr val="D5DACA"/>
                </a:solidFill>
                <a:latin typeface="UniversCond" pitchFamily="34" charset="0"/>
              </a:rPr>
              <a:t> </a:t>
            </a:r>
            <a:br>
              <a:rPr lang="en-US" sz="4000" dirty="0" smtClean="0">
                <a:solidFill>
                  <a:srgbClr val="D5DACA"/>
                </a:solidFill>
                <a:latin typeface="UniversCond" pitchFamily="34" charset="0"/>
              </a:rPr>
            </a:br>
            <a:r>
              <a:rPr lang="en-US" sz="4000" dirty="0" smtClean="0">
                <a:solidFill>
                  <a:srgbClr val="D5DACA"/>
                </a:solidFill>
                <a:latin typeface="UniversCond" pitchFamily="34" charset="0"/>
              </a:rPr>
              <a:t>in your life!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1311729" y="2286000"/>
            <a:ext cx="7048500" cy="61555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34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9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63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35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07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7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51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62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9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EABC8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 pitchFamily="34" charset="0"/>
              </a:rPr>
              <a:t>Death </a:t>
            </a:r>
            <a:r>
              <a:rPr lang="en-US" sz="4000" dirty="0" smtClean="0">
                <a:solidFill>
                  <a:srgbClr val="EABC8E"/>
                </a:solidFill>
                <a:latin typeface="UniversCond" pitchFamily="34" charset="0"/>
              </a:rPr>
              <a:t>comes unexpectedly.</a:t>
            </a:r>
          </a:p>
        </p:txBody>
      </p:sp>
      <p:sp>
        <p:nvSpPr>
          <p:cNvPr id="540679" name="Text Box 7"/>
          <p:cNvSpPr txBox="1">
            <a:spLocks noChangeArrowheads="1"/>
          </p:cNvSpPr>
          <p:nvPr/>
        </p:nvSpPr>
        <p:spPr bwMode="auto">
          <a:xfrm>
            <a:off x="1828800" y="974725"/>
            <a:ext cx="320040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534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500" i="1" smtClean="0">
                <a:solidFill>
                  <a:srgbClr val="D4CEB4"/>
                </a:solidFill>
                <a:latin typeface="President" pitchFamily="66" charset="0"/>
              </a:rPr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38758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6" grpId="0" animBg="1"/>
      <p:bldP spid="5406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946" name="Group 2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94947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948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500" dirty="0" smtClean="0">
                  <a:solidFill>
                    <a:srgbClr val="E9E3DF"/>
                  </a:solidFill>
                  <a:latin typeface="President"/>
                </a:rPr>
                <a:t>Sonnet</a:t>
              </a:r>
            </a:p>
          </p:txBody>
        </p:sp>
        <p:sp>
          <p:nvSpPr>
            <p:cNvPr id="594949" name="Text Box 5"/>
            <p:cNvSpPr txBox="1">
              <a:spLocks noChangeArrowheads="1"/>
            </p:cNvSpPr>
            <p:nvPr/>
          </p:nvSpPr>
          <p:spPr bwMode="auto">
            <a:xfrm>
              <a:off x="426" y="1820"/>
              <a:ext cx="4896" cy="427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304A49"/>
                  </a:solidFill>
                  <a:latin typeface="UniversCond"/>
                </a:rPr>
                <a:t>a</a:t>
              </a:r>
              <a:r>
                <a:rPr lang="en-US" dirty="0" smtClean="0">
                  <a:solidFill>
                    <a:srgbClr val="304A49"/>
                  </a:solidFill>
                  <a:latin typeface="UniversCond"/>
                </a:rPr>
                <a:t> 14 line lyric poem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6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2697162" y="4985590"/>
            <a:ext cx="4389437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DDD9BB"/>
                </a:solidFill>
                <a:latin typeface="UniversCond"/>
              </a:rPr>
              <a:t>by John Donne</a:t>
            </a:r>
            <a:r>
              <a:rPr lang="en-US" sz="4000" dirty="0" smtClean="0">
                <a:solidFill>
                  <a:srgbClr val="DAE3D5"/>
                </a:solidFill>
                <a:latin typeface="UniversCond"/>
              </a:rPr>
              <a:t> 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1905000" y="2651125"/>
            <a:ext cx="5334000" cy="930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i="1" smtClean="0">
                <a:solidFill>
                  <a:srgbClr val="DDD9BB"/>
                </a:solidFill>
                <a:latin typeface="President"/>
              </a:rPr>
              <a:t>“Holy Sonnet 10”</a:t>
            </a:r>
            <a:r>
              <a:rPr lang="en-US" sz="5500" i="1" smtClean="0">
                <a:solidFill>
                  <a:srgbClr val="DAE3D5"/>
                </a:solidFill>
                <a:latin typeface="Presiden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6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0" y="1443038"/>
            <a:ext cx="9143999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D1DBE7"/>
                </a:solidFill>
                <a:latin typeface="UniversCond"/>
              </a:rPr>
              <a:t>Personification</a:t>
            </a:r>
            <a:r>
              <a:rPr lang="en-US" sz="4000" dirty="0" smtClean="0">
                <a:solidFill>
                  <a:srgbClr val="D1DBE7"/>
                </a:solidFill>
                <a:latin typeface="UniversCond"/>
              </a:rPr>
              <a:t> </a:t>
            </a: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1533525" y="2711450"/>
            <a:ext cx="6119813" cy="1281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DDD9BB"/>
                </a:solidFill>
                <a:latin typeface="UniversCond"/>
              </a:rPr>
              <a:t>= Donne’s facing </a:t>
            </a:r>
            <a:r>
              <a:rPr lang="en-US" dirty="0" smtClean="0">
                <a:solidFill>
                  <a:srgbClr val="DDD9BB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/>
              </a:rPr>
              <a:t>Death </a:t>
            </a:r>
            <a:br>
              <a:rPr lang="en-US" dirty="0" smtClean="0">
                <a:solidFill>
                  <a:srgbClr val="DDD9BB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niversCond"/>
              </a:rPr>
            </a:br>
            <a:r>
              <a:rPr lang="en-US" dirty="0" smtClean="0">
                <a:solidFill>
                  <a:srgbClr val="DDD9BB"/>
                </a:solidFill>
                <a:latin typeface="UniversCond"/>
              </a:rPr>
              <a:t>head-on</a:t>
            </a:r>
            <a:r>
              <a:rPr lang="en-US" sz="4000" dirty="0" smtClean="0">
                <a:solidFill>
                  <a:srgbClr val="DAE3D5"/>
                </a:solidFill>
                <a:latin typeface="UniversCo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3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REMINDER: Novel Project due Monday the 29th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58" name="Group 6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35555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5556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500" smtClean="0">
                  <a:solidFill>
                    <a:srgbClr val="E9E3DF"/>
                  </a:solidFill>
                  <a:latin typeface="President"/>
                </a:rPr>
                <a:t>Italian Sonnet</a:t>
              </a:r>
            </a:p>
          </p:txBody>
        </p:sp>
        <p:sp>
          <p:nvSpPr>
            <p:cNvPr id="535557" name="Text Box 5"/>
            <p:cNvSpPr txBox="1">
              <a:spLocks noChangeArrowheads="1"/>
            </p:cNvSpPr>
            <p:nvPr/>
          </p:nvSpPr>
          <p:spPr bwMode="auto">
            <a:xfrm>
              <a:off x="427" y="1104"/>
              <a:ext cx="4896" cy="2094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3500" dirty="0" smtClean="0">
                  <a:solidFill>
                    <a:srgbClr val="304A49"/>
                  </a:solidFill>
                  <a:latin typeface="UniversCond"/>
                </a:rPr>
                <a:t>14 line poem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500" dirty="0" smtClean="0">
                  <a:solidFill>
                    <a:srgbClr val="304A49"/>
                  </a:solidFill>
                  <a:latin typeface="UniversCond"/>
                </a:rPr>
                <a:t>8 lines rhyming </a:t>
              </a:r>
              <a:r>
                <a:rPr lang="en-US" sz="3500" i="1" dirty="0" err="1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abba</a:t>
              </a:r>
              <a:r>
                <a:rPr lang="en-US" sz="3500" i="1" dirty="0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 </a:t>
              </a:r>
              <a:r>
                <a:rPr lang="en-US" sz="3500" i="1" dirty="0" err="1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abba</a:t>
              </a:r>
              <a:r>
                <a:rPr lang="en-US" sz="3500" i="1" dirty="0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 </a:t>
              </a:r>
              <a:r>
                <a:rPr lang="en-US" sz="3500" i="1" dirty="0" smtClean="0">
                  <a:solidFill>
                    <a:srgbClr val="304A49"/>
                  </a:solidFill>
                  <a:latin typeface="UniversCond"/>
                </a:rPr>
                <a:t>(memory trick: crazy Italian man)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500" i="1" dirty="0" smtClean="0">
                  <a:solidFill>
                    <a:srgbClr val="304A49"/>
                  </a:solidFill>
                  <a:latin typeface="UniversCond"/>
                </a:rPr>
                <a:t>Last 6 lines rhyme by </a:t>
              </a:r>
              <a:r>
                <a:rPr lang="en-US" sz="3500" i="1" dirty="0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twos </a:t>
              </a:r>
              <a:r>
                <a:rPr lang="en-US" sz="3500" i="1" dirty="0" smtClean="0">
                  <a:solidFill>
                    <a:srgbClr val="304A49"/>
                  </a:solidFill>
                  <a:latin typeface="UniversCond"/>
                </a:rPr>
                <a:t>and </a:t>
              </a:r>
              <a:r>
                <a:rPr lang="en-US" sz="3500" i="1" dirty="0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threes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8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606" name="Group 6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37603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7604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500" dirty="0" smtClean="0">
                  <a:solidFill>
                    <a:srgbClr val="E9E3D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President"/>
                </a:rPr>
                <a:t>Dactylic</a:t>
              </a:r>
              <a:r>
                <a:rPr lang="en-US" sz="6500" dirty="0" smtClean="0">
                  <a:solidFill>
                    <a:srgbClr val="E9E3DF"/>
                  </a:solidFill>
                  <a:latin typeface="President"/>
                </a:rPr>
                <a:t> Foot</a:t>
              </a:r>
            </a:p>
          </p:txBody>
        </p:sp>
        <p:sp>
          <p:nvSpPr>
            <p:cNvPr id="537605" name="Text Box 5"/>
            <p:cNvSpPr txBox="1">
              <a:spLocks noChangeArrowheads="1"/>
            </p:cNvSpPr>
            <p:nvPr/>
          </p:nvSpPr>
          <p:spPr bwMode="auto">
            <a:xfrm>
              <a:off x="441" y="1680"/>
              <a:ext cx="4896" cy="730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500" smtClean="0">
                  <a:solidFill>
                    <a:srgbClr val="304A49"/>
                  </a:solidFill>
                  <a:latin typeface="UniversCond"/>
                </a:rPr>
                <a:t>poetic foot that contains one stressed </a:t>
              </a:r>
              <a:br>
                <a:rPr lang="en-US" sz="3500" smtClean="0">
                  <a:solidFill>
                    <a:srgbClr val="304A49"/>
                  </a:solidFill>
                  <a:latin typeface="UniversCond"/>
                </a:rPr>
              </a:br>
              <a:r>
                <a:rPr lang="en-US" sz="3500" smtClean="0">
                  <a:solidFill>
                    <a:srgbClr val="304A49"/>
                  </a:solidFill>
                  <a:latin typeface="UniversCond"/>
                </a:rPr>
                <a:t>and then two unstressed syllables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4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838200" y="3216275"/>
            <a:ext cx="5913438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D1DBE7"/>
                </a:solidFill>
                <a:latin typeface="UniversCond"/>
              </a:rPr>
              <a:t>by William Shakespeare</a:t>
            </a:r>
            <a:r>
              <a:rPr lang="en-US" sz="4000" dirty="0" smtClean="0">
                <a:solidFill>
                  <a:srgbClr val="DAE3D5"/>
                </a:solidFill>
                <a:latin typeface="UniversCond"/>
              </a:rPr>
              <a:t> 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1219200" y="2057400"/>
            <a:ext cx="5334000" cy="115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0" i="1" dirty="0" smtClean="0">
                <a:solidFill>
                  <a:srgbClr val="D1DBE7"/>
                </a:solidFill>
                <a:latin typeface="President"/>
              </a:rPr>
              <a:t>“Sonnet 29” </a:t>
            </a:r>
          </a:p>
        </p:txBody>
      </p:sp>
    </p:spTree>
    <p:extLst>
      <p:ext uri="{BB962C8B-B14F-4D97-AF65-F5344CB8AC3E}">
        <p14:creationId xmlns:p14="http://schemas.microsoft.com/office/powerpoint/2010/main" val="10554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0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06" name="Group 6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63203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204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500" smtClean="0">
                  <a:solidFill>
                    <a:srgbClr val="E9E3DF"/>
                  </a:solidFill>
                  <a:latin typeface="President"/>
                </a:rPr>
                <a:t>English Sonnet</a:t>
              </a:r>
            </a:p>
          </p:txBody>
        </p:sp>
        <p:sp>
          <p:nvSpPr>
            <p:cNvPr id="563205" name="Text Box 5"/>
            <p:cNvSpPr txBox="1">
              <a:spLocks noChangeArrowheads="1"/>
            </p:cNvSpPr>
            <p:nvPr/>
          </p:nvSpPr>
          <p:spPr bwMode="auto">
            <a:xfrm>
              <a:off x="441" y="1392"/>
              <a:ext cx="4896" cy="1924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3500" dirty="0" smtClean="0">
                  <a:solidFill>
                    <a:srgbClr val="304A49"/>
                  </a:solidFill>
                  <a:latin typeface="UniversCond"/>
                </a:rPr>
                <a:t>14 line poem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500" dirty="0" smtClean="0">
                  <a:solidFill>
                    <a:srgbClr val="304A49"/>
                  </a:solidFill>
                  <a:latin typeface="UniversCond"/>
                </a:rPr>
                <a:t>3 quatrains— </a:t>
              </a:r>
              <a:r>
                <a:rPr lang="en-US" sz="3500" i="1" dirty="0" err="1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abab</a:t>
              </a:r>
              <a:r>
                <a:rPr lang="en-US" sz="3500" i="1" dirty="0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, </a:t>
              </a:r>
              <a:r>
                <a:rPr lang="en-US" sz="3500" i="1" dirty="0" err="1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cdcd</a:t>
              </a:r>
              <a:r>
                <a:rPr lang="en-US" sz="3500" i="1" dirty="0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, </a:t>
              </a:r>
              <a:r>
                <a:rPr lang="en-US" sz="3500" i="1" dirty="0" err="1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efef</a:t>
              </a:r>
              <a:endParaRPr lang="en-US" sz="3500" i="1" dirty="0" smtClean="0">
                <a:solidFill>
                  <a:srgbClr val="304A4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niversCond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500" dirty="0">
                  <a:solidFill>
                    <a:srgbClr val="304A49"/>
                  </a:solidFill>
                  <a:latin typeface="UniversCond"/>
                </a:rPr>
                <a:t>f</a:t>
              </a:r>
              <a:r>
                <a:rPr lang="en-US" sz="3500" dirty="0" smtClean="0">
                  <a:solidFill>
                    <a:srgbClr val="304A49"/>
                  </a:solidFill>
                  <a:latin typeface="UniversCond"/>
                </a:rPr>
                <a:t>inal couplet— </a:t>
              </a:r>
              <a:r>
                <a:rPr lang="en-US" sz="3500" i="1" dirty="0" err="1" smtClean="0">
                  <a:solidFill>
                    <a:srgbClr val="304A49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niversCond"/>
                </a:rPr>
                <a:t>gg</a:t>
              </a:r>
              <a:endParaRPr lang="en-US" sz="3500" i="1" dirty="0" smtClean="0">
                <a:solidFill>
                  <a:srgbClr val="304A4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niversCond"/>
              </a:endParaRPr>
            </a:p>
            <a:p>
              <a:pPr marL="457200" indent="-457200">
                <a:buFont typeface="Wingdings" pitchFamily="2" charset="2"/>
                <a:buChar char="Ø"/>
              </a:pPr>
              <a:endParaRPr lang="en-US" sz="3500" dirty="0" smtClean="0">
                <a:solidFill>
                  <a:srgbClr val="304A49"/>
                </a:solidFill>
                <a:latin typeface="UniversC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946" name="Group 2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94947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948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500" dirty="0" smtClean="0">
                  <a:solidFill>
                    <a:srgbClr val="E9E3D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President"/>
                </a:rPr>
                <a:t>Anapestic </a:t>
              </a:r>
              <a:r>
                <a:rPr lang="en-US" sz="6500" dirty="0" smtClean="0">
                  <a:solidFill>
                    <a:srgbClr val="E9E3DF"/>
                  </a:solidFill>
                  <a:latin typeface="President"/>
                </a:rPr>
                <a:t>Foot</a:t>
              </a:r>
            </a:p>
          </p:txBody>
        </p:sp>
        <p:sp>
          <p:nvSpPr>
            <p:cNvPr id="594949" name="Text Box 5"/>
            <p:cNvSpPr txBox="1">
              <a:spLocks noChangeArrowheads="1"/>
            </p:cNvSpPr>
            <p:nvPr/>
          </p:nvSpPr>
          <p:spPr bwMode="auto">
            <a:xfrm>
              <a:off x="426" y="1457"/>
              <a:ext cx="4896" cy="1153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04A49"/>
                  </a:solidFill>
                  <a:latin typeface="UniversCond"/>
                </a:rPr>
                <a:t>poetic foot that contains two unstressed and then one stressed syllable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7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Line 2"/>
          <p:cNvSpPr>
            <a:spLocks noChangeShapeType="1"/>
          </p:cNvSpPr>
          <p:nvPr/>
        </p:nvSpPr>
        <p:spPr bwMode="auto">
          <a:xfrm>
            <a:off x="1143000" y="5137150"/>
            <a:ext cx="4648200" cy="20638"/>
          </a:xfrm>
          <a:prstGeom prst="line">
            <a:avLst/>
          </a:prstGeom>
          <a:noFill/>
          <a:ln w="38100">
            <a:solidFill>
              <a:srgbClr val="D1DBE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0" smtClean="0">
              <a:latin typeface="UniversCond"/>
            </a:endParaRP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962025" y="930275"/>
            <a:ext cx="81915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D1DBE7"/>
                </a:solidFill>
                <a:latin typeface="UniversCond"/>
              </a:rPr>
              <a:t>Three Quatrains: Speaker’s </a:t>
            </a:r>
            <a:br>
              <a:rPr lang="en-US" sz="4000" smtClean="0">
                <a:solidFill>
                  <a:srgbClr val="D1DBE7"/>
                </a:solidFill>
                <a:latin typeface="UniversCond"/>
              </a:rPr>
            </a:br>
            <a:r>
              <a:rPr lang="en-US" sz="4000" smtClean="0">
                <a:solidFill>
                  <a:srgbClr val="D1DBE7"/>
                </a:solidFill>
                <a:latin typeface="UniversCond"/>
              </a:rPr>
              <a:t>Situation &amp; State of Mind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1000125" y="2362200"/>
            <a:ext cx="8191500" cy="1987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3500" smtClean="0">
                <a:solidFill>
                  <a:srgbClr val="B5BEA0"/>
                </a:solidFill>
                <a:latin typeface="UniversCond"/>
              </a:rPr>
              <a:t>1</a:t>
            </a:r>
            <a:r>
              <a:rPr lang="en-US" sz="3500" baseline="30000" smtClean="0">
                <a:solidFill>
                  <a:srgbClr val="B5BEA0"/>
                </a:solidFill>
                <a:latin typeface="UniversCond"/>
              </a:rPr>
              <a:t>st</a:t>
            </a:r>
            <a:r>
              <a:rPr lang="en-US" sz="3500" smtClean="0">
                <a:solidFill>
                  <a:srgbClr val="B5BEA0"/>
                </a:solidFill>
                <a:latin typeface="UniversCond"/>
              </a:rPr>
              <a:t> Quatrain </a:t>
            </a:r>
            <a:r>
              <a:rPr lang="en-US" sz="3500" smtClean="0">
                <a:solidFill>
                  <a:srgbClr val="DDD9BB"/>
                </a:solidFill>
                <a:latin typeface="UniversCond"/>
                <a:sym typeface="Wingdings" pitchFamily="2" charset="2"/>
              </a:rPr>
              <a:t> Isolation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3500" smtClean="0">
                <a:solidFill>
                  <a:srgbClr val="B5BEA0"/>
                </a:solidFill>
                <a:latin typeface="UniversCond"/>
                <a:sym typeface="Wingdings" pitchFamily="2" charset="2"/>
              </a:rPr>
              <a:t>2</a:t>
            </a:r>
            <a:r>
              <a:rPr lang="en-US" sz="3500" baseline="30000" smtClean="0">
                <a:solidFill>
                  <a:srgbClr val="B5BEA0"/>
                </a:solidFill>
                <a:latin typeface="UniversCond"/>
                <a:sym typeface="Wingdings" pitchFamily="2" charset="2"/>
              </a:rPr>
              <a:t>nd</a:t>
            </a:r>
            <a:r>
              <a:rPr lang="en-US" sz="3500" smtClean="0">
                <a:solidFill>
                  <a:srgbClr val="B5BEA0"/>
                </a:solidFill>
                <a:latin typeface="UniversCond"/>
                <a:sym typeface="Wingdings" pitchFamily="2" charset="2"/>
              </a:rPr>
              <a:t> Quatrain </a:t>
            </a:r>
            <a:r>
              <a:rPr lang="en-US" sz="3500" smtClean="0">
                <a:solidFill>
                  <a:srgbClr val="DDD9BB"/>
                </a:solidFill>
                <a:latin typeface="UniversCond"/>
                <a:sym typeface="Wingdings" pitchFamily="2" charset="2"/>
              </a:rPr>
              <a:t> Envy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3500" smtClean="0">
                <a:solidFill>
                  <a:srgbClr val="B5BEA0"/>
                </a:solidFill>
                <a:latin typeface="UniversCond"/>
                <a:sym typeface="Wingdings" pitchFamily="2" charset="2"/>
              </a:rPr>
              <a:t>3</a:t>
            </a:r>
            <a:r>
              <a:rPr lang="en-US" sz="3500" baseline="30000" smtClean="0">
                <a:solidFill>
                  <a:srgbClr val="B5BEA0"/>
                </a:solidFill>
                <a:latin typeface="UniversCond"/>
                <a:sym typeface="Wingdings" pitchFamily="2" charset="2"/>
              </a:rPr>
              <a:t>rd</a:t>
            </a:r>
            <a:r>
              <a:rPr lang="en-US" sz="3500" smtClean="0">
                <a:solidFill>
                  <a:srgbClr val="B5BEA0"/>
                </a:solidFill>
                <a:latin typeface="UniversCond"/>
                <a:sym typeface="Wingdings" pitchFamily="2" charset="2"/>
              </a:rPr>
              <a:t> Quatrain </a:t>
            </a:r>
            <a:r>
              <a:rPr lang="en-US" sz="3500" smtClean="0">
                <a:solidFill>
                  <a:srgbClr val="DDD9BB"/>
                </a:solidFill>
                <a:latin typeface="UniversCond"/>
                <a:sym typeface="Wingdings" pitchFamily="2" charset="2"/>
              </a:rPr>
              <a:t> New Thought</a:t>
            </a:r>
            <a:endParaRPr lang="en-US" sz="3500" smtClean="0">
              <a:solidFill>
                <a:srgbClr val="DDD9BB"/>
              </a:solidFill>
              <a:latin typeface="UniversCond"/>
            </a:endParaRPr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990600" y="4527550"/>
            <a:ext cx="7772400" cy="70788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D1DBE7"/>
                </a:solidFill>
                <a:latin typeface="UniversCond"/>
              </a:rPr>
              <a:t>Couplet: Mood Change</a:t>
            </a:r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1018054" y="5242880"/>
            <a:ext cx="3595914" cy="546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3500" dirty="0" smtClean="0">
                <a:solidFill>
                  <a:srgbClr val="B5BEA0"/>
                </a:solidFill>
                <a:latin typeface="UniversCond"/>
              </a:rPr>
              <a:t>Contentment</a:t>
            </a:r>
          </a:p>
        </p:txBody>
      </p:sp>
      <p:sp>
        <p:nvSpPr>
          <p:cNvPr id="584712" name="Line 8"/>
          <p:cNvSpPr>
            <a:spLocks noChangeShapeType="1"/>
          </p:cNvSpPr>
          <p:nvPr/>
        </p:nvSpPr>
        <p:spPr bwMode="auto">
          <a:xfrm>
            <a:off x="1089025" y="2133600"/>
            <a:ext cx="5486400" cy="23813"/>
          </a:xfrm>
          <a:prstGeom prst="line">
            <a:avLst/>
          </a:prstGeom>
          <a:noFill/>
          <a:ln w="38100">
            <a:solidFill>
              <a:srgbClr val="D1DBE7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b="0" smtClean="0">
              <a:latin typeface="UniversCond"/>
            </a:endParaRPr>
          </a:p>
        </p:txBody>
      </p:sp>
    </p:spTree>
    <p:extLst>
      <p:ext uri="{BB962C8B-B14F-4D97-AF65-F5344CB8AC3E}">
        <p14:creationId xmlns:p14="http://schemas.microsoft.com/office/powerpoint/2010/main" val="32650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714500" y="1295400"/>
            <a:ext cx="586740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500" i="1" smtClean="0">
                <a:solidFill>
                  <a:srgbClr val="D1DBE7"/>
                </a:solidFill>
                <a:latin typeface="President"/>
              </a:rPr>
              <a:t>Theme: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1257300" y="2514600"/>
            <a:ext cx="6781800" cy="193899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rgbClr val="EADFCE"/>
                </a:solidFill>
                <a:latin typeface="UniversCond"/>
              </a:rPr>
              <a:t>A friend’s loyal love is more </a:t>
            </a:r>
            <a:r>
              <a:rPr lang="en-US" sz="4000" i="1" dirty="0" smtClean="0">
                <a:solidFill>
                  <a:srgbClr val="EADFC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niversCond"/>
              </a:rPr>
              <a:t>valuable</a:t>
            </a:r>
            <a:r>
              <a:rPr lang="en-US" sz="4000" i="1" dirty="0" smtClean="0">
                <a:solidFill>
                  <a:srgbClr val="EADFCE"/>
                </a:solidFill>
                <a:latin typeface="UniversCond"/>
              </a:rPr>
              <a:t> than social </a:t>
            </a:r>
            <a:r>
              <a:rPr lang="en-US" sz="4000" i="1" dirty="0" smtClean="0">
                <a:solidFill>
                  <a:srgbClr val="EADFC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niversCond"/>
              </a:rPr>
              <a:t>standing</a:t>
            </a:r>
            <a:r>
              <a:rPr lang="en-US" sz="4000" i="1" dirty="0" smtClean="0">
                <a:solidFill>
                  <a:srgbClr val="EADFCE"/>
                </a:solidFill>
                <a:latin typeface="UniversC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0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1395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1465263" y="5238750"/>
            <a:ext cx="6197600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000" smtClean="0">
                <a:solidFill>
                  <a:srgbClr val="000000"/>
                </a:solidFill>
                <a:latin typeface="ZapfChancery" pitchFamily="18" charset="0"/>
              </a:rPr>
              <a:t>Proverbs 27:17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857250" y="2057400"/>
            <a:ext cx="7391400" cy="1763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300" b="0" smtClean="0">
                <a:solidFill>
                  <a:srgbClr val="DADADA"/>
                </a:solidFill>
                <a:latin typeface="UniversCond"/>
              </a:rPr>
              <a:t> Iron sharpeneth iron; so a man sharpeneth the countenance of his friend. </a:t>
            </a:r>
          </a:p>
        </p:txBody>
      </p:sp>
    </p:spTree>
    <p:extLst>
      <p:ext uri="{BB962C8B-B14F-4D97-AF65-F5344CB8AC3E}">
        <p14:creationId xmlns:p14="http://schemas.microsoft.com/office/powerpoint/2010/main" val="34946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*If you have been absent, I emailed you the notes and assignments. They are also on the website.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0" y="869950"/>
            <a:ext cx="5410200" cy="3351213"/>
            <a:chOff x="0" y="548"/>
            <a:chExt cx="3408" cy="2111"/>
          </a:xfrm>
        </p:grpSpPr>
        <p:sp>
          <p:nvSpPr>
            <p:cNvPr id="76806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76807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6808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6809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10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11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12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813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76814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6815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1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914400" y="3368675"/>
            <a:ext cx="7315200" cy="170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4800" smtClean="0">
                <a:solidFill>
                  <a:srgbClr val="000000"/>
                </a:solidFill>
                <a:latin typeface="Kabel Bd"/>
              </a:rPr>
              <a:t>having rhyme and regular meter</a:t>
            </a:r>
          </a:p>
        </p:txBody>
      </p:sp>
      <p:sp>
        <p:nvSpPr>
          <p:cNvPr id="117775" name="WordArt 1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rhymed verse</a:t>
            </a:r>
          </a:p>
        </p:txBody>
      </p:sp>
    </p:spTree>
    <p:extLst>
      <p:ext uri="{BB962C8B-B14F-4D97-AF65-F5344CB8AC3E}">
        <p14:creationId xmlns:p14="http://schemas.microsoft.com/office/powerpoint/2010/main" val="30315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4" grpId="0" autoUpdateAnimBg="0"/>
      <p:bldP spid="1177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77830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77831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7832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7833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34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35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36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37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77838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7839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914400" y="3368675"/>
            <a:ext cx="7315200" cy="199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sz="4800" smtClean="0">
                <a:solidFill>
                  <a:srgbClr val="000000"/>
                </a:solidFill>
                <a:latin typeface="Kabel Bd"/>
              </a:rPr>
              <a:t>unrhymed iambic pentameter</a:t>
            </a:r>
            <a:r>
              <a:rPr lang="en-US" sz="4000" b="0" smtClean="0">
                <a:solidFill>
                  <a:srgbClr val="000000"/>
                </a:solidFill>
                <a:latin typeface="Kabel Bd"/>
              </a:rPr>
              <a:t> </a:t>
            </a:r>
          </a:p>
        </p:txBody>
      </p:sp>
      <p:sp>
        <p:nvSpPr>
          <p:cNvPr id="118799" name="WordArt 1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blank verse</a:t>
            </a:r>
          </a:p>
        </p:txBody>
      </p:sp>
    </p:spTree>
    <p:extLst>
      <p:ext uri="{BB962C8B-B14F-4D97-AF65-F5344CB8AC3E}">
        <p14:creationId xmlns:p14="http://schemas.microsoft.com/office/powerpoint/2010/main" val="37500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8" grpId="0" autoUpdateAnimBg="0"/>
      <p:bldP spid="1187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78855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8856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8857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8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188 w 168"/>
                <a:gd name="T3" fmla="*/ 76 h 49"/>
                <a:gd name="T4" fmla="*/ 395 w 168"/>
                <a:gd name="T5" fmla="*/ 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9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0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1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en-US" sz="6600" b="0" smtClean="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78862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78863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endParaRPr lang="en-US" sz="6600" b="0" smtClean="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914400" y="3368675"/>
            <a:ext cx="7315200" cy="1835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sz="4400" smtClean="0">
                <a:solidFill>
                  <a:srgbClr val="000000"/>
                </a:solidFill>
                <a:latin typeface="Kabel Bd"/>
              </a:rPr>
              <a:t>having no regular rhyme or meter</a:t>
            </a:r>
          </a:p>
        </p:txBody>
      </p:sp>
      <p:sp>
        <p:nvSpPr>
          <p:cNvPr id="119823" name="WordArt 15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315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kern="10" smtClean="0"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free verse</a:t>
            </a:r>
          </a:p>
        </p:txBody>
      </p:sp>
    </p:spTree>
    <p:extLst>
      <p:ext uri="{BB962C8B-B14F-4D97-AF65-F5344CB8AC3E}">
        <p14:creationId xmlns:p14="http://schemas.microsoft.com/office/powerpoint/2010/main" val="31485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2" grpId="0" autoUpdateAnimBg="0"/>
      <p:bldP spid="1198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609600" y="5414963"/>
            <a:ext cx="7772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4D4D4D"/>
                </a:solidFill>
                <a:latin typeface="Kabel Bd"/>
              </a:rPr>
              <a:t>by Alfred, Lord Tennyson</a:t>
            </a:r>
          </a:p>
        </p:txBody>
      </p:sp>
      <p:grpSp>
        <p:nvGrpSpPr>
          <p:cNvPr id="120837" name="Group 5"/>
          <p:cNvGrpSpPr>
            <a:grpSpLocks/>
          </p:cNvGrpSpPr>
          <p:nvPr/>
        </p:nvGrpSpPr>
        <p:grpSpPr bwMode="auto">
          <a:xfrm>
            <a:off x="838200" y="758825"/>
            <a:ext cx="3657600" cy="1984375"/>
            <a:chOff x="576" y="526"/>
            <a:chExt cx="2304" cy="1250"/>
          </a:xfrm>
        </p:grpSpPr>
        <p:sp>
          <p:nvSpPr>
            <p:cNvPr id="798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6" y="840"/>
              <a:ext cx="2304" cy="9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3600" kern="10" smtClean="0">
                  <a:ln w="28575">
                    <a:solidFill>
                      <a:srgbClr val="00637A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effectLst>
                    <a:outerShdw dist="35921" dir="2700000" algn="ctr" rotWithShape="0">
                      <a:srgbClr val="000000"/>
                    </a:outerShdw>
                  </a:effectLst>
                  <a:latin typeface="Jott 45"/>
                </a:rPr>
                <a:t>Eagle"</a:t>
              </a:r>
            </a:p>
          </p:txBody>
        </p:sp>
        <p:sp>
          <p:nvSpPr>
            <p:cNvPr id="798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152" y="526"/>
              <a:ext cx="768" cy="38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3600" kern="10" dirty="0" smtClean="0">
                  <a:ln w="28575">
                    <a:solidFill>
                      <a:srgbClr val="1D3B59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Jott 45"/>
                </a:rPr>
                <a:t>"The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10298</TotalTime>
  <Words>799</Words>
  <Application>Microsoft Office PowerPoint</Application>
  <PresentationFormat>On-screen Show (4:3)</PresentationFormat>
  <Paragraphs>171</Paragraphs>
  <Slides>48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Arial Black</vt:lpstr>
      <vt:lpstr>Baskerville Old Face</vt:lpstr>
      <vt:lpstr>Benguiat Frisky</vt:lpstr>
      <vt:lpstr>Bookman Old Style</vt:lpstr>
      <vt:lpstr>Jott 45</vt:lpstr>
      <vt:lpstr>Kabel Bd</vt:lpstr>
      <vt:lpstr>President</vt:lpstr>
      <vt:lpstr>Times New Roman</vt:lpstr>
      <vt:lpstr>UniversCond</vt:lpstr>
      <vt:lpstr>Wingdings</vt:lpstr>
      <vt:lpstr>ZapfChancery</vt:lpstr>
      <vt:lpstr>Default Design</vt:lpstr>
      <vt:lpstr>7_Default Design</vt:lpstr>
      <vt:lpstr>5_Default Design</vt:lpstr>
      <vt:lpstr>6_Default Design</vt:lpstr>
      <vt:lpstr>4_Default Design</vt:lpstr>
      <vt:lpstr>PowerPoint Presentation</vt:lpstr>
      <vt:lpstr>     Poetry Worksheet #1</vt:lpstr>
      <vt:lpstr>POETRY WORKSHEET #2 DUE TOMORROW</vt:lpstr>
      <vt:lpstr>REMINDER: Novel Project due Monday the 29th</vt:lpstr>
      <vt:lpstr>*If you have been absent, I emailed you the notes and assignments. They are also on the website.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Buiter, Becca</cp:lastModifiedBy>
  <cp:revision>536</cp:revision>
  <cp:lastPrinted>2014-05-05T01:41:30Z</cp:lastPrinted>
  <dcterms:created xsi:type="dcterms:W3CDTF">2010-09-14T20:10:09Z</dcterms:created>
  <dcterms:modified xsi:type="dcterms:W3CDTF">2016-02-22T14:53:13Z</dcterms:modified>
</cp:coreProperties>
</file>